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3.xml" ContentType="application/vnd.openxmlformats-officedocument.presentationml.notesSlide+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7.xml" ContentType="application/inkml+xml"/>
  <Override PartName="/ppt/ink/ink18.xml" ContentType="application/inkml+xml"/>
  <Override PartName="/ppt/ink/ink19.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25.xml" ContentType="application/inkml+xml"/>
  <Override PartName="/ppt/ink/ink26.xml" ContentType="application/inkml+xml"/>
  <Override PartName="/ppt/ink/ink27.xml" ContentType="application/inkml+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28.xml" ContentType="application/inkml+xml"/>
  <Override PartName="/ppt/ink/ink29.xml" ContentType="application/inkml+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30.xml" ContentType="application/inkml+xml"/>
  <Override PartName="/ppt/ink/ink31.xml" ContentType="application/inkml+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8"/>
  </p:notesMasterIdLst>
  <p:sldIdLst>
    <p:sldId id="257" r:id="rId2"/>
    <p:sldId id="1910" r:id="rId3"/>
    <p:sldId id="1925" r:id="rId4"/>
    <p:sldId id="1926" r:id="rId5"/>
    <p:sldId id="1927" r:id="rId6"/>
    <p:sldId id="1906" r:id="rId7"/>
    <p:sldId id="1928" r:id="rId8"/>
    <p:sldId id="1929" r:id="rId9"/>
    <p:sldId id="1930" r:id="rId10"/>
    <p:sldId id="1931" r:id="rId11"/>
    <p:sldId id="1932" r:id="rId12"/>
    <p:sldId id="1923" r:id="rId13"/>
    <p:sldId id="1911" r:id="rId14"/>
    <p:sldId id="1944" r:id="rId15"/>
    <p:sldId id="1915" r:id="rId16"/>
    <p:sldId id="1917" r:id="rId17"/>
    <p:sldId id="1916" r:id="rId18"/>
    <p:sldId id="1918" r:id="rId19"/>
    <p:sldId id="1773" r:id="rId20"/>
    <p:sldId id="1945" r:id="rId21"/>
    <p:sldId id="1920" r:id="rId22"/>
    <p:sldId id="1946" r:id="rId23"/>
    <p:sldId id="1933" r:id="rId24"/>
    <p:sldId id="1934" r:id="rId25"/>
    <p:sldId id="1947" r:id="rId26"/>
    <p:sldId id="1948" r:id="rId27"/>
    <p:sldId id="260" r:id="rId28"/>
    <p:sldId id="266" r:id="rId29"/>
    <p:sldId id="265" r:id="rId30"/>
    <p:sldId id="280" r:id="rId31"/>
    <p:sldId id="1765" r:id="rId32"/>
    <p:sldId id="1696" r:id="rId33"/>
    <p:sldId id="276" r:id="rId34"/>
    <p:sldId id="1771" r:id="rId35"/>
    <p:sldId id="1935" r:id="rId36"/>
    <p:sldId id="1697" r:id="rId37"/>
    <p:sldId id="1766" r:id="rId38"/>
    <p:sldId id="1762" r:id="rId39"/>
    <p:sldId id="1698" r:id="rId40"/>
    <p:sldId id="1748" r:id="rId41"/>
    <p:sldId id="269" r:id="rId42"/>
    <p:sldId id="1747" r:id="rId43"/>
    <p:sldId id="1704" r:id="rId44"/>
    <p:sldId id="1757" r:id="rId45"/>
    <p:sldId id="1768" r:id="rId46"/>
    <p:sldId id="1702" r:id="rId47"/>
    <p:sldId id="1761" r:id="rId48"/>
    <p:sldId id="1742" r:id="rId49"/>
    <p:sldId id="1708" r:id="rId50"/>
    <p:sldId id="1750" r:id="rId51"/>
    <p:sldId id="1749" r:id="rId52"/>
    <p:sldId id="1745" r:id="rId53"/>
    <p:sldId id="1709" r:id="rId54"/>
    <p:sldId id="1717" r:id="rId55"/>
    <p:sldId id="1758" r:id="rId56"/>
    <p:sldId id="1715" r:id="rId57"/>
    <p:sldId id="1716" r:id="rId58"/>
    <p:sldId id="1719" r:id="rId59"/>
    <p:sldId id="1720" r:id="rId60"/>
    <p:sldId id="1751" r:id="rId61"/>
    <p:sldId id="1727" r:id="rId62"/>
    <p:sldId id="1728" r:id="rId63"/>
    <p:sldId id="1729" r:id="rId64"/>
    <p:sldId id="1759" r:id="rId65"/>
    <p:sldId id="1731" r:id="rId66"/>
    <p:sldId id="1730" r:id="rId67"/>
    <p:sldId id="1887" r:id="rId68"/>
    <p:sldId id="1890" r:id="rId69"/>
    <p:sldId id="1891" r:id="rId70"/>
    <p:sldId id="1888" r:id="rId71"/>
    <p:sldId id="1889" r:id="rId72"/>
    <p:sldId id="405" r:id="rId73"/>
    <p:sldId id="1885" r:id="rId74"/>
    <p:sldId id="1886" r:id="rId75"/>
    <p:sldId id="1710" r:id="rId76"/>
    <p:sldId id="1711" r:id="rId77"/>
    <p:sldId id="1712" r:id="rId78"/>
    <p:sldId id="1713" r:id="rId79"/>
    <p:sldId id="1760" r:id="rId80"/>
    <p:sldId id="1714" r:id="rId81"/>
    <p:sldId id="361" r:id="rId82"/>
    <p:sldId id="423" r:id="rId83"/>
    <p:sldId id="376" r:id="rId84"/>
    <p:sldId id="1752" r:id="rId85"/>
    <p:sldId id="1753" r:id="rId86"/>
    <p:sldId id="401" r:id="rId87"/>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공 나양" initials="공나" lastIdx="2" clrIdx="0">
    <p:extLst>
      <p:ext uri="{19B8F6BF-5375-455C-9EA6-DF929625EA0E}">
        <p15:presenceInfo xmlns:p15="http://schemas.microsoft.com/office/powerpoint/2012/main" userId="6c622a40e2fcfb2d" providerId="Windows Live"/>
      </p:ext>
    </p:extLst>
  </p:cmAuthor>
  <p:cmAuthor id="2" name="toni" initials="t" lastIdx="1" clrIdx="1">
    <p:extLst>
      <p:ext uri="{19B8F6BF-5375-455C-9EA6-DF929625EA0E}">
        <p15:presenceInfo xmlns:p15="http://schemas.microsoft.com/office/powerpoint/2012/main" userId="to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77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밝은 스타일 2 - 강조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보통 스타일 2 - 강조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스타일 없음, 눈금 없음">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테마 스타일 1 - 강조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0A1B5D5-9B99-4C35-A422-299274C87663}" styleName="보통 스타일 1 - 강조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보통 스타일 4 - 강조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8D230F3-CF80-4859-8CE7-A43EE81993B5}" styleName="밝은 스타일 1 - 강조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86" autoAdjust="0"/>
    <p:restoredTop sz="95861" autoAdjust="0"/>
  </p:normalViewPr>
  <p:slideViewPr>
    <p:cSldViewPr snapToGrid="0">
      <p:cViewPr varScale="1">
        <p:scale>
          <a:sx n="86" d="100"/>
          <a:sy n="86" d="100"/>
        </p:scale>
        <p:origin x="30"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commentAuthors" Target="commentAuthor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D20BBF-C83B-4674-81ED-4346B4862529}" type="doc">
      <dgm:prSet loTypeId="urn:microsoft.com/office/officeart/2005/8/layout/vList6" loCatId="list" qsTypeId="urn:microsoft.com/office/officeart/2005/8/quickstyle/simple4" qsCatId="simple" csTypeId="urn:microsoft.com/office/officeart/2005/8/colors/colorful4" csCatId="colorful" phldr="1"/>
      <dgm:spPr/>
      <dgm:t>
        <a:bodyPr/>
        <a:lstStyle/>
        <a:p>
          <a:pPr latinLnBrk="1"/>
          <a:endParaRPr lang="ko-KR" altLang="en-US"/>
        </a:p>
      </dgm:t>
    </dgm:pt>
    <dgm:pt modelId="{1CA8EA91-328A-42DE-90D1-50246915857E}">
      <dgm:prSet phldrT="[텍스트]"/>
      <dgm:spPr/>
      <dgm:t>
        <a:bodyPr/>
        <a:lstStyle/>
        <a:p>
          <a:pPr latinLnBrk="1"/>
          <a:r>
            <a:rPr lang="ko-KR" altLang="en-US" dirty="0"/>
            <a:t>무얼 팔았나</a:t>
          </a:r>
          <a:r>
            <a:rPr lang="en-US" altLang="ko-KR" dirty="0"/>
            <a:t>?</a:t>
          </a:r>
          <a:endParaRPr lang="ko-KR" altLang="en-US" dirty="0"/>
        </a:p>
      </dgm:t>
    </dgm:pt>
    <dgm:pt modelId="{6132A6C0-73AC-43C7-B408-57C605F92226}" type="parTrans" cxnId="{D3E4EDDE-5EEA-4535-A79E-607894CF3909}">
      <dgm:prSet/>
      <dgm:spPr/>
      <dgm:t>
        <a:bodyPr/>
        <a:lstStyle/>
        <a:p>
          <a:pPr latinLnBrk="1"/>
          <a:endParaRPr lang="ko-KR" altLang="en-US"/>
        </a:p>
      </dgm:t>
    </dgm:pt>
    <dgm:pt modelId="{9C4461D3-065A-44AF-A43C-837EBCC1397C}" type="sibTrans" cxnId="{D3E4EDDE-5EEA-4535-A79E-607894CF3909}">
      <dgm:prSet/>
      <dgm:spPr/>
      <dgm:t>
        <a:bodyPr/>
        <a:lstStyle/>
        <a:p>
          <a:pPr latinLnBrk="1"/>
          <a:endParaRPr lang="ko-KR" altLang="en-US"/>
        </a:p>
      </dgm:t>
    </dgm:pt>
    <dgm:pt modelId="{5043333B-F14B-4260-91EE-C9EA4127FC85}">
      <dgm:prSet phldrT="[텍스트]"/>
      <dgm:spPr/>
      <dgm:t>
        <a:bodyPr/>
        <a:lstStyle/>
        <a:p>
          <a:pPr latinLnBrk="1"/>
          <a:r>
            <a:rPr lang="ko-KR" altLang="en-US" dirty="0">
              <a:solidFill>
                <a:schemeClr val="bg2">
                  <a:lumMod val="50000"/>
                </a:schemeClr>
              </a:solidFill>
            </a:rPr>
            <a:t>부가세                </a:t>
          </a:r>
          <a:r>
            <a:rPr lang="en-US" altLang="ko-KR" dirty="0">
              <a:solidFill>
                <a:schemeClr val="bg2">
                  <a:lumMod val="50000"/>
                </a:schemeClr>
              </a:solidFill>
            </a:rPr>
            <a:t>(</a:t>
          </a:r>
          <a:r>
            <a:rPr lang="ko-KR" altLang="en-US" dirty="0">
              <a:solidFill>
                <a:schemeClr val="bg2">
                  <a:lumMod val="50000"/>
                </a:schemeClr>
              </a:solidFill>
            </a:rPr>
            <a:t>부가가치세</a:t>
          </a:r>
          <a:r>
            <a:rPr lang="en-US" altLang="ko-KR" dirty="0">
              <a:solidFill>
                <a:schemeClr val="bg2">
                  <a:lumMod val="50000"/>
                </a:schemeClr>
              </a:solidFill>
            </a:rPr>
            <a:t>,VAT,TAX)</a:t>
          </a:r>
          <a:endParaRPr lang="ko-KR" altLang="en-US" dirty="0">
            <a:solidFill>
              <a:schemeClr val="bg2">
                <a:lumMod val="50000"/>
              </a:schemeClr>
            </a:solidFill>
          </a:endParaRPr>
        </a:p>
      </dgm:t>
    </dgm:pt>
    <dgm:pt modelId="{618F36CF-AE94-4315-9DA5-960B27AA0555}" type="parTrans" cxnId="{A8DA6B4E-4F66-4776-9878-5E554EB02C60}">
      <dgm:prSet/>
      <dgm:spPr/>
      <dgm:t>
        <a:bodyPr/>
        <a:lstStyle/>
        <a:p>
          <a:pPr latinLnBrk="1"/>
          <a:endParaRPr lang="ko-KR" altLang="en-US"/>
        </a:p>
      </dgm:t>
    </dgm:pt>
    <dgm:pt modelId="{86FB1CC5-D05A-4154-9117-C22725D9CF66}" type="sibTrans" cxnId="{A8DA6B4E-4F66-4776-9878-5E554EB02C60}">
      <dgm:prSet/>
      <dgm:spPr/>
      <dgm:t>
        <a:bodyPr/>
        <a:lstStyle/>
        <a:p>
          <a:pPr latinLnBrk="1"/>
          <a:endParaRPr lang="ko-KR" altLang="en-US"/>
        </a:p>
      </dgm:t>
    </dgm:pt>
    <dgm:pt modelId="{C62864AE-0FC5-4D44-900C-2DB16C9141ED}">
      <dgm:prSet phldrT="[텍스트]"/>
      <dgm:spPr/>
      <dgm:t>
        <a:bodyPr/>
        <a:lstStyle/>
        <a:p>
          <a:pPr latinLnBrk="1"/>
          <a:r>
            <a:rPr lang="ko-KR" altLang="en-US" dirty="0"/>
            <a:t>누가 얼마를 벌었나</a:t>
          </a:r>
          <a:r>
            <a:rPr lang="en-US" altLang="ko-KR" dirty="0"/>
            <a:t>?</a:t>
          </a:r>
          <a:endParaRPr lang="ko-KR" altLang="en-US" dirty="0"/>
        </a:p>
      </dgm:t>
    </dgm:pt>
    <dgm:pt modelId="{AE578CC2-7B27-4678-8C25-083E8BE9DF7C}" type="parTrans" cxnId="{61448D56-1AED-4A5D-9A2B-ABFC9479162E}">
      <dgm:prSet/>
      <dgm:spPr/>
      <dgm:t>
        <a:bodyPr/>
        <a:lstStyle/>
        <a:p>
          <a:pPr latinLnBrk="1"/>
          <a:endParaRPr lang="ko-KR" altLang="en-US"/>
        </a:p>
      </dgm:t>
    </dgm:pt>
    <dgm:pt modelId="{2B32F78A-CD47-43A8-8569-9D5F9FCD2D13}" type="sibTrans" cxnId="{61448D56-1AED-4A5D-9A2B-ABFC9479162E}">
      <dgm:prSet/>
      <dgm:spPr/>
      <dgm:t>
        <a:bodyPr/>
        <a:lstStyle/>
        <a:p>
          <a:pPr latinLnBrk="1"/>
          <a:endParaRPr lang="ko-KR" altLang="en-US"/>
        </a:p>
      </dgm:t>
    </dgm:pt>
    <dgm:pt modelId="{949A52BA-E452-428C-A853-ADE3EACA10C9}">
      <dgm:prSet phldrT="[텍스트]"/>
      <dgm:spPr/>
      <dgm:t>
        <a:bodyPr/>
        <a:lstStyle/>
        <a:p>
          <a:pPr latinLnBrk="1"/>
          <a:r>
            <a:rPr lang="ko-KR" altLang="en-US" dirty="0">
              <a:solidFill>
                <a:schemeClr val="bg2">
                  <a:lumMod val="50000"/>
                </a:schemeClr>
              </a:solidFill>
            </a:rPr>
            <a:t>종합소득세         </a:t>
          </a:r>
          <a:r>
            <a:rPr lang="en-US" altLang="ko-KR" dirty="0">
              <a:solidFill>
                <a:schemeClr val="bg2">
                  <a:lumMod val="50000"/>
                </a:schemeClr>
              </a:solidFill>
            </a:rPr>
            <a:t>(</a:t>
          </a:r>
          <a:r>
            <a:rPr lang="ko-KR" altLang="en-US" dirty="0" err="1">
              <a:solidFill>
                <a:schemeClr val="bg2">
                  <a:lumMod val="50000"/>
                </a:schemeClr>
              </a:solidFill>
            </a:rPr>
            <a:t>종소세</a:t>
          </a:r>
          <a:r>
            <a:rPr lang="en-US" altLang="ko-KR" dirty="0">
              <a:solidFill>
                <a:schemeClr val="bg2">
                  <a:lumMod val="50000"/>
                </a:schemeClr>
              </a:solidFill>
            </a:rPr>
            <a:t>,</a:t>
          </a:r>
          <a:r>
            <a:rPr lang="ko-KR" altLang="en-US" dirty="0">
              <a:solidFill>
                <a:schemeClr val="bg2">
                  <a:lumMod val="50000"/>
                </a:schemeClr>
              </a:solidFill>
            </a:rPr>
            <a:t>소득세</a:t>
          </a:r>
          <a:r>
            <a:rPr lang="en-US" altLang="ko-KR" dirty="0">
              <a:solidFill>
                <a:schemeClr val="bg2">
                  <a:lumMod val="50000"/>
                </a:schemeClr>
              </a:solidFill>
            </a:rPr>
            <a:t>)</a:t>
          </a:r>
          <a:r>
            <a:rPr lang="ko-KR" altLang="en-US" dirty="0">
              <a:solidFill>
                <a:schemeClr val="bg2">
                  <a:lumMod val="50000"/>
                </a:schemeClr>
              </a:solidFill>
            </a:rPr>
            <a:t> </a:t>
          </a:r>
        </a:p>
      </dgm:t>
    </dgm:pt>
    <dgm:pt modelId="{1C905611-5D83-4BDC-B4D1-4367D47C6869}" type="parTrans" cxnId="{1B8E6F77-EBC4-40F6-80FD-FED093B14A77}">
      <dgm:prSet/>
      <dgm:spPr/>
      <dgm:t>
        <a:bodyPr/>
        <a:lstStyle/>
        <a:p>
          <a:pPr latinLnBrk="1"/>
          <a:endParaRPr lang="ko-KR" altLang="en-US"/>
        </a:p>
      </dgm:t>
    </dgm:pt>
    <dgm:pt modelId="{1DB832F2-5B5D-41E5-A869-E7FE30109615}" type="sibTrans" cxnId="{1B8E6F77-EBC4-40F6-80FD-FED093B14A77}">
      <dgm:prSet/>
      <dgm:spPr/>
      <dgm:t>
        <a:bodyPr/>
        <a:lstStyle/>
        <a:p>
          <a:pPr latinLnBrk="1"/>
          <a:endParaRPr lang="ko-KR" altLang="en-US"/>
        </a:p>
      </dgm:t>
    </dgm:pt>
    <dgm:pt modelId="{4448DDD6-5039-4C47-91A2-1E16DCCF5441}" type="pres">
      <dgm:prSet presAssocID="{F7D20BBF-C83B-4674-81ED-4346B4862529}" presName="Name0" presStyleCnt="0">
        <dgm:presLayoutVars>
          <dgm:dir/>
          <dgm:animLvl val="lvl"/>
          <dgm:resizeHandles/>
        </dgm:presLayoutVars>
      </dgm:prSet>
      <dgm:spPr/>
    </dgm:pt>
    <dgm:pt modelId="{30547218-A31B-4F0B-B40D-41E6147BB3A1}" type="pres">
      <dgm:prSet presAssocID="{1CA8EA91-328A-42DE-90D1-50246915857E}" presName="linNode" presStyleCnt="0"/>
      <dgm:spPr/>
    </dgm:pt>
    <dgm:pt modelId="{9697B2DD-DB91-4700-BEB3-5753CF94D028}" type="pres">
      <dgm:prSet presAssocID="{1CA8EA91-328A-42DE-90D1-50246915857E}" presName="parentShp" presStyleLbl="node1" presStyleIdx="0" presStyleCnt="2">
        <dgm:presLayoutVars>
          <dgm:bulletEnabled val="1"/>
        </dgm:presLayoutVars>
      </dgm:prSet>
      <dgm:spPr/>
    </dgm:pt>
    <dgm:pt modelId="{E5CCCE2B-A794-4F0D-9225-D6D785835C40}" type="pres">
      <dgm:prSet presAssocID="{1CA8EA91-328A-42DE-90D1-50246915857E}" presName="childShp" presStyleLbl="bgAccFollowNode1" presStyleIdx="0" presStyleCnt="2">
        <dgm:presLayoutVars>
          <dgm:bulletEnabled val="1"/>
        </dgm:presLayoutVars>
      </dgm:prSet>
      <dgm:spPr/>
    </dgm:pt>
    <dgm:pt modelId="{BB45F358-8EA1-4692-B8D3-3F535781AAC0}" type="pres">
      <dgm:prSet presAssocID="{9C4461D3-065A-44AF-A43C-837EBCC1397C}" presName="spacing" presStyleCnt="0"/>
      <dgm:spPr/>
    </dgm:pt>
    <dgm:pt modelId="{F9864503-9D18-4A17-B58C-3F10695C6E48}" type="pres">
      <dgm:prSet presAssocID="{C62864AE-0FC5-4D44-900C-2DB16C9141ED}" presName="linNode" presStyleCnt="0"/>
      <dgm:spPr/>
    </dgm:pt>
    <dgm:pt modelId="{4A252608-16C1-43AE-AB25-E522F12601D7}" type="pres">
      <dgm:prSet presAssocID="{C62864AE-0FC5-4D44-900C-2DB16C9141ED}" presName="parentShp" presStyleLbl="node1" presStyleIdx="1" presStyleCnt="2">
        <dgm:presLayoutVars>
          <dgm:bulletEnabled val="1"/>
        </dgm:presLayoutVars>
      </dgm:prSet>
      <dgm:spPr/>
    </dgm:pt>
    <dgm:pt modelId="{3768A4CA-24E6-46D6-BF42-944C6BB159DE}" type="pres">
      <dgm:prSet presAssocID="{C62864AE-0FC5-4D44-900C-2DB16C9141ED}" presName="childShp" presStyleLbl="bgAccFollowNode1" presStyleIdx="1" presStyleCnt="2">
        <dgm:presLayoutVars>
          <dgm:bulletEnabled val="1"/>
        </dgm:presLayoutVars>
      </dgm:prSet>
      <dgm:spPr/>
    </dgm:pt>
  </dgm:ptLst>
  <dgm:cxnLst>
    <dgm:cxn modelId="{F8B85D20-6683-4AC9-8DE3-28C95AEAD5FF}" type="presOf" srcId="{F7D20BBF-C83B-4674-81ED-4346B4862529}" destId="{4448DDD6-5039-4C47-91A2-1E16DCCF5441}" srcOrd="0" destOrd="0" presId="urn:microsoft.com/office/officeart/2005/8/layout/vList6"/>
    <dgm:cxn modelId="{48DB142C-147C-4080-9258-6E1DF3309998}" type="presOf" srcId="{949A52BA-E452-428C-A853-ADE3EACA10C9}" destId="{3768A4CA-24E6-46D6-BF42-944C6BB159DE}" srcOrd="0" destOrd="0" presId="urn:microsoft.com/office/officeart/2005/8/layout/vList6"/>
    <dgm:cxn modelId="{0E3B1530-1C65-4BC6-B8B0-1C60E0BCEA2D}" type="presOf" srcId="{C62864AE-0FC5-4D44-900C-2DB16C9141ED}" destId="{4A252608-16C1-43AE-AB25-E522F12601D7}" srcOrd="0" destOrd="0" presId="urn:microsoft.com/office/officeart/2005/8/layout/vList6"/>
    <dgm:cxn modelId="{A8DA6B4E-4F66-4776-9878-5E554EB02C60}" srcId="{1CA8EA91-328A-42DE-90D1-50246915857E}" destId="{5043333B-F14B-4260-91EE-C9EA4127FC85}" srcOrd="0" destOrd="0" parTransId="{618F36CF-AE94-4315-9DA5-960B27AA0555}" sibTransId="{86FB1CC5-D05A-4154-9117-C22725D9CF66}"/>
    <dgm:cxn modelId="{61448D56-1AED-4A5D-9A2B-ABFC9479162E}" srcId="{F7D20BBF-C83B-4674-81ED-4346B4862529}" destId="{C62864AE-0FC5-4D44-900C-2DB16C9141ED}" srcOrd="1" destOrd="0" parTransId="{AE578CC2-7B27-4678-8C25-083E8BE9DF7C}" sibTransId="{2B32F78A-CD47-43A8-8569-9D5F9FCD2D13}"/>
    <dgm:cxn modelId="{1B8E6F77-EBC4-40F6-80FD-FED093B14A77}" srcId="{C62864AE-0FC5-4D44-900C-2DB16C9141ED}" destId="{949A52BA-E452-428C-A853-ADE3EACA10C9}" srcOrd="0" destOrd="0" parTransId="{1C905611-5D83-4BDC-B4D1-4367D47C6869}" sibTransId="{1DB832F2-5B5D-41E5-A869-E7FE30109615}"/>
    <dgm:cxn modelId="{D5C670BE-C4C3-4DA7-986E-5074451F6663}" type="presOf" srcId="{5043333B-F14B-4260-91EE-C9EA4127FC85}" destId="{E5CCCE2B-A794-4F0D-9225-D6D785835C40}" srcOrd="0" destOrd="0" presId="urn:microsoft.com/office/officeart/2005/8/layout/vList6"/>
    <dgm:cxn modelId="{D3E4EDDE-5EEA-4535-A79E-607894CF3909}" srcId="{F7D20BBF-C83B-4674-81ED-4346B4862529}" destId="{1CA8EA91-328A-42DE-90D1-50246915857E}" srcOrd="0" destOrd="0" parTransId="{6132A6C0-73AC-43C7-B408-57C605F92226}" sibTransId="{9C4461D3-065A-44AF-A43C-837EBCC1397C}"/>
    <dgm:cxn modelId="{861BC3F9-FDCD-44B0-ABE1-584353DBDE2D}" type="presOf" srcId="{1CA8EA91-328A-42DE-90D1-50246915857E}" destId="{9697B2DD-DB91-4700-BEB3-5753CF94D028}" srcOrd="0" destOrd="0" presId="urn:microsoft.com/office/officeart/2005/8/layout/vList6"/>
    <dgm:cxn modelId="{E3CDCBC6-6C09-484A-8991-E30591BA1F79}" type="presParOf" srcId="{4448DDD6-5039-4C47-91A2-1E16DCCF5441}" destId="{30547218-A31B-4F0B-B40D-41E6147BB3A1}" srcOrd="0" destOrd="0" presId="urn:microsoft.com/office/officeart/2005/8/layout/vList6"/>
    <dgm:cxn modelId="{0DB70417-9B57-49B1-8433-D94B4A326A47}" type="presParOf" srcId="{30547218-A31B-4F0B-B40D-41E6147BB3A1}" destId="{9697B2DD-DB91-4700-BEB3-5753CF94D028}" srcOrd="0" destOrd="0" presId="urn:microsoft.com/office/officeart/2005/8/layout/vList6"/>
    <dgm:cxn modelId="{7A16EF33-341C-4D6F-BA7D-4DA5D9322B97}" type="presParOf" srcId="{30547218-A31B-4F0B-B40D-41E6147BB3A1}" destId="{E5CCCE2B-A794-4F0D-9225-D6D785835C40}" srcOrd="1" destOrd="0" presId="urn:microsoft.com/office/officeart/2005/8/layout/vList6"/>
    <dgm:cxn modelId="{2F0CF3A0-7F6A-45CE-A326-42E161E68AE9}" type="presParOf" srcId="{4448DDD6-5039-4C47-91A2-1E16DCCF5441}" destId="{BB45F358-8EA1-4692-B8D3-3F535781AAC0}" srcOrd="1" destOrd="0" presId="urn:microsoft.com/office/officeart/2005/8/layout/vList6"/>
    <dgm:cxn modelId="{46DABE31-320D-4C56-9D53-8558672CC775}" type="presParOf" srcId="{4448DDD6-5039-4C47-91A2-1E16DCCF5441}" destId="{F9864503-9D18-4A17-B58C-3F10695C6E48}" srcOrd="2" destOrd="0" presId="urn:microsoft.com/office/officeart/2005/8/layout/vList6"/>
    <dgm:cxn modelId="{BAA00D47-D9C7-42E5-816C-769DDBE2E36C}" type="presParOf" srcId="{F9864503-9D18-4A17-B58C-3F10695C6E48}" destId="{4A252608-16C1-43AE-AB25-E522F12601D7}" srcOrd="0" destOrd="0" presId="urn:microsoft.com/office/officeart/2005/8/layout/vList6"/>
    <dgm:cxn modelId="{E931947E-82EC-4792-8EEE-BE565A577929}" type="presParOf" srcId="{F9864503-9D18-4A17-B58C-3F10695C6E48}" destId="{3768A4CA-24E6-46D6-BF42-944C6BB159D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A02874-7EE6-4B0B-A157-1109CD0C3112}" type="doc">
      <dgm:prSet loTypeId="urn:microsoft.com/office/officeart/2005/8/layout/hList1" loCatId="list" qsTypeId="urn:microsoft.com/office/officeart/2005/8/quickstyle/3d1" qsCatId="3D" csTypeId="urn:microsoft.com/office/officeart/2005/8/colors/colorful5" csCatId="colorful" phldr="1"/>
      <dgm:spPr/>
      <dgm:t>
        <a:bodyPr/>
        <a:lstStyle/>
        <a:p>
          <a:pPr latinLnBrk="1"/>
          <a:endParaRPr lang="ko-KR" altLang="en-US"/>
        </a:p>
      </dgm:t>
    </dgm:pt>
    <dgm:pt modelId="{3D066657-0FAF-44A1-91D7-B91B921091C9}">
      <dgm:prSet phldrT="[텍스트]"/>
      <dgm:spPr/>
      <dgm:t>
        <a:bodyPr/>
        <a:lstStyle/>
        <a:p>
          <a:pPr latinLnBrk="1"/>
          <a:r>
            <a:rPr lang="ko-KR" altLang="en-US" dirty="0"/>
            <a:t>부가세</a:t>
          </a:r>
        </a:p>
      </dgm:t>
    </dgm:pt>
    <dgm:pt modelId="{BC1F344E-E147-4F79-B6E7-D5EE2BA507AB}" type="parTrans" cxnId="{62EE39DC-58E5-4B49-8B18-56364A1EDEFB}">
      <dgm:prSet/>
      <dgm:spPr/>
      <dgm:t>
        <a:bodyPr/>
        <a:lstStyle/>
        <a:p>
          <a:pPr latinLnBrk="1"/>
          <a:endParaRPr lang="ko-KR" altLang="en-US"/>
        </a:p>
      </dgm:t>
    </dgm:pt>
    <dgm:pt modelId="{11D549F7-F13E-48D4-864A-0B11A301D3BE}" type="sibTrans" cxnId="{62EE39DC-58E5-4B49-8B18-56364A1EDEFB}">
      <dgm:prSet/>
      <dgm:spPr/>
      <dgm:t>
        <a:bodyPr/>
        <a:lstStyle/>
        <a:p>
          <a:pPr latinLnBrk="1"/>
          <a:endParaRPr lang="ko-KR" altLang="en-US"/>
        </a:p>
      </dgm:t>
    </dgm:pt>
    <dgm:pt modelId="{B1D0C692-3D83-47A9-8871-10C30F79D71D}">
      <dgm:prSet phldrT="[텍스트]"/>
      <dgm:spPr/>
      <dgm:t>
        <a:bodyPr/>
        <a:lstStyle/>
        <a:p>
          <a:pPr latinLnBrk="1"/>
          <a:r>
            <a:rPr lang="ko-KR" altLang="en-US" dirty="0"/>
            <a:t>의제매입</a:t>
          </a:r>
        </a:p>
      </dgm:t>
    </dgm:pt>
    <dgm:pt modelId="{7156B47B-634E-4D5C-B94F-DC146663F9ED}" type="parTrans" cxnId="{95E6073C-E6E8-4BD8-9D42-A2AE574EAC96}">
      <dgm:prSet/>
      <dgm:spPr/>
      <dgm:t>
        <a:bodyPr/>
        <a:lstStyle/>
        <a:p>
          <a:pPr latinLnBrk="1"/>
          <a:endParaRPr lang="ko-KR" altLang="en-US"/>
        </a:p>
      </dgm:t>
    </dgm:pt>
    <dgm:pt modelId="{A3A3815E-8EB9-458C-B7EC-9A720C2F010C}" type="sibTrans" cxnId="{95E6073C-E6E8-4BD8-9D42-A2AE574EAC96}">
      <dgm:prSet/>
      <dgm:spPr/>
      <dgm:t>
        <a:bodyPr/>
        <a:lstStyle/>
        <a:p>
          <a:pPr latinLnBrk="1"/>
          <a:endParaRPr lang="ko-KR" altLang="en-US"/>
        </a:p>
      </dgm:t>
    </dgm:pt>
    <dgm:pt modelId="{32D2FD8E-99B9-4C6E-9FF8-6DFB9B7BFC0C}">
      <dgm:prSet phldrT="[텍스트]"/>
      <dgm:spPr/>
      <dgm:t>
        <a:bodyPr/>
        <a:lstStyle/>
        <a:p>
          <a:pPr latinLnBrk="1"/>
          <a:r>
            <a:rPr lang="ko-KR" altLang="en-US" dirty="0"/>
            <a:t>사업자 구분</a:t>
          </a:r>
        </a:p>
      </dgm:t>
    </dgm:pt>
    <dgm:pt modelId="{600B72C6-C8A8-415A-BBB8-2B63631363B8}" type="parTrans" cxnId="{CD56C470-FE0E-4DD0-962F-FA8C82BD3AC2}">
      <dgm:prSet/>
      <dgm:spPr/>
      <dgm:t>
        <a:bodyPr/>
        <a:lstStyle/>
        <a:p>
          <a:pPr latinLnBrk="1"/>
          <a:endParaRPr lang="ko-KR" altLang="en-US"/>
        </a:p>
      </dgm:t>
    </dgm:pt>
    <dgm:pt modelId="{458AF097-A32F-43F8-93AE-B9247078C6E8}" type="sibTrans" cxnId="{CD56C470-FE0E-4DD0-962F-FA8C82BD3AC2}">
      <dgm:prSet/>
      <dgm:spPr/>
      <dgm:t>
        <a:bodyPr/>
        <a:lstStyle/>
        <a:p>
          <a:pPr latinLnBrk="1"/>
          <a:endParaRPr lang="ko-KR" altLang="en-US"/>
        </a:p>
      </dgm:t>
    </dgm:pt>
    <dgm:pt modelId="{913C34DC-612A-4676-B816-C55C82F668CF}">
      <dgm:prSet phldrT="[텍스트]"/>
      <dgm:spPr/>
      <dgm:t>
        <a:bodyPr/>
        <a:lstStyle/>
        <a:p>
          <a:pPr latinLnBrk="1"/>
          <a:r>
            <a:rPr lang="ko-KR" altLang="en-US" dirty="0"/>
            <a:t>다중 사업자</a:t>
          </a:r>
        </a:p>
      </dgm:t>
    </dgm:pt>
    <dgm:pt modelId="{584CE63F-1912-4353-B9A7-A95EE9DA9228}" type="parTrans" cxnId="{A9E6DD6A-6303-4074-A8AE-DAA01DB8AE4F}">
      <dgm:prSet/>
      <dgm:spPr/>
      <dgm:t>
        <a:bodyPr/>
        <a:lstStyle/>
        <a:p>
          <a:pPr latinLnBrk="1"/>
          <a:endParaRPr lang="ko-KR" altLang="en-US"/>
        </a:p>
      </dgm:t>
    </dgm:pt>
    <dgm:pt modelId="{83410493-4A58-4E28-B8DD-56B028BCFE13}" type="sibTrans" cxnId="{A9E6DD6A-6303-4074-A8AE-DAA01DB8AE4F}">
      <dgm:prSet/>
      <dgm:spPr/>
      <dgm:t>
        <a:bodyPr/>
        <a:lstStyle/>
        <a:p>
          <a:pPr latinLnBrk="1"/>
          <a:endParaRPr lang="ko-KR" altLang="en-US"/>
        </a:p>
      </dgm:t>
    </dgm:pt>
    <dgm:pt modelId="{04DE9F38-1DE3-4994-B232-6D938833D25D}">
      <dgm:prSet phldrT="[텍스트]"/>
      <dgm:spPr/>
      <dgm:t>
        <a:bodyPr/>
        <a:lstStyle/>
        <a:p>
          <a:pPr latinLnBrk="1"/>
          <a:r>
            <a:rPr lang="ko-KR" altLang="en-US" dirty="0"/>
            <a:t>겸업 사업자</a:t>
          </a:r>
        </a:p>
      </dgm:t>
    </dgm:pt>
    <dgm:pt modelId="{607001BF-95FB-4AAA-8EBD-0A123FB60893}" type="parTrans" cxnId="{03629B15-90C9-4152-8862-9AE090917285}">
      <dgm:prSet/>
      <dgm:spPr/>
      <dgm:t>
        <a:bodyPr/>
        <a:lstStyle/>
        <a:p>
          <a:pPr latinLnBrk="1"/>
          <a:endParaRPr lang="ko-KR" altLang="en-US"/>
        </a:p>
      </dgm:t>
    </dgm:pt>
    <dgm:pt modelId="{2F146EDF-8E2D-4514-95ED-F8E7DFFED320}" type="sibTrans" cxnId="{03629B15-90C9-4152-8862-9AE090917285}">
      <dgm:prSet/>
      <dgm:spPr/>
      <dgm:t>
        <a:bodyPr/>
        <a:lstStyle/>
        <a:p>
          <a:pPr latinLnBrk="1"/>
          <a:endParaRPr lang="ko-KR" altLang="en-US"/>
        </a:p>
      </dgm:t>
    </dgm:pt>
    <dgm:pt modelId="{587A3AAB-4CDD-496F-9339-B824BB307A62}">
      <dgm:prSet phldrT="[텍스트]"/>
      <dgm:spPr/>
      <dgm:t>
        <a:bodyPr/>
        <a:lstStyle/>
        <a:p>
          <a:pPr latinLnBrk="1"/>
          <a:r>
            <a:rPr lang="ko-KR" altLang="en-US" spc="-300" dirty="0"/>
            <a:t>농업용기자재</a:t>
          </a:r>
        </a:p>
      </dgm:t>
    </dgm:pt>
    <dgm:pt modelId="{BAACB184-B4A1-4989-B96D-091C745DFD9D}" type="parTrans" cxnId="{36502183-C4FD-4321-97CF-EB42B6056AA4}">
      <dgm:prSet/>
      <dgm:spPr/>
      <dgm:t>
        <a:bodyPr/>
        <a:lstStyle/>
        <a:p>
          <a:pPr latinLnBrk="1"/>
          <a:endParaRPr lang="ko-KR" altLang="en-US"/>
        </a:p>
      </dgm:t>
    </dgm:pt>
    <dgm:pt modelId="{4F16BDCB-479C-4D35-9BC7-A5BE4991E1A4}" type="sibTrans" cxnId="{36502183-C4FD-4321-97CF-EB42B6056AA4}">
      <dgm:prSet/>
      <dgm:spPr/>
      <dgm:t>
        <a:bodyPr/>
        <a:lstStyle/>
        <a:p>
          <a:pPr latinLnBrk="1"/>
          <a:endParaRPr lang="ko-KR" altLang="en-US"/>
        </a:p>
      </dgm:t>
    </dgm:pt>
    <dgm:pt modelId="{B07ACA85-4210-499B-B602-0D73C5495E12}" type="pres">
      <dgm:prSet presAssocID="{23A02874-7EE6-4B0B-A157-1109CD0C3112}" presName="Name0" presStyleCnt="0">
        <dgm:presLayoutVars>
          <dgm:dir/>
          <dgm:animLvl val="lvl"/>
          <dgm:resizeHandles val="exact"/>
        </dgm:presLayoutVars>
      </dgm:prSet>
      <dgm:spPr/>
    </dgm:pt>
    <dgm:pt modelId="{DA2CF1D7-B511-4E42-A151-2D5264097496}" type="pres">
      <dgm:prSet presAssocID="{3D066657-0FAF-44A1-91D7-B91B921091C9}" presName="composite" presStyleCnt="0"/>
      <dgm:spPr/>
    </dgm:pt>
    <dgm:pt modelId="{D4B42F9A-26BF-4755-81DD-8DD97B9A1728}" type="pres">
      <dgm:prSet presAssocID="{3D066657-0FAF-44A1-91D7-B91B921091C9}" presName="parTx" presStyleLbl="alignNode1" presStyleIdx="0" presStyleCnt="2">
        <dgm:presLayoutVars>
          <dgm:chMax val="0"/>
          <dgm:chPref val="0"/>
          <dgm:bulletEnabled val="1"/>
        </dgm:presLayoutVars>
      </dgm:prSet>
      <dgm:spPr/>
    </dgm:pt>
    <dgm:pt modelId="{69488F72-CE78-41E3-B195-DC4033E4D14E}" type="pres">
      <dgm:prSet presAssocID="{3D066657-0FAF-44A1-91D7-B91B921091C9}" presName="desTx" presStyleLbl="alignAccFollowNode1" presStyleIdx="0" presStyleCnt="2">
        <dgm:presLayoutVars>
          <dgm:bulletEnabled val="1"/>
        </dgm:presLayoutVars>
      </dgm:prSet>
      <dgm:spPr/>
    </dgm:pt>
    <dgm:pt modelId="{4DBC498F-CF36-4AEB-9319-E3953A6B5C7A}" type="pres">
      <dgm:prSet presAssocID="{11D549F7-F13E-48D4-864A-0B11A301D3BE}" presName="space" presStyleCnt="0"/>
      <dgm:spPr/>
    </dgm:pt>
    <dgm:pt modelId="{D988ADDF-55BC-4AB3-AAF7-1533F16A3758}" type="pres">
      <dgm:prSet presAssocID="{32D2FD8E-99B9-4C6E-9FF8-6DFB9B7BFC0C}" presName="composite" presStyleCnt="0"/>
      <dgm:spPr/>
    </dgm:pt>
    <dgm:pt modelId="{B1B10D5F-C1E2-4D14-8328-54C17F4FCCE4}" type="pres">
      <dgm:prSet presAssocID="{32D2FD8E-99B9-4C6E-9FF8-6DFB9B7BFC0C}" presName="parTx" presStyleLbl="alignNode1" presStyleIdx="1" presStyleCnt="2">
        <dgm:presLayoutVars>
          <dgm:chMax val="0"/>
          <dgm:chPref val="0"/>
          <dgm:bulletEnabled val="1"/>
        </dgm:presLayoutVars>
      </dgm:prSet>
      <dgm:spPr/>
    </dgm:pt>
    <dgm:pt modelId="{F8D018EF-2AF4-4E47-9906-AFC227B6D5B6}" type="pres">
      <dgm:prSet presAssocID="{32D2FD8E-99B9-4C6E-9FF8-6DFB9B7BFC0C}" presName="desTx" presStyleLbl="alignAccFollowNode1" presStyleIdx="1" presStyleCnt="2">
        <dgm:presLayoutVars>
          <dgm:bulletEnabled val="1"/>
        </dgm:presLayoutVars>
      </dgm:prSet>
      <dgm:spPr/>
    </dgm:pt>
  </dgm:ptLst>
  <dgm:cxnLst>
    <dgm:cxn modelId="{03629B15-90C9-4152-8862-9AE090917285}" srcId="{32D2FD8E-99B9-4C6E-9FF8-6DFB9B7BFC0C}" destId="{04DE9F38-1DE3-4994-B232-6D938833D25D}" srcOrd="1" destOrd="0" parTransId="{607001BF-95FB-4AAA-8EBD-0A123FB60893}" sibTransId="{2F146EDF-8E2D-4514-95ED-F8E7DFFED320}"/>
    <dgm:cxn modelId="{95E6073C-E6E8-4BD8-9D42-A2AE574EAC96}" srcId="{3D066657-0FAF-44A1-91D7-B91B921091C9}" destId="{B1D0C692-3D83-47A9-8871-10C30F79D71D}" srcOrd="0" destOrd="0" parTransId="{7156B47B-634E-4D5C-B94F-DC146663F9ED}" sibTransId="{A3A3815E-8EB9-458C-B7EC-9A720C2F010C}"/>
    <dgm:cxn modelId="{F62C8341-BFD4-4E7C-B4D9-2F5ECD97DF37}" type="presOf" srcId="{23A02874-7EE6-4B0B-A157-1109CD0C3112}" destId="{B07ACA85-4210-499B-B602-0D73C5495E12}" srcOrd="0" destOrd="0" presId="urn:microsoft.com/office/officeart/2005/8/layout/hList1"/>
    <dgm:cxn modelId="{A9E6DD6A-6303-4074-A8AE-DAA01DB8AE4F}" srcId="{32D2FD8E-99B9-4C6E-9FF8-6DFB9B7BFC0C}" destId="{913C34DC-612A-4676-B816-C55C82F668CF}" srcOrd="0" destOrd="0" parTransId="{584CE63F-1912-4353-B9A7-A95EE9DA9228}" sibTransId="{83410493-4A58-4E28-B8DD-56B028BCFE13}"/>
    <dgm:cxn modelId="{CD56C470-FE0E-4DD0-962F-FA8C82BD3AC2}" srcId="{23A02874-7EE6-4B0B-A157-1109CD0C3112}" destId="{32D2FD8E-99B9-4C6E-9FF8-6DFB9B7BFC0C}" srcOrd="1" destOrd="0" parTransId="{600B72C6-C8A8-415A-BBB8-2B63631363B8}" sibTransId="{458AF097-A32F-43F8-93AE-B9247078C6E8}"/>
    <dgm:cxn modelId="{84217A7E-9FEF-47E3-B07B-DF2EFB35FF3B}" type="presOf" srcId="{913C34DC-612A-4676-B816-C55C82F668CF}" destId="{F8D018EF-2AF4-4E47-9906-AFC227B6D5B6}" srcOrd="0" destOrd="0" presId="urn:microsoft.com/office/officeart/2005/8/layout/hList1"/>
    <dgm:cxn modelId="{36502183-C4FD-4321-97CF-EB42B6056AA4}" srcId="{3D066657-0FAF-44A1-91D7-B91B921091C9}" destId="{587A3AAB-4CDD-496F-9339-B824BB307A62}" srcOrd="1" destOrd="0" parTransId="{BAACB184-B4A1-4989-B96D-091C745DFD9D}" sibTransId="{4F16BDCB-479C-4D35-9BC7-A5BE4991E1A4}"/>
    <dgm:cxn modelId="{8B8A4BA6-C417-4AD7-9C39-28C689847774}" type="presOf" srcId="{3D066657-0FAF-44A1-91D7-B91B921091C9}" destId="{D4B42F9A-26BF-4755-81DD-8DD97B9A1728}" srcOrd="0" destOrd="0" presId="urn:microsoft.com/office/officeart/2005/8/layout/hList1"/>
    <dgm:cxn modelId="{DC58F7A9-420B-407E-8FA8-215833695745}" type="presOf" srcId="{B1D0C692-3D83-47A9-8871-10C30F79D71D}" destId="{69488F72-CE78-41E3-B195-DC4033E4D14E}" srcOrd="0" destOrd="0" presId="urn:microsoft.com/office/officeart/2005/8/layout/hList1"/>
    <dgm:cxn modelId="{19A1A8AC-80F2-4758-A34E-6E0A7ACD0B88}" type="presOf" srcId="{04DE9F38-1DE3-4994-B232-6D938833D25D}" destId="{F8D018EF-2AF4-4E47-9906-AFC227B6D5B6}" srcOrd="0" destOrd="1" presId="urn:microsoft.com/office/officeart/2005/8/layout/hList1"/>
    <dgm:cxn modelId="{774F1CD0-0A1A-4B89-AE4C-FF5DCB01BC78}" type="presOf" srcId="{587A3AAB-4CDD-496F-9339-B824BB307A62}" destId="{69488F72-CE78-41E3-B195-DC4033E4D14E}" srcOrd="0" destOrd="1" presId="urn:microsoft.com/office/officeart/2005/8/layout/hList1"/>
    <dgm:cxn modelId="{62EE39DC-58E5-4B49-8B18-56364A1EDEFB}" srcId="{23A02874-7EE6-4B0B-A157-1109CD0C3112}" destId="{3D066657-0FAF-44A1-91D7-B91B921091C9}" srcOrd="0" destOrd="0" parTransId="{BC1F344E-E147-4F79-B6E7-D5EE2BA507AB}" sibTransId="{11D549F7-F13E-48D4-864A-0B11A301D3BE}"/>
    <dgm:cxn modelId="{D8B1DFDD-2168-45C8-B9D4-F9F5823BBE49}" type="presOf" srcId="{32D2FD8E-99B9-4C6E-9FF8-6DFB9B7BFC0C}" destId="{B1B10D5F-C1E2-4D14-8328-54C17F4FCCE4}" srcOrd="0" destOrd="0" presId="urn:microsoft.com/office/officeart/2005/8/layout/hList1"/>
    <dgm:cxn modelId="{7847DA76-9DCC-41D6-AB62-32BF96183B08}" type="presParOf" srcId="{B07ACA85-4210-499B-B602-0D73C5495E12}" destId="{DA2CF1D7-B511-4E42-A151-2D5264097496}" srcOrd="0" destOrd="0" presId="urn:microsoft.com/office/officeart/2005/8/layout/hList1"/>
    <dgm:cxn modelId="{F4EC18A7-3976-4974-8740-229062CB258A}" type="presParOf" srcId="{DA2CF1D7-B511-4E42-A151-2D5264097496}" destId="{D4B42F9A-26BF-4755-81DD-8DD97B9A1728}" srcOrd="0" destOrd="0" presId="urn:microsoft.com/office/officeart/2005/8/layout/hList1"/>
    <dgm:cxn modelId="{D4409DF9-EB6A-45E4-94B4-351638D98294}" type="presParOf" srcId="{DA2CF1D7-B511-4E42-A151-2D5264097496}" destId="{69488F72-CE78-41E3-B195-DC4033E4D14E}" srcOrd="1" destOrd="0" presId="urn:microsoft.com/office/officeart/2005/8/layout/hList1"/>
    <dgm:cxn modelId="{89105159-7ACB-4030-93CE-B78F21D99BCE}" type="presParOf" srcId="{B07ACA85-4210-499B-B602-0D73C5495E12}" destId="{4DBC498F-CF36-4AEB-9319-E3953A6B5C7A}" srcOrd="1" destOrd="0" presId="urn:microsoft.com/office/officeart/2005/8/layout/hList1"/>
    <dgm:cxn modelId="{DA5F7558-52D6-4434-A3C7-D0585A434164}" type="presParOf" srcId="{B07ACA85-4210-499B-B602-0D73C5495E12}" destId="{D988ADDF-55BC-4AB3-AAF7-1533F16A3758}" srcOrd="2" destOrd="0" presId="urn:microsoft.com/office/officeart/2005/8/layout/hList1"/>
    <dgm:cxn modelId="{7BB4C7DB-47C1-465B-9C6F-49CF0E10F8BD}" type="presParOf" srcId="{D988ADDF-55BC-4AB3-AAF7-1533F16A3758}" destId="{B1B10D5F-C1E2-4D14-8328-54C17F4FCCE4}" srcOrd="0" destOrd="0" presId="urn:microsoft.com/office/officeart/2005/8/layout/hList1"/>
    <dgm:cxn modelId="{914EC455-C799-4D47-B574-AFFFD4A7FF00}" type="presParOf" srcId="{D988ADDF-55BC-4AB3-AAF7-1533F16A3758}" destId="{F8D018EF-2AF4-4E47-9906-AFC227B6D5B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D20BBF-C83B-4674-81ED-4346B4862529}" type="doc">
      <dgm:prSet loTypeId="urn:microsoft.com/office/officeart/2005/8/layout/vList6" loCatId="list" qsTypeId="urn:microsoft.com/office/officeart/2005/8/quickstyle/simple4" qsCatId="simple" csTypeId="urn:microsoft.com/office/officeart/2005/8/colors/colorful4" csCatId="colorful" phldr="1"/>
      <dgm:spPr/>
      <dgm:t>
        <a:bodyPr/>
        <a:lstStyle/>
        <a:p>
          <a:pPr latinLnBrk="1"/>
          <a:endParaRPr lang="ko-KR" altLang="en-US"/>
        </a:p>
      </dgm:t>
    </dgm:pt>
    <dgm:pt modelId="{1CA8EA91-328A-42DE-90D1-50246915857E}">
      <dgm:prSet phldrT="[텍스트]"/>
      <dgm:spPr/>
      <dgm:t>
        <a:bodyPr/>
        <a:lstStyle/>
        <a:p>
          <a:pPr latinLnBrk="1"/>
          <a:r>
            <a:rPr lang="ko-KR" altLang="en-US" dirty="0"/>
            <a:t>무얼 팔았나</a:t>
          </a:r>
          <a:r>
            <a:rPr lang="en-US" altLang="ko-KR" dirty="0"/>
            <a:t>?</a:t>
          </a:r>
          <a:endParaRPr lang="ko-KR" altLang="en-US" dirty="0"/>
        </a:p>
      </dgm:t>
    </dgm:pt>
    <dgm:pt modelId="{6132A6C0-73AC-43C7-B408-57C605F92226}" type="parTrans" cxnId="{D3E4EDDE-5EEA-4535-A79E-607894CF3909}">
      <dgm:prSet/>
      <dgm:spPr/>
      <dgm:t>
        <a:bodyPr/>
        <a:lstStyle/>
        <a:p>
          <a:pPr latinLnBrk="1"/>
          <a:endParaRPr lang="ko-KR" altLang="en-US"/>
        </a:p>
      </dgm:t>
    </dgm:pt>
    <dgm:pt modelId="{9C4461D3-065A-44AF-A43C-837EBCC1397C}" type="sibTrans" cxnId="{D3E4EDDE-5EEA-4535-A79E-607894CF3909}">
      <dgm:prSet/>
      <dgm:spPr/>
      <dgm:t>
        <a:bodyPr/>
        <a:lstStyle/>
        <a:p>
          <a:pPr latinLnBrk="1"/>
          <a:endParaRPr lang="ko-KR" altLang="en-US"/>
        </a:p>
      </dgm:t>
    </dgm:pt>
    <dgm:pt modelId="{5043333B-F14B-4260-91EE-C9EA4127FC85}">
      <dgm:prSet phldrT="[텍스트]"/>
      <dgm:spPr/>
      <dgm:t>
        <a:bodyPr/>
        <a:lstStyle/>
        <a:p>
          <a:pPr latinLnBrk="1"/>
          <a:r>
            <a:rPr lang="ko-KR" altLang="en-US" dirty="0">
              <a:solidFill>
                <a:schemeClr val="bg2">
                  <a:lumMod val="50000"/>
                </a:schemeClr>
              </a:solidFill>
            </a:rPr>
            <a:t>부가세                </a:t>
          </a:r>
          <a:r>
            <a:rPr lang="en-US" altLang="ko-KR" dirty="0">
              <a:solidFill>
                <a:schemeClr val="bg2">
                  <a:lumMod val="50000"/>
                </a:schemeClr>
              </a:solidFill>
            </a:rPr>
            <a:t>(</a:t>
          </a:r>
          <a:r>
            <a:rPr lang="ko-KR" altLang="en-US" dirty="0">
              <a:solidFill>
                <a:schemeClr val="bg2">
                  <a:lumMod val="50000"/>
                </a:schemeClr>
              </a:solidFill>
            </a:rPr>
            <a:t>부가가치세</a:t>
          </a:r>
          <a:r>
            <a:rPr lang="en-US" altLang="ko-KR" dirty="0">
              <a:solidFill>
                <a:schemeClr val="bg2">
                  <a:lumMod val="50000"/>
                </a:schemeClr>
              </a:solidFill>
            </a:rPr>
            <a:t>,VAT,TAX)</a:t>
          </a:r>
          <a:endParaRPr lang="ko-KR" altLang="en-US" dirty="0">
            <a:solidFill>
              <a:schemeClr val="bg2">
                <a:lumMod val="50000"/>
              </a:schemeClr>
            </a:solidFill>
          </a:endParaRPr>
        </a:p>
      </dgm:t>
    </dgm:pt>
    <dgm:pt modelId="{618F36CF-AE94-4315-9DA5-960B27AA0555}" type="parTrans" cxnId="{A8DA6B4E-4F66-4776-9878-5E554EB02C60}">
      <dgm:prSet/>
      <dgm:spPr/>
      <dgm:t>
        <a:bodyPr/>
        <a:lstStyle/>
        <a:p>
          <a:pPr latinLnBrk="1"/>
          <a:endParaRPr lang="ko-KR" altLang="en-US"/>
        </a:p>
      </dgm:t>
    </dgm:pt>
    <dgm:pt modelId="{86FB1CC5-D05A-4154-9117-C22725D9CF66}" type="sibTrans" cxnId="{A8DA6B4E-4F66-4776-9878-5E554EB02C60}">
      <dgm:prSet/>
      <dgm:spPr/>
      <dgm:t>
        <a:bodyPr/>
        <a:lstStyle/>
        <a:p>
          <a:pPr latinLnBrk="1"/>
          <a:endParaRPr lang="ko-KR" altLang="en-US"/>
        </a:p>
      </dgm:t>
    </dgm:pt>
    <dgm:pt modelId="{C62864AE-0FC5-4D44-900C-2DB16C9141ED}">
      <dgm:prSet phldrT="[텍스트]"/>
      <dgm:spPr/>
      <dgm:t>
        <a:bodyPr/>
        <a:lstStyle/>
        <a:p>
          <a:pPr latinLnBrk="1"/>
          <a:r>
            <a:rPr lang="ko-KR" altLang="en-US" dirty="0"/>
            <a:t>누가 얼마를 벌었나</a:t>
          </a:r>
          <a:r>
            <a:rPr lang="en-US" altLang="ko-KR" dirty="0"/>
            <a:t>?</a:t>
          </a:r>
          <a:endParaRPr lang="ko-KR" altLang="en-US" dirty="0"/>
        </a:p>
      </dgm:t>
    </dgm:pt>
    <dgm:pt modelId="{AE578CC2-7B27-4678-8C25-083E8BE9DF7C}" type="parTrans" cxnId="{61448D56-1AED-4A5D-9A2B-ABFC9479162E}">
      <dgm:prSet/>
      <dgm:spPr/>
      <dgm:t>
        <a:bodyPr/>
        <a:lstStyle/>
        <a:p>
          <a:pPr latinLnBrk="1"/>
          <a:endParaRPr lang="ko-KR" altLang="en-US"/>
        </a:p>
      </dgm:t>
    </dgm:pt>
    <dgm:pt modelId="{2B32F78A-CD47-43A8-8569-9D5F9FCD2D13}" type="sibTrans" cxnId="{61448D56-1AED-4A5D-9A2B-ABFC9479162E}">
      <dgm:prSet/>
      <dgm:spPr/>
      <dgm:t>
        <a:bodyPr/>
        <a:lstStyle/>
        <a:p>
          <a:pPr latinLnBrk="1"/>
          <a:endParaRPr lang="ko-KR" altLang="en-US"/>
        </a:p>
      </dgm:t>
    </dgm:pt>
    <dgm:pt modelId="{949A52BA-E452-428C-A853-ADE3EACA10C9}">
      <dgm:prSet phldrT="[텍스트]"/>
      <dgm:spPr/>
      <dgm:t>
        <a:bodyPr/>
        <a:lstStyle/>
        <a:p>
          <a:pPr latinLnBrk="1"/>
          <a:r>
            <a:rPr lang="ko-KR" altLang="en-US" dirty="0">
              <a:solidFill>
                <a:schemeClr val="bg2">
                  <a:lumMod val="50000"/>
                </a:schemeClr>
              </a:solidFill>
            </a:rPr>
            <a:t>종합소득세         </a:t>
          </a:r>
          <a:r>
            <a:rPr lang="en-US" altLang="ko-KR" dirty="0">
              <a:solidFill>
                <a:schemeClr val="bg2">
                  <a:lumMod val="50000"/>
                </a:schemeClr>
              </a:solidFill>
            </a:rPr>
            <a:t>(</a:t>
          </a:r>
          <a:r>
            <a:rPr lang="ko-KR" altLang="en-US" dirty="0" err="1">
              <a:solidFill>
                <a:schemeClr val="bg2">
                  <a:lumMod val="50000"/>
                </a:schemeClr>
              </a:solidFill>
            </a:rPr>
            <a:t>종소세</a:t>
          </a:r>
          <a:r>
            <a:rPr lang="en-US" altLang="ko-KR" dirty="0">
              <a:solidFill>
                <a:schemeClr val="bg2">
                  <a:lumMod val="50000"/>
                </a:schemeClr>
              </a:solidFill>
            </a:rPr>
            <a:t>,</a:t>
          </a:r>
          <a:r>
            <a:rPr lang="ko-KR" altLang="en-US" dirty="0">
              <a:solidFill>
                <a:schemeClr val="bg2">
                  <a:lumMod val="50000"/>
                </a:schemeClr>
              </a:solidFill>
            </a:rPr>
            <a:t>소득세</a:t>
          </a:r>
          <a:r>
            <a:rPr lang="en-US" altLang="ko-KR" dirty="0">
              <a:solidFill>
                <a:schemeClr val="bg2">
                  <a:lumMod val="50000"/>
                </a:schemeClr>
              </a:solidFill>
            </a:rPr>
            <a:t>)</a:t>
          </a:r>
          <a:r>
            <a:rPr lang="ko-KR" altLang="en-US" dirty="0">
              <a:solidFill>
                <a:schemeClr val="bg2">
                  <a:lumMod val="50000"/>
                </a:schemeClr>
              </a:solidFill>
            </a:rPr>
            <a:t> </a:t>
          </a:r>
        </a:p>
      </dgm:t>
    </dgm:pt>
    <dgm:pt modelId="{1C905611-5D83-4BDC-B4D1-4367D47C6869}" type="parTrans" cxnId="{1B8E6F77-EBC4-40F6-80FD-FED093B14A77}">
      <dgm:prSet/>
      <dgm:spPr/>
      <dgm:t>
        <a:bodyPr/>
        <a:lstStyle/>
        <a:p>
          <a:pPr latinLnBrk="1"/>
          <a:endParaRPr lang="ko-KR" altLang="en-US"/>
        </a:p>
      </dgm:t>
    </dgm:pt>
    <dgm:pt modelId="{1DB832F2-5B5D-41E5-A869-E7FE30109615}" type="sibTrans" cxnId="{1B8E6F77-EBC4-40F6-80FD-FED093B14A77}">
      <dgm:prSet/>
      <dgm:spPr/>
      <dgm:t>
        <a:bodyPr/>
        <a:lstStyle/>
        <a:p>
          <a:pPr latinLnBrk="1"/>
          <a:endParaRPr lang="ko-KR" altLang="en-US"/>
        </a:p>
      </dgm:t>
    </dgm:pt>
    <dgm:pt modelId="{4448DDD6-5039-4C47-91A2-1E16DCCF5441}" type="pres">
      <dgm:prSet presAssocID="{F7D20BBF-C83B-4674-81ED-4346B4862529}" presName="Name0" presStyleCnt="0">
        <dgm:presLayoutVars>
          <dgm:dir/>
          <dgm:animLvl val="lvl"/>
          <dgm:resizeHandles/>
        </dgm:presLayoutVars>
      </dgm:prSet>
      <dgm:spPr/>
    </dgm:pt>
    <dgm:pt modelId="{30547218-A31B-4F0B-B40D-41E6147BB3A1}" type="pres">
      <dgm:prSet presAssocID="{1CA8EA91-328A-42DE-90D1-50246915857E}" presName="linNode" presStyleCnt="0"/>
      <dgm:spPr/>
    </dgm:pt>
    <dgm:pt modelId="{9697B2DD-DB91-4700-BEB3-5753CF94D028}" type="pres">
      <dgm:prSet presAssocID="{1CA8EA91-328A-42DE-90D1-50246915857E}" presName="parentShp" presStyleLbl="node1" presStyleIdx="0" presStyleCnt="2">
        <dgm:presLayoutVars>
          <dgm:bulletEnabled val="1"/>
        </dgm:presLayoutVars>
      </dgm:prSet>
      <dgm:spPr/>
    </dgm:pt>
    <dgm:pt modelId="{E5CCCE2B-A794-4F0D-9225-D6D785835C40}" type="pres">
      <dgm:prSet presAssocID="{1CA8EA91-328A-42DE-90D1-50246915857E}" presName="childShp" presStyleLbl="bgAccFollowNode1" presStyleIdx="0" presStyleCnt="2">
        <dgm:presLayoutVars>
          <dgm:bulletEnabled val="1"/>
        </dgm:presLayoutVars>
      </dgm:prSet>
      <dgm:spPr/>
    </dgm:pt>
    <dgm:pt modelId="{BB45F358-8EA1-4692-B8D3-3F535781AAC0}" type="pres">
      <dgm:prSet presAssocID="{9C4461D3-065A-44AF-A43C-837EBCC1397C}" presName="spacing" presStyleCnt="0"/>
      <dgm:spPr/>
    </dgm:pt>
    <dgm:pt modelId="{F9864503-9D18-4A17-B58C-3F10695C6E48}" type="pres">
      <dgm:prSet presAssocID="{C62864AE-0FC5-4D44-900C-2DB16C9141ED}" presName="linNode" presStyleCnt="0"/>
      <dgm:spPr/>
    </dgm:pt>
    <dgm:pt modelId="{4A252608-16C1-43AE-AB25-E522F12601D7}" type="pres">
      <dgm:prSet presAssocID="{C62864AE-0FC5-4D44-900C-2DB16C9141ED}" presName="parentShp" presStyleLbl="node1" presStyleIdx="1" presStyleCnt="2">
        <dgm:presLayoutVars>
          <dgm:bulletEnabled val="1"/>
        </dgm:presLayoutVars>
      </dgm:prSet>
      <dgm:spPr/>
    </dgm:pt>
    <dgm:pt modelId="{3768A4CA-24E6-46D6-BF42-944C6BB159DE}" type="pres">
      <dgm:prSet presAssocID="{C62864AE-0FC5-4D44-900C-2DB16C9141ED}" presName="childShp" presStyleLbl="bgAccFollowNode1" presStyleIdx="1" presStyleCnt="2">
        <dgm:presLayoutVars>
          <dgm:bulletEnabled val="1"/>
        </dgm:presLayoutVars>
      </dgm:prSet>
      <dgm:spPr/>
    </dgm:pt>
  </dgm:ptLst>
  <dgm:cxnLst>
    <dgm:cxn modelId="{F8B85D20-6683-4AC9-8DE3-28C95AEAD5FF}" type="presOf" srcId="{F7D20BBF-C83B-4674-81ED-4346B4862529}" destId="{4448DDD6-5039-4C47-91A2-1E16DCCF5441}" srcOrd="0" destOrd="0" presId="urn:microsoft.com/office/officeart/2005/8/layout/vList6"/>
    <dgm:cxn modelId="{48DB142C-147C-4080-9258-6E1DF3309998}" type="presOf" srcId="{949A52BA-E452-428C-A853-ADE3EACA10C9}" destId="{3768A4CA-24E6-46D6-BF42-944C6BB159DE}" srcOrd="0" destOrd="0" presId="urn:microsoft.com/office/officeart/2005/8/layout/vList6"/>
    <dgm:cxn modelId="{0E3B1530-1C65-4BC6-B8B0-1C60E0BCEA2D}" type="presOf" srcId="{C62864AE-0FC5-4D44-900C-2DB16C9141ED}" destId="{4A252608-16C1-43AE-AB25-E522F12601D7}" srcOrd="0" destOrd="0" presId="urn:microsoft.com/office/officeart/2005/8/layout/vList6"/>
    <dgm:cxn modelId="{A8DA6B4E-4F66-4776-9878-5E554EB02C60}" srcId="{1CA8EA91-328A-42DE-90D1-50246915857E}" destId="{5043333B-F14B-4260-91EE-C9EA4127FC85}" srcOrd="0" destOrd="0" parTransId="{618F36CF-AE94-4315-9DA5-960B27AA0555}" sibTransId="{86FB1CC5-D05A-4154-9117-C22725D9CF66}"/>
    <dgm:cxn modelId="{61448D56-1AED-4A5D-9A2B-ABFC9479162E}" srcId="{F7D20BBF-C83B-4674-81ED-4346B4862529}" destId="{C62864AE-0FC5-4D44-900C-2DB16C9141ED}" srcOrd="1" destOrd="0" parTransId="{AE578CC2-7B27-4678-8C25-083E8BE9DF7C}" sibTransId="{2B32F78A-CD47-43A8-8569-9D5F9FCD2D13}"/>
    <dgm:cxn modelId="{1B8E6F77-EBC4-40F6-80FD-FED093B14A77}" srcId="{C62864AE-0FC5-4D44-900C-2DB16C9141ED}" destId="{949A52BA-E452-428C-A853-ADE3EACA10C9}" srcOrd="0" destOrd="0" parTransId="{1C905611-5D83-4BDC-B4D1-4367D47C6869}" sibTransId="{1DB832F2-5B5D-41E5-A869-E7FE30109615}"/>
    <dgm:cxn modelId="{D5C670BE-C4C3-4DA7-986E-5074451F6663}" type="presOf" srcId="{5043333B-F14B-4260-91EE-C9EA4127FC85}" destId="{E5CCCE2B-A794-4F0D-9225-D6D785835C40}" srcOrd="0" destOrd="0" presId="urn:microsoft.com/office/officeart/2005/8/layout/vList6"/>
    <dgm:cxn modelId="{D3E4EDDE-5EEA-4535-A79E-607894CF3909}" srcId="{F7D20BBF-C83B-4674-81ED-4346B4862529}" destId="{1CA8EA91-328A-42DE-90D1-50246915857E}" srcOrd="0" destOrd="0" parTransId="{6132A6C0-73AC-43C7-B408-57C605F92226}" sibTransId="{9C4461D3-065A-44AF-A43C-837EBCC1397C}"/>
    <dgm:cxn modelId="{861BC3F9-FDCD-44B0-ABE1-584353DBDE2D}" type="presOf" srcId="{1CA8EA91-328A-42DE-90D1-50246915857E}" destId="{9697B2DD-DB91-4700-BEB3-5753CF94D028}" srcOrd="0" destOrd="0" presId="urn:microsoft.com/office/officeart/2005/8/layout/vList6"/>
    <dgm:cxn modelId="{E3CDCBC6-6C09-484A-8991-E30591BA1F79}" type="presParOf" srcId="{4448DDD6-5039-4C47-91A2-1E16DCCF5441}" destId="{30547218-A31B-4F0B-B40D-41E6147BB3A1}" srcOrd="0" destOrd="0" presId="urn:microsoft.com/office/officeart/2005/8/layout/vList6"/>
    <dgm:cxn modelId="{0DB70417-9B57-49B1-8433-D94B4A326A47}" type="presParOf" srcId="{30547218-A31B-4F0B-B40D-41E6147BB3A1}" destId="{9697B2DD-DB91-4700-BEB3-5753CF94D028}" srcOrd="0" destOrd="0" presId="urn:microsoft.com/office/officeart/2005/8/layout/vList6"/>
    <dgm:cxn modelId="{7A16EF33-341C-4D6F-BA7D-4DA5D9322B97}" type="presParOf" srcId="{30547218-A31B-4F0B-B40D-41E6147BB3A1}" destId="{E5CCCE2B-A794-4F0D-9225-D6D785835C40}" srcOrd="1" destOrd="0" presId="urn:microsoft.com/office/officeart/2005/8/layout/vList6"/>
    <dgm:cxn modelId="{2F0CF3A0-7F6A-45CE-A326-42E161E68AE9}" type="presParOf" srcId="{4448DDD6-5039-4C47-91A2-1E16DCCF5441}" destId="{BB45F358-8EA1-4692-B8D3-3F535781AAC0}" srcOrd="1" destOrd="0" presId="urn:microsoft.com/office/officeart/2005/8/layout/vList6"/>
    <dgm:cxn modelId="{46DABE31-320D-4C56-9D53-8558672CC775}" type="presParOf" srcId="{4448DDD6-5039-4C47-91A2-1E16DCCF5441}" destId="{F9864503-9D18-4A17-B58C-3F10695C6E48}" srcOrd="2" destOrd="0" presId="urn:microsoft.com/office/officeart/2005/8/layout/vList6"/>
    <dgm:cxn modelId="{BAA00D47-D9C7-42E5-816C-769DDBE2E36C}" type="presParOf" srcId="{F9864503-9D18-4A17-B58C-3F10695C6E48}" destId="{4A252608-16C1-43AE-AB25-E522F12601D7}" srcOrd="0" destOrd="0" presId="urn:microsoft.com/office/officeart/2005/8/layout/vList6"/>
    <dgm:cxn modelId="{E931947E-82EC-4792-8EEE-BE565A577929}" type="presParOf" srcId="{F9864503-9D18-4A17-B58C-3F10695C6E48}" destId="{3768A4CA-24E6-46D6-BF42-944C6BB159DE}"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CCE2B-A794-4F0D-9225-D6D785835C40}">
      <dsp:nvSpPr>
        <dsp:cNvPr id="0" name=""/>
        <dsp:cNvSpPr/>
      </dsp:nvSpPr>
      <dsp:spPr>
        <a:xfrm>
          <a:off x="4065269" y="584"/>
          <a:ext cx="6097905" cy="2280774"/>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6035" tIns="26035" rIns="26035" bIns="26035" numCol="1" spcCol="1270" anchor="t" anchorCtr="0">
          <a:noAutofit/>
        </a:bodyPr>
        <a:lstStyle/>
        <a:p>
          <a:pPr marL="285750" lvl="1" indent="-285750" algn="l" defTabSz="1822450" latinLnBrk="1">
            <a:lnSpc>
              <a:spcPct val="90000"/>
            </a:lnSpc>
            <a:spcBef>
              <a:spcPct val="0"/>
            </a:spcBef>
            <a:spcAft>
              <a:spcPct val="15000"/>
            </a:spcAft>
            <a:buChar char="•"/>
          </a:pPr>
          <a:r>
            <a:rPr lang="ko-KR" altLang="en-US" sz="4100" kern="1200" dirty="0">
              <a:solidFill>
                <a:schemeClr val="bg2">
                  <a:lumMod val="50000"/>
                </a:schemeClr>
              </a:solidFill>
            </a:rPr>
            <a:t>부가세                </a:t>
          </a:r>
          <a:r>
            <a:rPr lang="en-US" altLang="ko-KR" sz="4100" kern="1200" dirty="0">
              <a:solidFill>
                <a:schemeClr val="bg2">
                  <a:lumMod val="50000"/>
                </a:schemeClr>
              </a:solidFill>
            </a:rPr>
            <a:t>(</a:t>
          </a:r>
          <a:r>
            <a:rPr lang="ko-KR" altLang="en-US" sz="4100" kern="1200" dirty="0">
              <a:solidFill>
                <a:schemeClr val="bg2">
                  <a:lumMod val="50000"/>
                </a:schemeClr>
              </a:solidFill>
            </a:rPr>
            <a:t>부가가치세</a:t>
          </a:r>
          <a:r>
            <a:rPr lang="en-US" altLang="ko-KR" sz="4100" kern="1200" dirty="0">
              <a:solidFill>
                <a:schemeClr val="bg2">
                  <a:lumMod val="50000"/>
                </a:schemeClr>
              </a:solidFill>
            </a:rPr>
            <a:t>,VAT,TAX)</a:t>
          </a:r>
          <a:endParaRPr lang="ko-KR" altLang="en-US" sz="4100" kern="1200" dirty="0">
            <a:solidFill>
              <a:schemeClr val="bg2">
                <a:lumMod val="50000"/>
              </a:schemeClr>
            </a:solidFill>
          </a:endParaRPr>
        </a:p>
      </dsp:txBody>
      <dsp:txXfrm>
        <a:off x="4065269" y="285681"/>
        <a:ext cx="5242615" cy="1710580"/>
      </dsp:txXfrm>
    </dsp:sp>
    <dsp:sp modelId="{9697B2DD-DB91-4700-BEB3-5753CF94D028}">
      <dsp:nvSpPr>
        <dsp:cNvPr id="0" name=""/>
        <dsp:cNvSpPr/>
      </dsp:nvSpPr>
      <dsp:spPr>
        <a:xfrm>
          <a:off x="0" y="584"/>
          <a:ext cx="4065270" cy="2280774"/>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latinLnBrk="1">
            <a:lnSpc>
              <a:spcPct val="90000"/>
            </a:lnSpc>
            <a:spcBef>
              <a:spcPct val="0"/>
            </a:spcBef>
            <a:spcAft>
              <a:spcPct val="35000"/>
            </a:spcAft>
            <a:buNone/>
          </a:pPr>
          <a:r>
            <a:rPr lang="ko-KR" altLang="en-US" sz="4600" kern="1200" dirty="0"/>
            <a:t>무얼 팔았나</a:t>
          </a:r>
          <a:r>
            <a:rPr lang="en-US" altLang="ko-KR" sz="4600" kern="1200" dirty="0"/>
            <a:t>?</a:t>
          </a:r>
          <a:endParaRPr lang="ko-KR" altLang="en-US" sz="4600" kern="1200" dirty="0"/>
        </a:p>
      </dsp:txBody>
      <dsp:txXfrm>
        <a:off x="111338" y="111922"/>
        <a:ext cx="3842594" cy="2058098"/>
      </dsp:txXfrm>
    </dsp:sp>
    <dsp:sp modelId="{3768A4CA-24E6-46D6-BF42-944C6BB159DE}">
      <dsp:nvSpPr>
        <dsp:cNvPr id="0" name=""/>
        <dsp:cNvSpPr/>
      </dsp:nvSpPr>
      <dsp:spPr>
        <a:xfrm>
          <a:off x="4065269" y="2509437"/>
          <a:ext cx="6097905" cy="2280774"/>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6035" tIns="26035" rIns="26035" bIns="26035" numCol="1" spcCol="1270" anchor="t" anchorCtr="0">
          <a:noAutofit/>
        </a:bodyPr>
        <a:lstStyle/>
        <a:p>
          <a:pPr marL="285750" lvl="1" indent="-285750" algn="l" defTabSz="1822450" latinLnBrk="1">
            <a:lnSpc>
              <a:spcPct val="90000"/>
            </a:lnSpc>
            <a:spcBef>
              <a:spcPct val="0"/>
            </a:spcBef>
            <a:spcAft>
              <a:spcPct val="15000"/>
            </a:spcAft>
            <a:buChar char="•"/>
          </a:pPr>
          <a:r>
            <a:rPr lang="ko-KR" altLang="en-US" sz="4100" kern="1200" dirty="0">
              <a:solidFill>
                <a:schemeClr val="bg2">
                  <a:lumMod val="50000"/>
                </a:schemeClr>
              </a:solidFill>
            </a:rPr>
            <a:t>종합소득세         </a:t>
          </a:r>
          <a:r>
            <a:rPr lang="en-US" altLang="ko-KR" sz="4100" kern="1200" dirty="0">
              <a:solidFill>
                <a:schemeClr val="bg2">
                  <a:lumMod val="50000"/>
                </a:schemeClr>
              </a:solidFill>
            </a:rPr>
            <a:t>(</a:t>
          </a:r>
          <a:r>
            <a:rPr lang="ko-KR" altLang="en-US" sz="4100" kern="1200" dirty="0" err="1">
              <a:solidFill>
                <a:schemeClr val="bg2">
                  <a:lumMod val="50000"/>
                </a:schemeClr>
              </a:solidFill>
            </a:rPr>
            <a:t>종소세</a:t>
          </a:r>
          <a:r>
            <a:rPr lang="en-US" altLang="ko-KR" sz="4100" kern="1200" dirty="0">
              <a:solidFill>
                <a:schemeClr val="bg2">
                  <a:lumMod val="50000"/>
                </a:schemeClr>
              </a:solidFill>
            </a:rPr>
            <a:t>,</a:t>
          </a:r>
          <a:r>
            <a:rPr lang="ko-KR" altLang="en-US" sz="4100" kern="1200" dirty="0">
              <a:solidFill>
                <a:schemeClr val="bg2">
                  <a:lumMod val="50000"/>
                </a:schemeClr>
              </a:solidFill>
            </a:rPr>
            <a:t>소득세</a:t>
          </a:r>
          <a:r>
            <a:rPr lang="en-US" altLang="ko-KR" sz="4100" kern="1200" dirty="0">
              <a:solidFill>
                <a:schemeClr val="bg2">
                  <a:lumMod val="50000"/>
                </a:schemeClr>
              </a:solidFill>
            </a:rPr>
            <a:t>)</a:t>
          </a:r>
          <a:r>
            <a:rPr lang="ko-KR" altLang="en-US" sz="4100" kern="1200" dirty="0">
              <a:solidFill>
                <a:schemeClr val="bg2">
                  <a:lumMod val="50000"/>
                </a:schemeClr>
              </a:solidFill>
            </a:rPr>
            <a:t> </a:t>
          </a:r>
        </a:p>
      </dsp:txBody>
      <dsp:txXfrm>
        <a:off x="4065269" y="2794534"/>
        <a:ext cx="5242615" cy="1710580"/>
      </dsp:txXfrm>
    </dsp:sp>
    <dsp:sp modelId="{4A252608-16C1-43AE-AB25-E522F12601D7}">
      <dsp:nvSpPr>
        <dsp:cNvPr id="0" name=""/>
        <dsp:cNvSpPr/>
      </dsp:nvSpPr>
      <dsp:spPr>
        <a:xfrm>
          <a:off x="0" y="2509437"/>
          <a:ext cx="4065270" cy="2280774"/>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latinLnBrk="1">
            <a:lnSpc>
              <a:spcPct val="90000"/>
            </a:lnSpc>
            <a:spcBef>
              <a:spcPct val="0"/>
            </a:spcBef>
            <a:spcAft>
              <a:spcPct val="35000"/>
            </a:spcAft>
            <a:buNone/>
          </a:pPr>
          <a:r>
            <a:rPr lang="ko-KR" altLang="en-US" sz="4600" kern="1200" dirty="0"/>
            <a:t>누가 얼마를 벌었나</a:t>
          </a:r>
          <a:r>
            <a:rPr lang="en-US" altLang="ko-KR" sz="4600" kern="1200" dirty="0"/>
            <a:t>?</a:t>
          </a:r>
          <a:endParaRPr lang="ko-KR" altLang="en-US" sz="4600" kern="1200" dirty="0"/>
        </a:p>
      </dsp:txBody>
      <dsp:txXfrm>
        <a:off x="111338" y="2620775"/>
        <a:ext cx="3842594" cy="20580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42F9A-26BF-4755-81DD-8DD97B9A1728}">
      <dsp:nvSpPr>
        <dsp:cNvPr id="0" name=""/>
        <dsp:cNvSpPr/>
      </dsp:nvSpPr>
      <dsp:spPr>
        <a:xfrm>
          <a:off x="37" y="388861"/>
          <a:ext cx="3630036" cy="115200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84480" tIns="162560" rIns="284480" bIns="162560" numCol="1" spcCol="1270" anchor="ctr" anchorCtr="0">
          <a:noAutofit/>
        </a:bodyPr>
        <a:lstStyle/>
        <a:p>
          <a:pPr marL="0" lvl="0" indent="0" algn="ctr" defTabSz="1778000" latinLnBrk="1">
            <a:lnSpc>
              <a:spcPct val="90000"/>
            </a:lnSpc>
            <a:spcBef>
              <a:spcPct val="0"/>
            </a:spcBef>
            <a:spcAft>
              <a:spcPct val="35000"/>
            </a:spcAft>
            <a:buNone/>
          </a:pPr>
          <a:r>
            <a:rPr lang="ko-KR" altLang="en-US" sz="4000" kern="1200" dirty="0"/>
            <a:t>부가세</a:t>
          </a:r>
        </a:p>
      </dsp:txBody>
      <dsp:txXfrm>
        <a:off x="37" y="388861"/>
        <a:ext cx="3630036" cy="1152000"/>
      </dsp:txXfrm>
    </dsp:sp>
    <dsp:sp modelId="{69488F72-CE78-41E3-B195-DC4033E4D14E}">
      <dsp:nvSpPr>
        <dsp:cNvPr id="0" name=""/>
        <dsp:cNvSpPr/>
      </dsp:nvSpPr>
      <dsp:spPr>
        <a:xfrm>
          <a:off x="37" y="1540861"/>
          <a:ext cx="3630036" cy="2305799"/>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13360" tIns="213360" rIns="284480" bIns="320040" numCol="1" spcCol="1270" anchor="t" anchorCtr="0">
          <a:noAutofit/>
        </a:bodyPr>
        <a:lstStyle/>
        <a:p>
          <a:pPr marL="285750" lvl="1" indent="-285750" algn="l" defTabSz="1778000" latinLnBrk="1">
            <a:lnSpc>
              <a:spcPct val="90000"/>
            </a:lnSpc>
            <a:spcBef>
              <a:spcPct val="0"/>
            </a:spcBef>
            <a:spcAft>
              <a:spcPct val="15000"/>
            </a:spcAft>
            <a:buChar char="•"/>
          </a:pPr>
          <a:r>
            <a:rPr lang="ko-KR" altLang="en-US" sz="4000" kern="1200" dirty="0"/>
            <a:t>의제매입</a:t>
          </a:r>
        </a:p>
        <a:p>
          <a:pPr marL="285750" lvl="1" indent="-285750" algn="l" defTabSz="1778000" latinLnBrk="1">
            <a:lnSpc>
              <a:spcPct val="90000"/>
            </a:lnSpc>
            <a:spcBef>
              <a:spcPct val="0"/>
            </a:spcBef>
            <a:spcAft>
              <a:spcPct val="15000"/>
            </a:spcAft>
            <a:buChar char="•"/>
          </a:pPr>
          <a:r>
            <a:rPr lang="ko-KR" altLang="en-US" sz="4000" kern="1200" spc="-300" dirty="0"/>
            <a:t>농업용기자재</a:t>
          </a:r>
        </a:p>
      </dsp:txBody>
      <dsp:txXfrm>
        <a:off x="37" y="1540861"/>
        <a:ext cx="3630036" cy="2305799"/>
      </dsp:txXfrm>
    </dsp:sp>
    <dsp:sp modelId="{B1B10D5F-C1E2-4D14-8328-54C17F4FCCE4}">
      <dsp:nvSpPr>
        <dsp:cNvPr id="0" name=""/>
        <dsp:cNvSpPr/>
      </dsp:nvSpPr>
      <dsp:spPr>
        <a:xfrm>
          <a:off x="4138279" y="388861"/>
          <a:ext cx="3630036" cy="1152000"/>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284480" tIns="162560" rIns="284480" bIns="162560" numCol="1" spcCol="1270" anchor="ctr" anchorCtr="0">
          <a:noAutofit/>
        </a:bodyPr>
        <a:lstStyle/>
        <a:p>
          <a:pPr marL="0" lvl="0" indent="0" algn="ctr" defTabSz="1778000" latinLnBrk="1">
            <a:lnSpc>
              <a:spcPct val="90000"/>
            </a:lnSpc>
            <a:spcBef>
              <a:spcPct val="0"/>
            </a:spcBef>
            <a:spcAft>
              <a:spcPct val="35000"/>
            </a:spcAft>
            <a:buNone/>
          </a:pPr>
          <a:r>
            <a:rPr lang="ko-KR" altLang="en-US" sz="4000" kern="1200" dirty="0"/>
            <a:t>사업자 구분</a:t>
          </a:r>
        </a:p>
      </dsp:txBody>
      <dsp:txXfrm>
        <a:off x="4138279" y="388861"/>
        <a:ext cx="3630036" cy="1152000"/>
      </dsp:txXfrm>
    </dsp:sp>
    <dsp:sp modelId="{F8D018EF-2AF4-4E47-9906-AFC227B6D5B6}">
      <dsp:nvSpPr>
        <dsp:cNvPr id="0" name=""/>
        <dsp:cNvSpPr/>
      </dsp:nvSpPr>
      <dsp:spPr>
        <a:xfrm>
          <a:off x="4138279" y="1540861"/>
          <a:ext cx="3630036" cy="2305799"/>
        </a:xfrm>
        <a:prstGeom prst="rect">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6739762"/>
              <a:satOff val="-22832"/>
              <a:lumOff val="-2928"/>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13360" tIns="213360" rIns="284480" bIns="320040" numCol="1" spcCol="1270" anchor="t" anchorCtr="0">
          <a:noAutofit/>
        </a:bodyPr>
        <a:lstStyle/>
        <a:p>
          <a:pPr marL="285750" lvl="1" indent="-285750" algn="l" defTabSz="1778000" latinLnBrk="1">
            <a:lnSpc>
              <a:spcPct val="90000"/>
            </a:lnSpc>
            <a:spcBef>
              <a:spcPct val="0"/>
            </a:spcBef>
            <a:spcAft>
              <a:spcPct val="15000"/>
            </a:spcAft>
            <a:buChar char="•"/>
          </a:pPr>
          <a:r>
            <a:rPr lang="ko-KR" altLang="en-US" sz="4000" kern="1200" dirty="0"/>
            <a:t>다중 사업자</a:t>
          </a:r>
        </a:p>
        <a:p>
          <a:pPr marL="285750" lvl="1" indent="-285750" algn="l" defTabSz="1778000" latinLnBrk="1">
            <a:lnSpc>
              <a:spcPct val="90000"/>
            </a:lnSpc>
            <a:spcBef>
              <a:spcPct val="0"/>
            </a:spcBef>
            <a:spcAft>
              <a:spcPct val="15000"/>
            </a:spcAft>
            <a:buChar char="•"/>
          </a:pPr>
          <a:r>
            <a:rPr lang="ko-KR" altLang="en-US" sz="4000" kern="1200" dirty="0"/>
            <a:t>겸업 사업자</a:t>
          </a:r>
        </a:p>
      </dsp:txBody>
      <dsp:txXfrm>
        <a:off x="4138279" y="1540861"/>
        <a:ext cx="3630036" cy="23057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CCE2B-A794-4F0D-9225-D6D785835C40}">
      <dsp:nvSpPr>
        <dsp:cNvPr id="0" name=""/>
        <dsp:cNvSpPr/>
      </dsp:nvSpPr>
      <dsp:spPr>
        <a:xfrm>
          <a:off x="4065269" y="584"/>
          <a:ext cx="6097905" cy="2280774"/>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6035" tIns="26035" rIns="26035" bIns="26035" numCol="1" spcCol="1270" anchor="t" anchorCtr="0">
          <a:noAutofit/>
        </a:bodyPr>
        <a:lstStyle/>
        <a:p>
          <a:pPr marL="285750" lvl="1" indent="-285750" algn="l" defTabSz="1822450" latinLnBrk="1">
            <a:lnSpc>
              <a:spcPct val="90000"/>
            </a:lnSpc>
            <a:spcBef>
              <a:spcPct val="0"/>
            </a:spcBef>
            <a:spcAft>
              <a:spcPct val="15000"/>
            </a:spcAft>
            <a:buChar char="•"/>
          </a:pPr>
          <a:r>
            <a:rPr lang="ko-KR" altLang="en-US" sz="4100" kern="1200" dirty="0">
              <a:solidFill>
                <a:schemeClr val="bg2">
                  <a:lumMod val="50000"/>
                </a:schemeClr>
              </a:solidFill>
            </a:rPr>
            <a:t>부가세                </a:t>
          </a:r>
          <a:r>
            <a:rPr lang="en-US" altLang="ko-KR" sz="4100" kern="1200" dirty="0">
              <a:solidFill>
                <a:schemeClr val="bg2">
                  <a:lumMod val="50000"/>
                </a:schemeClr>
              </a:solidFill>
            </a:rPr>
            <a:t>(</a:t>
          </a:r>
          <a:r>
            <a:rPr lang="ko-KR" altLang="en-US" sz="4100" kern="1200" dirty="0">
              <a:solidFill>
                <a:schemeClr val="bg2">
                  <a:lumMod val="50000"/>
                </a:schemeClr>
              </a:solidFill>
            </a:rPr>
            <a:t>부가가치세</a:t>
          </a:r>
          <a:r>
            <a:rPr lang="en-US" altLang="ko-KR" sz="4100" kern="1200" dirty="0">
              <a:solidFill>
                <a:schemeClr val="bg2">
                  <a:lumMod val="50000"/>
                </a:schemeClr>
              </a:solidFill>
            </a:rPr>
            <a:t>,VAT,TAX)</a:t>
          </a:r>
          <a:endParaRPr lang="ko-KR" altLang="en-US" sz="4100" kern="1200" dirty="0">
            <a:solidFill>
              <a:schemeClr val="bg2">
                <a:lumMod val="50000"/>
              </a:schemeClr>
            </a:solidFill>
          </a:endParaRPr>
        </a:p>
      </dsp:txBody>
      <dsp:txXfrm>
        <a:off x="4065269" y="285681"/>
        <a:ext cx="5242615" cy="1710580"/>
      </dsp:txXfrm>
    </dsp:sp>
    <dsp:sp modelId="{9697B2DD-DB91-4700-BEB3-5753CF94D028}">
      <dsp:nvSpPr>
        <dsp:cNvPr id="0" name=""/>
        <dsp:cNvSpPr/>
      </dsp:nvSpPr>
      <dsp:spPr>
        <a:xfrm>
          <a:off x="0" y="584"/>
          <a:ext cx="4065270" cy="2280774"/>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latinLnBrk="1">
            <a:lnSpc>
              <a:spcPct val="90000"/>
            </a:lnSpc>
            <a:spcBef>
              <a:spcPct val="0"/>
            </a:spcBef>
            <a:spcAft>
              <a:spcPct val="35000"/>
            </a:spcAft>
            <a:buNone/>
          </a:pPr>
          <a:r>
            <a:rPr lang="ko-KR" altLang="en-US" sz="4600" kern="1200" dirty="0"/>
            <a:t>무얼 팔았나</a:t>
          </a:r>
          <a:r>
            <a:rPr lang="en-US" altLang="ko-KR" sz="4600" kern="1200" dirty="0"/>
            <a:t>?</a:t>
          </a:r>
          <a:endParaRPr lang="ko-KR" altLang="en-US" sz="4600" kern="1200" dirty="0"/>
        </a:p>
      </dsp:txBody>
      <dsp:txXfrm>
        <a:off x="111338" y="111922"/>
        <a:ext cx="3842594" cy="2058098"/>
      </dsp:txXfrm>
    </dsp:sp>
    <dsp:sp modelId="{3768A4CA-24E6-46D6-BF42-944C6BB159DE}">
      <dsp:nvSpPr>
        <dsp:cNvPr id="0" name=""/>
        <dsp:cNvSpPr/>
      </dsp:nvSpPr>
      <dsp:spPr>
        <a:xfrm>
          <a:off x="4065269" y="2509437"/>
          <a:ext cx="6097905" cy="2280774"/>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6035" tIns="26035" rIns="26035" bIns="26035" numCol="1" spcCol="1270" anchor="t" anchorCtr="0">
          <a:noAutofit/>
        </a:bodyPr>
        <a:lstStyle/>
        <a:p>
          <a:pPr marL="285750" lvl="1" indent="-285750" algn="l" defTabSz="1822450" latinLnBrk="1">
            <a:lnSpc>
              <a:spcPct val="90000"/>
            </a:lnSpc>
            <a:spcBef>
              <a:spcPct val="0"/>
            </a:spcBef>
            <a:spcAft>
              <a:spcPct val="15000"/>
            </a:spcAft>
            <a:buChar char="•"/>
          </a:pPr>
          <a:r>
            <a:rPr lang="ko-KR" altLang="en-US" sz="4100" kern="1200" dirty="0">
              <a:solidFill>
                <a:schemeClr val="bg2">
                  <a:lumMod val="50000"/>
                </a:schemeClr>
              </a:solidFill>
            </a:rPr>
            <a:t>종합소득세         </a:t>
          </a:r>
          <a:r>
            <a:rPr lang="en-US" altLang="ko-KR" sz="4100" kern="1200" dirty="0">
              <a:solidFill>
                <a:schemeClr val="bg2">
                  <a:lumMod val="50000"/>
                </a:schemeClr>
              </a:solidFill>
            </a:rPr>
            <a:t>(</a:t>
          </a:r>
          <a:r>
            <a:rPr lang="ko-KR" altLang="en-US" sz="4100" kern="1200" dirty="0" err="1">
              <a:solidFill>
                <a:schemeClr val="bg2">
                  <a:lumMod val="50000"/>
                </a:schemeClr>
              </a:solidFill>
            </a:rPr>
            <a:t>종소세</a:t>
          </a:r>
          <a:r>
            <a:rPr lang="en-US" altLang="ko-KR" sz="4100" kern="1200" dirty="0">
              <a:solidFill>
                <a:schemeClr val="bg2">
                  <a:lumMod val="50000"/>
                </a:schemeClr>
              </a:solidFill>
            </a:rPr>
            <a:t>,</a:t>
          </a:r>
          <a:r>
            <a:rPr lang="ko-KR" altLang="en-US" sz="4100" kern="1200" dirty="0">
              <a:solidFill>
                <a:schemeClr val="bg2">
                  <a:lumMod val="50000"/>
                </a:schemeClr>
              </a:solidFill>
            </a:rPr>
            <a:t>소득세</a:t>
          </a:r>
          <a:r>
            <a:rPr lang="en-US" altLang="ko-KR" sz="4100" kern="1200" dirty="0">
              <a:solidFill>
                <a:schemeClr val="bg2">
                  <a:lumMod val="50000"/>
                </a:schemeClr>
              </a:solidFill>
            </a:rPr>
            <a:t>)</a:t>
          </a:r>
          <a:r>
            <a:rPr lang="ko-KR" altLang="en-US" sz="4100" kern="1200" dirty="0">
              <a:solidFill>
                <a:schemeClr val="bg2">
                  <a:lumMod val="50000"/>
                </a:schemeClr>
              </a:solidFill>
            </a:rPr>
            <a:t> </a:t>
          </a:r>
        </a:p>
      </dsp:txBody>
      <dsp:txXfrm>
        <a:off x="4065269" y="2794534"/>
        <a:ext cx="5242615" cy="1710580"/>
      </dsp:txXfrm>
    </dsp:sp>
    <dsp:sp modelId="{4A252608-16C1-43AE-AB25-E522F12601D7}">
      <dsp:nvSpPr>
        <dsp:cNvPr id="0" name=""/>
        <dsp:cNvSpPr/>
      </dsp:nvSpPr>
      <dsp:spPr>
        <a:xfrm>
          <a:off x="0" y="2509437"/>
          <a:ext cx="4065270" cy="2280774"/>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5260" tIns="87630" rIns="175260" bIns="87630" numCol="1" spcCol="1270" anchor="ctr" anchorCtr="0">
          <a:noAutofit/>
        </a:bodyPr>
        <a:lstStyle/>
        <a:p>
          <a:pPr marL="0" lvl="0" indent="0" algn="ctr" defTabSz="2044700" latinLnBrk="1">
            <a:lnSpc>
              <a:spcPct val="90000"/>
            </a:lnSpc>
            <a:spcBef>
              <a:spcPct val="0"/>
            </a:spcBef>
            <a:spcAft>
              <a:spcPct val="35000"/>
            </a:spcAft>
            <a:buNone/>
          </a:pPr>
          <a:r>
            <a:rPr lang="ko-KR" altLang="en-US" sz="4600" kern="1200" dirty="0"/>
            <a:t>누가 얼마를 벌었나</a:t>
          </a:r>
          <a:r>
            <a:rPr lang="en-US" altLang="ko-KR" sz="4600" kern="1200" dirty="0"/>
            <a:t>?</a:t>
          </a:r>
          <a:endParaRPr lang="ko-KR" altLang="en-US" sz="4600" kern="1200" dirty="0"/>
        </a:p>
      </dsp:txBody>
      <dsp:txXfrm>
        <a:off x="111338" y="2620775"/>
        <a:ext cx="3842594" cy="2058098"/>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2.781"/>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41:59.379"/>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41:59.379"/>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2.781"/>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5.91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41:59.379"/>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2.781"/>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41:59.379"/>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41:59.379"/>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2.781"/>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5.91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41:59.379"/>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5.91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5.91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5.91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5.91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5:36:09.652"/>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5.91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9-09T14:50:45.91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8T13:35:25.582"/>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2017,'2'4,"-1"-1,1 1,0-1,0 1,0-1,1 0,-1 0,1 0,0 0,-1 0,5 2,3 5,-7-7,36 40,-2 2,36 56,-3-18,-45-39,-14-23,0-1,2 0,28 34,-12-13,-26-35,0 0,1 0,-1 0,1-1,1 0,-1 0,7 6,-10-11,-1 1,0-1,1 0,-1 0,0 0,0 1,1-1,-1 0,0 0,1 0,-1 0,0 0,1 0,-1 0,0 1,1-1,-1 0,0 0,1 0,-1-1,0 1,1 0,-1 0,0 0,1 0,-1 0,0 0,1 0,-1 0,0-1,0 1,1 0,-1 0,0 0,1-1,-1 1,0 0,0 0,0-1,1 1,5-20,-3-24,-3 43,1-30,0 1,11-60,73-324,-66 344,54-133,50-61,-86 188,9-13,5 2,63-83,137-151,-164 213,-1 12,145-127,-211 205,234-188,-229 190,0 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8T13:35:28.922"/>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8T16:04:51.365"/>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1 162,'4'1,"0"-1,0 1,0 0,0 0,0 0,-1 1,1-1,0 1,-1 0,1 0,-1 1,1-1,-1 1,0-1,0 1,0 0,-1 0,1 0,3 5,6 10,-1 1,14 29,-11-18,-4-7,0-1,-2 1,9 41,-11-37,1-1,19 43,-20-52,0 0,-1 1,-1 0,-1 0,0 0,-1 24,6 33,5-7,-4-28,-2 1,2 74,-12-40,1-46,0 0,2 0,2 0,6 41,-7-69,-1 1,0 0,1 0,-1-1,1 1,-1 0,1-1,0 1,0 0,0-1,0 0,0 1,0-1,2 3,-2-4,-1 0,1 0,-1 0,1 0,-1 0,1 0,-1 0,1 0,-1 0,1 0,-1 0,1 0,0 0,-1 0,1 0,-1-1,0 1,1 0,-1 0,1-1,-1 1,1 0,-1 0,1-1,-1 1,0-1,1 1,-1 0,0-1,1 0,26-50,-25 46,20-53,-18 42,2 1,0 0,1 0,0 1,1 0,13-18,148-156,-125 146,6-8,75-57,22-11,53-37,-39 41,44-28,-130 103,-52 28,0 0,38-28,-10 10,-42 25,-1 0,0 0,0-1,-1 0,1-1,-1 0,10-9,-8 2</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8T16:04:53.435"/>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1 654,'6'0,"1"1,-1 0,0 0,1 0,-1 1,0 0,0 0,0 0,0 1,0 0,-1 0,1 0,-1 1,0 0,0 0,0 0,7 9,3 6,0 1,-1 1,15 30,20 28,-22-39,-1 1,22 45,-26-41,-2 1,-1 1,-3 1,-2 0,13 76,-16-61,-6-36,-1 1,2 39,-5-11,-4 100,3-155,0 0,0 1,0-1,0 0,0 0,0 1,-1-1,1 0,0 0,-1 0,1 1,-1-1,1 0,-1 0,0 0,1 0,-1 0,0 0,0 0,0 0,0 0,0 0,0-1,0 1,0 0,0-1,0 1,-2 0,2-1,0 0,-1-1,1 1,0 0,0-1,0 1,-1-1,1 0,0 1,0-1,0 0,0 0,0 1,0-1,0 0,1 0,-1 0,0 0,0 0,1 0,-1-1,1 1,-1 0,1 0,-1 0,1 0,0-1,-1-1,-4-20,1-1,2 0,0 0,1 0,4-41,-1 4,0 29,12-60,-3 31,1-3,3 0,3 1,3 1,2 1,41-78,40-27,-91 146,0 1,1 0,1 0,0 2,28-25,-19 19,-2 0,20-26,-15 14,57-53,-23 25,-57 58,17-19,1 0,0 2,2 1,1 0,46-29,-18 18,-42 24,0 0,0 1,1 1,0 0,0 1,0 0,1 0,0 2,17-4,2 3,0-1,-1-2,0-1,0-2,39-17,-55 21,0 1,30-6,-7 3,-16 2</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9T12:40:17.02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0 338,'6'0,"-1"1,1 0,-1-1,0 2,1-1,-1 1,0 0,0 0,0 0,0 1,0-1,-1 1,1 0,-1 1,7 6,4 6,-1 0,22 33,6 8,-34-46,0 1,0 0,-1 0,-1 0,0 1,6 20,-7-18,1 0,0-1,1 1,15 21,-17-29,-1 0,0 1,0 0,-1-1,0 1,4 16,11 26,-17-49,0 1,0-1,0 1,0-1,0 1,0-1,0 0,0 1,0-1,1 0,-1 0,0 0,1 0,-1 0,1 0,-1 0,1-1,0 1,-1 0,1-1,3 1,-2-1,0 0,1 0,-1-1,0 1,0-1,0 1,1-1,-1 0,0-1,0 1,3-2,8-6,0 0,0-1,20-20,-28 25,60-49,125-78,-109 78,189-112,-236 145,55-33,90-52,110-49,-253 133,-6 2</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8T14:03:27.167"/>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0 338,'6'0,"-1"1,1 0,-1-1,0 2,1-1,-1 1,0 0,0 0,0 0,0 1,0-1,-1 1,1 0,-1 1,7 6,4 6,-1 0,22 33,6 8,-34-46,0 1,0 0,-1 0,-1 0,0 1,6 20,-7-18,1 0,0-1,1 1,15 21,-17-29,-1 0,0 1,0 0,-1-1,0 1,4 16,11 26,-17-49,0 1,0-1,0 1,0-1,0 1,0-1,0 0,0 1,0-1,1 0,-1 0,0 0,1 0,-1 0,1 0,-1 0,1-1,0 1,-1 0,1-1,3 1,-2-1,0 0,1 0,-1-1,0 1,0-1,0 1,1-1,-1 0,0-1,0 1,3-2,8-6,0 0,0-1,20-20,-28 25,60-49,125-78,-109 78,189-112,-236 145,55-33,90-52,110-49,-253 133,-6 2</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8T14:03:33.712"/>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0 262,'5'1,"0"1,0 1,0-1,0 0,-1 1,0 0,1 0,-1 1,0-1,0 1,-1 0,6 6,2 2,5 5,-1 1,-1 0,-1 2,14 25,30 42,-27-45,30 55,24 32,-37-56,-37-56,0-1,0 0,2-1,0 0,22 21,-1 4,-28-32,0-1,1 1,0-1,0-1,14 12,-18-17,0 0,-1 0,1 0,0 0,0 0,0-1,0 1,0-1,-1 1,1-1,0 0,0 0,0 0,0 0,0 0,0 0,0 0,0-1,0 1,0-1,0 0,0 1,0-1,0 0,-1 0,1 0,0 0,-1 0,1-1,-1 1,3-3,38-39,-30 31,0-1,26-20,9-3,-34 24,1 1,1 1,-1 0,1 1,1 1,0 0,0 1,17-5,470-139,42-11,405-47,-501 118,-152 30,50-10,-173 38,114-17,-189 38</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8T14:03:47.870"/>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0 262,'5'1,"0"1,0 1,0-1,0 0,-1 1,0 0,1 0,-1 1,0-1,0 1,-1 0,6 6,2 2,5 5,-1 1,-1 0,-1 2,14 25,30 42,-27-45,30 55,24 32,-37-56,-37-56,0-1,0 0,2-1,0 0,22 21,-1 4,-28-32,0-1,1 1,0-1,0-1,14 12,-18-17,0 0,-1 0,1 0,0 0,0 0,0-1,0 1,0-1,-1 1,1-1,0 0,0 0,0 0,0 0,0 0,0 0,0 0,0-1,0 1,0-1,0 0,0 1,0-1,0 0,-1 0,1 0,0 0,-1 0,1-1,-1 1,3-3,38-39,-30 31,0-1,26-20,9-3,-34 24,1 1,1 1,-1 0,1 1,1 1,0 0,0 1,17-5,470-139,42-11,405-47,-501 118,-152 30,50-10,-173 38,114-17,-189 38</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11T04:18:52.449"/>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2017,'2'4,"-1"-1,1 1,0-1,0 1,0-1,1 0,-1 0,1 0,0 0,-1 0,5 2,3 5,-7-7,36 40,-2 2,36 56,-3-18,-45-39,-14-23,0-1,2 0,28 34,-12-13,-26-35,0 0,1 0,-1 0,1-1,1 0,-1 0,7 6,-10-11,-1 1,0-1,1 0,-1 0,0 0,0 1,1-1,-1 0,0 0,1 0,-1 0,0 0,1 0,-1 0,0 1,1-1,-1 0,0 0,1 0,-1-1,0 1,1 0,-1 0,0 0,1 0,-1 0,0 0,1 0,-1 0,0-1,0 1,1 0,-1 0,0 0,1-1,-1 1,0 0,0 0,0-1,1 1,5-20,-3-24,-3 43,1-30,0 1,11-60,73-324,-66 344,54-133,50-61,-86 188,9-13,5 2,63-83,137-151,-164 213,-1 12,145-127,-211 205,234-188,-229 190,0 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4-07-11T04:18:52.450"/>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8T13:35:28.922"/>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1 1138,'0'20,"-1"18,2-1,2 1,10 53,30 104,-23-137,-14-44,-1 1,0 0,-2-1,1 1,1 19,0 18,16 67,-12-78,-2 0,-1 0,-1 50,-4-103,0 0,1 0,0 0,1 0,1 0,0 1,9-20,-7 16,-1 0,0 0,-1-1,0 0,-2 1,2-26,6-30,74-237,-75 281,0 1,2-1,0 2,18-29,12-24,10-24,5 3,97-131,222-216,-302 374,93-71,-144 125,80-60,-90 70,1 0,0 1,1 0,0 1,0 0,18-4,-9 6</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12-18T13:35:25.582"/>
    </inkml:context>
    <inkml:brush xml:id="br0">
      <inkml:brushProperty name="width" value="0.3" units="cm"/>
      <inkml:brushProperty name="height" value="0.6" units="cm"/>
      <inkml:brushProperty name="color" value="#00F900"/>
      <inkml:brushProperty name="tip" value="rectangle"/>
      <inkml:brushProperty name="rasterOp" value="maskPen"/>
      <inkml:brushProperty name="ignorePressure" value="1"/>
    </inkml:brush>
  </inkml:definitions>
  <inkml:trace contextRef="#ctx0" brushRef="#br0">0 2017,'2'4,"-1"-1,1 1,0-1,0 1,0-1,1 0,-1 0,1 0,0 0,-1 0,5 2,3 5,-7-7,36 40,-2 2,36 56,-3-18,-45-39,-14-23,0-1,2 0,28 34,-12-13,-26-35,0 0,1 0,-1 0,1-1,1 0,-1 0,7 6,-10-11,-1 1,0-1,1 0,-1 0,0 0,0 1,1-1,-1 0,0 0,1 0,-1 0,0 0,1 0,-1 0,0 1,1-1,-1 0,0 0,1 0,-1-1,0 1,1 0,-1 0,0 0,1 0,-1 0,0 0,1 0,-1 0,0-1,0 1,1 0,-1 0,0 0,1-1,-1 1,0 0,0 0,0-1,1 1,5-20,-3-24,-3 43,1-30,0 1,11-60,73-324,-66 344,54-133,50-61,-86 188,9-13,5 2,63-83,137-151,-164 213,-1 12,145-127,-211 205,234-188,-229 190,0 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20C587-B2BC-4615-905A-826FF21B2490}" type="datetimeFigureOut">
              <a:rPr lang="ko-KR" altLang="en-US" smtClean="0"/>
              <a:t>2026-05-11</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7A6CFC-243E-4DFA-9E8A-311510976E44}" type="slidenum">
              <a:rPr lang="ko-KR" altLang="en-US" smtClean="0"/>
              <a:t>‹#›</a:t>
            </a:fld>
            <a:endParaRPr lang="ko-KR" altLang="en-US"/>
          </a:p>
        </p:txBody>
      </p:sp>
    </p:spTree>
    <p:extLst>
      <p:ext uri="{BB962C8B-B14F-4D97-AF65-F5344CB8AC3E}">
        <p14:creationId xmlns:p14="http://schemas.microsoft.com/office/powerpoint/2010/main" val="899579744"/>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dirty="0"/>
              <a:t>농업인이 법인 지분의 최소 </a:t>
            </a:r>
            <a:r>
              <a:rPr lang="en-US" altLang="ko-KR" b="1" dirty="0"/>
              <a:t>10% </a:t>
            </a:r>
            <a:r>
              <a:rPr lang="ko-KR" altLang="en-US" b="1" dirty="0"/>
              <a:t>이상</a:t>
            </a:r>
            <a:r>
              <a:rPr lang="ko-KR" altLang="en-US" dirty="0"/>
              <a:t>을 출자</a:t>
            </a:r>
          </a:p>
        </p:txBody>
      </p:sp>
      <p:sp>
        <p:nvSpPr>
          <p:cNvPr id="4" name="슬라이드 번호 개체 틀 3"/>
          <p:cNvSpPr>
            <a:spLocks noGrp="1"/>
          </p:cNvSpPr>
          <p:nvPr>
            <p:ph type="sldNum" sz="quarter" idx="5"/>
          </p:nvPr>
        </p:nvSpPr>
        <p:spPr/>
        <p:txBody>
          <a:bodyPr/>
          <a:lstStyle/>
          <a:p>
            <a:fld id="{097A6CFC-243E-4DFA-9E8A-311510976E44}" type="slidenum">
              <a:rPr lang="ko-KR" altLang="en-US" smtClean="0"/>
              <a:pPr/>
              <a:t>2</a:t>
            </a:fld>
            <a:endParaRPr lang="ko-KR" altLang="en-US"/>
          </a:p>
        </p:txBody>
      </p:sp>
    </p:spTree>
    <p:extLst>
      <p:ext uri="{BB962C8B-B14F-4D97-AF65-F5344CB8AC3E}">
        <p14:creationId xmlns:p14="http://schemas.microsoft.com/office/powerpoint/2010/main" val="42677329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5"/>
          </p:nvPr>
        </p:nvSpPr>
        <p:spPr/>
        <p:txBody>
          <a:bodyPr/>
          <a:lstStyle/>
          <a:p>
            <a:fld id="{097A6CFC-243E-4DFA-9E8A-311510976E44}" type="slidenum">
              <a:rPr lang="ko-KR" altLang="en-US" smtClean="0"/>
              <a:pPr/>
              <a:t>3</a:t>
            </a:fld>
            <a:endParaRPr lang="ko-KR" altLang="en-US"/>
          </a:p>
        </p:txBody>
      </p:sp>
    </p:spTree>
    <p:extLst>
      <p:ext uri="{BB962C8B-B14F-4D97-AF65-F5344CB8AC3E}">
        <p14:creationId xmlns:p14="http://schemas.microsoft.com/office/powerpoint/2010/main" val="19457759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5"/>
          </p:nvPr>
        </p:nvSpPr>
        <p:spPr/>
        <p:txBody>
          <a:bodyPr/>
          <a:lstStyle/>
          <a:p>
            <a:fld id="{097A6CFC-243E-4DFA-9E8A-311510976E44}" type="slidenum">
              <a:rPr lang="ko-KR" altLang="en-US" smtClean="0"/>
              <a:pPr/>
              <a:t>5</a:t>
            </a:fld>
            <a:endParaRPr lang="ko-KR" altLang="en-US"/>
          </a:p>
        </p:txBody>
      </p:sp>
    </p:spTree>
    <p:extLst>
      <p:ext uri="{BB962C8B-B14F-4D97-AF65-F5344CB8AC3E}">
        <p14:creationId xmlns:p14="http://schemas.microsoft.com/office/powerpoint/2010/main" val="1813696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263B7-4364-5D5D-4425-6AF7CC35B39C}"/>
            </a:ext>
          </a:extLst>
        </p:cNvPr>
        <p:cNvGrpSpPr/>
        <p:nvPr/>
      </p:nvGrpSpPr>
      <p:grpSpPr>
        <a:xfrm>
          <a:off x="0" y="0"/>
          <a:ext cx="0" cy="0"/>
          <a:chOff x="0" y="0"/>
          <a:chExt cx="0" cy="0"/>
        </a:xfrm>
      </p:grpSpPr>
      <p:sp>
        <p:nvSpPr>
          <p:cNvPr id="2" name="슬라이드 이미지 개체 틀 1">
            <a:extLst>
              <a:ext uri="{FF2B5EF4-FFF2-40B4-BE49-F238E27FC236}">
                <a16:creationId xmlns:a16="http://schemas.microsoft.com/office/drawing/2014/main" id="{55EFA534-DC42-10CF-F11C-43B58FACCFC6}"/>
              </a:ext>
            </a:extLst>
          </p:cNvPr>
          <p:cNvSpPr>
            <a:spLocks noGrp="1" noRot="1" noChangeAspect="1"/>
          </p:cNvSpPr>
          <p:nvPr>
            <p:ph type="sldImg"/>
          </p:nvPr>
        </p:nvSpPr>
        <p:spPr/>
      </p:sp>
      <p:sp>
        <p:nvSpPr>
          <p:cNvPr id="3" name="슬라이드 노트 개체 틀 2">
            <a:extLst>
              <a:ext uri="{FF2B5EF4-FFF2-40B4-BE49-F238E27FC236}">
                <a16:creationId xmlns:a16="http://schemas.microsoft.com/office/drawing/2014/main" id="{B3A97950-68B8-1644-61EB-1A6AE21EF6F5}"/>
              </a:ext>
            </a:extLst>
          </p:cNvPr>
          <p:cNvSpPr>
            <a:spLocks noGrp="1"/>
          </p:cNvSpPr>
          <p:nvPr>
            <p:ph type="body" idx="1"/>
          </p:nvPr>
        </p:nvSpPr>
        <p:spPr/>
        <p:txBody>
          <a:bodyPr/>
          <a:lstStyle/>
          <a:p>
            <a:r>
              <a:rPr lang="ko-KR" altLang="en-US" dirty="0"/>
              <a:t>농업인이 법인 지분의 최소 </a:t>
            </a:r>
            <a:r>
              <a:rPr lang="en-US" altLang="ko-KR" b="1" dirty="0"/>
              <a:t>10% </a:t>
            </a:r>
            <a:r>
              <a:rPr lang="ko-KR" altLang="en-US" b="1" dirty="0"/>
              <a:t>이상</a:t>
            </a:r>
            <a:r>
              <a:rPr lang="ko-KR" altLang="en-US" dirty="0"/>
              <a:t>을 출자</a:t>
            </a:r>
          </a:p>
        </p:txBody>
      </p:sp>
      <p:sp>
        <p:nvSpPr>
          <p:cNvPr id="4" name="슬라이드 번호 개체 틀 3">
            <a:extLst>
              <a:ext uri="{FF2B5EF4-FFF2-40B4-BE49-F238E27FC236}">
                <a16:creationId xmlns:a16="http://schemas.microsoft.com/office/drawing/2014/main" id="{362F135F-EDB1-2498-FE1B-E2AE6E33BE31}"/>
              </a:ext>
            </a:extLst>
          </p:cNvPr>
          <p:cNvSpPr>
            <a:spLocks noGrp="1"/>
          </p:cNvSpPr>
          <p:nvPr>
            <p:ph type="sldNum" sz="quarter" idx="5"/>
          </p:nvPr>
        </p:nvSpPr>
        <p:spPr/>
        <p:txBody>
          <a:bodyPr/>
          <a:lstStyle/>
          <a:p>
            <a:fld id="{097A6CFC-243E-4DFA-9E8A-311510976E44}" type="slidenum">
              <a:rPr lang="ko-KR" altLang="en-US" smtClean="0"/>
              <a:pPr/>
              <a:t>15</a:t>
            </a:fld>
            <a:endParaRPr lang="ko-KR" altLang="en-US"/>
          </a:p>
        </p:txBody>
      </p:sp>
    </p:spTree>
    <p:extLst>
      <p:ext uri="{BB962C8B-B14F-4D97-AF65-F5344CB8AC3E}">
        <p14:creationId xmlns:p14="http://schemas.microsoft.com/office/powerpoint/2010/main" val="12090850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b="1" dirty="0"/>
              <a:t>1. </a:t>
            </a:r>
            <a:r>
              <a:rPr lang="ko-KR" altLang="en-US" b="1" dirty="0"/>
              <a:t>설치 제한 조건이 까다롭다</a:t>
            </a:r>
          </a:p>
          <a:p>
            <a:pPr>
              <a:buFont typeface="Arial" panose="020B0604020202020204" pitchFamily="34" charset="0"/>
              <a:buChar char="•"/>
            </a:pPr>
            <a:r>
              <a:rPr lang="ko-KR" altLang="en-US" dirty="0"/>
              <a:t>쉼터를 설치하려면 </a:t>
            </a:r>
            <a:r>
              <a:rPr lang="ko-KR" altLang="en-US" b="1" dirty="0"/>
              <a:t>최소 두 배 이상의 농지를 보유</a:t>
            </a:r>
            <a:r>
              <a:rPr lang="ko-KR" altLang="en-US" dirty="0"/>
              <a:t>해야 하므로</a:t>
            </a:r>
            <a:r>
              <a:rPr lang="en-US" altLang="ko-KR" dirty="0"/>
              <a:t>, </a:t>
            </a:r>
            <a:r>
              <a:rPr lang="ko-KR" altLang="en-US" dirty="0"/>
              <a:t>소규모 농업인들에게는 적용이 어려울 수 있음</a:t>
            </a:r>
            <a:r>
              <a:rPr lang="en-US" altLang="ko-KR" dirty="0"/>
              <a:t>.</a:t>
            </a:r>
          </a:p>
          <a:p>
            <a:pPr>
              <a:buFont typeface="Arial" panose="020B0604020202020204" pitchFamily="34" charset="0"/>
              <a:buChar char="•"/>
            </a:pPr>
            <a:r>
              <a:rPr lang="ko-KR" altLang="en-US" b="1" dirty="0"/>
              <a:t>도로</a:t>
            </a:r>
            <a:r>
              <a:rPr lang="en-US" altLang="ko-KR" b="1" dirty="0"/>
              <a:t>(</a:t>
            </a:r>
            <a:r>
              <a:rPr lang="ko-KR" altLang="en-US" b="1" dirty="0"/>
              <a:t>현황도로 포함</a:t>
            </a:r>
            <a:r>
              <a:rPr lang="en-US" altLang="ko-KR" b="1" dirty="0"/>
              <a:t>)</a:t>
            </a:r>
            <a:r>
              <a:rPr lang="ko-KR" altLang="en-US" b="1" dirty="0"/>
              <a:t>에 접한 농지</a:t>
            </a:r>
            <a:r>
              <a:rPr lang="ko-KR" altLang="en-US" dirty="0"/>
              <a:t>만 가능하므로</a:t>
            </a:r>
            <a:r>
              <a:rPr lang="en-US" altLang="ko-KR" dirty="0"/>
              <a:t>, </a:t>
            </a:r>
            <a:r>
              <a:rPr lang="ko-KR" altLang="en-US" dirty="0"/>
              <a:t>위치 조건을 충족하지 못하면 설치할 수 없음</a:t>
            </a:r>
            <a:r>
              <a:rPr lang="en-US" altLang="ko-KR" dirty="0"/>
              <a:t>.</a:t>
            </a:r>
          </a:p>
          <a:p>
            <a:pPr>
              <a:buFont typeface="Arial" panose="020B0604020202020204" pitchFamily="34" charset="0"/>
              <a:buChar char="•"/>
            </a:pPr>
            <a:r>
              <a:rPr lang="ko-KR" altLang="en-US" b="1" dirty="0"/>
              <a:t>방재지구</a:t>
            </a:r>
            <a:r>
              <a:rPr lang="en-US" altLang="ko-KR" b="1" dirty="0"/>
              <a:t>, </a:t>
            </a:r>
            <a:r>
              <a:rPr lang="ko-KR" altLang="en-US" b="1" dirty="0"/>
              <a:t>자연환경보전지역 등 일부 지역은 제한</a:t>
            </a:r>
            <a:r>
              <a:rPr lang="ko-KR" altLang="en-US" dirty="0"/>
              <a:t>될 가능성이 있음</a:t>
            </a:r>
            <a:r>
              <a:rPr lang="en-US" altLang="ko-KR" dirty="0"/>
              <a:t>.</a:t>
            </a:r>
          </a:p>
          <a:p>
            <a:r>
              <a:rPr lang="en-US" altLang="ko-KR" b="1" dirty="0"/>
              <a:t>2. </a:t>
            </a:r>
            <a:r>
              <a:rPr lang="ko-KR" altLang="en-US" b="1" dirty="0"/>
              <a:t>장기적으로 안정성이 부족함</a:t>
            </a:r>
          </a:p>
          <a:p>
            <a:pPr>
              <a:buFont typeface="Arial" panose="020B0604020202020204" pitchFamily="34" charset="0"/>
              <a:buChar char="•"/>
            </a:pPr>
            <a:r>
              <a:rPr lang="ko-KR" altLang="en-US" b="1" dirty="0"/>
              <a:t>최대 </a:t>
            </a:r>
            <a:r>
              <a:rPr lang="en-US" altLang="ko-KR" b="1" dirty="0"/>
              <a:t>12</a:t>
            </a:r>
            <a:r>
              <a:rPr lang="ko-KR" altLang="en-US" b="1" dirty="0" err="1"/>
              <a:t>년까지만</a:t>
            </a:r>
            <a:r>
              <a:rPr lang="ko-KR" altLang="en-US" b="1" dirty="0"/>
              <a:t> 설치 가능</a:t>
            </a:r>
            <a:r>
              <a:rPr lang="ko-KR" altLang="en-US" dirty="0"/>
              <a:t>하며</a:t>
            </a:r>
            <a:r>
              <a:rPr lang="en-US" altLang="ko-KR" dirty="0"/>
              <a:t>, </a:t>
            </a:r>
            <a:r>
              <a:rPr lang="ko-KR" altLang="en-US" dirty="0"/>
              <a:t>이후 연장 여부는 지자체 조례에 따라 달라질 수 있음</a:t>
            </a:r>
            <a:r>
              <a:rPr lang="en-US" altLang="ko-KR" dirty="0"/>
              <a:t>.</a:t>
            </a:r>
          </a:p>
          <a:p>
            <a:pPr>
              <a:buFont typeface="Arial" panose="020B0604020202020204" pitchFamily="34" charset="0"/>
              <a:buChar char="•"/>
            </a:pPr>
            <a:r>
              <a:rPr lang="en-US" altLang="ko-KR" dirty="0"/>
              <a:t>12</a:t>
            </a:r>
            <a:r>
              <a:rPr lang="ko-KR" altLang="en-US" dirty="0"/>
              <a:t>년 후 철거해야 할 수도 있어 </a:t>
            </a:r>
            <a:r>
              <a:rPr lang="ko-KR" altLang="en-US" b="1" dirty="0"/>
              <a:t>장기적인 투자로 보기 어려움</a:t>
            </a:r>
            <a:r>
              <a:rPr lang="en-US" altLang="ko-KR" dirty="0"/>
              <a:t>.</a:t>
            </a:r>
          </a:p>
          <a:p>
            <a:pPr>
              <a:buFont typeface="Arial" panose="020B0604020202020204" pitchFamily="34" charset="0"/>
              <a:buChar char="•"/>
            </a:pPr>
            <a:r>
              <a:rPr lang="ko-KR" altLang="en-US" dirty="0"/>
              <a:t>가설건축물로 분류되어 </a:t>
            </a:r>
            <a:r>
              <a:rPr lang="ko-KR" altLang="en-US" b="1" dirty="0"/>
              <a:t>재산권 보장이 약함</a:t>
            </a:r>
            <a:r>
              <a:rPr lang="ko-KR" altLang="en-US" dirty="0"/>
              <a:t> → 일반적인 농가주택과 달리 매매</a:t>
            </a:r>
            <a:r>
              <a:rPr lang="en-US" altLang="ko-KR" dirty="0"/>
              <a:t>, </a:t>
            </a:r>
            <a:r>
              <a:rPr lang="ko-KR" altLang="en-US" dirty="0"/>
              <a:t>대출 등에 불리할 가능성 있음</a:t>
            </a:r>
            <a:r>
              <a:rPr lang="en-US" altLang="ko-KR" dirty="0"/>
              <a:t>.</a:t>
            </a:r>
          </a:p>
          <a:p>
            <a:r>
              <a:rPr lang="en-US" altLang="ko-KR" b="1" dirty="0"/>
              <a:t>3. </a:t>
            </a:r>
            <a:r>
              <a:rPr lang="ko-KR" altLang="en-US" b="1" dirty="0"/>
              <a:t>상업적 활용이 어렵다</a:t>
            </a:r>
          </a:p>
          <a:p>
            <a:pPr>
              <a:buFont typeface="Arial" panose="020B0604020202020204" pitchFamily="34" charset="0"/>
              <a:buChar char="•"/>
            </a:pPr>
            <a:r>
              <a:rPr lang="ko-KR" altLang="en-US" dirty="0"/>
              <a:t>원칙적으로 </a:t>
            </a:r>
            <a:r>
              <a:rPr lang="ko-KR" altLang="en-US" b="1" dirty="0"/>
              <a:t>농업인 본인 또는 가족</a:t>
            </a:r>
            <a:r>
              <a:rPr lang="en-US" altLang="ko-KR" b="1" dirty="0"/>
              <a:t>, </a:t>
            </a:r>
            <a:r>
              <a:rPr lang="ko-KR" altLang="en-US" b="1" dirty="0"/>
              <a:t>도시민 체험용으로만 사용 가능</a:t>
            </a:r>
            <a:r>
              <a:rPr lang="ko-KR" altLang="en-US" dirty="0"/>
              <a:t> → </a:t>
            </a:r>
            <a:r>
              <a:rPr lang="ko-KR" altLang="en-US" b="1" dirty="0"/>
              <a:t>단기 임대</a:t>
            </a:r>
            <a:r>
              <a:rPr lang="en-US" altLang="ko-KR" b="1" dirty="0"/>
              <a:t>(</a:t>
            </a:r>
            <a:r>
              <a:rPr lang="ko-KR" altLang="en-US" b="1" dirty="0"/>
              <a:t>펜션</a:t>
            </a:r>
            <a:r>
              <a:rPr lang="en-US" altLang="ko-KR" b="1" dirty="0"/>
              <a:t>, </a:t>
            </a:r>
            <a:r>
              <a:rPr lang="ko-KR" altLang="en-US" b="1" dirty="0"/>
              <a:t>농촌 민박 등</a:t>
            </a:r>
            <a:r>
              <a:rPr lang="en-US" altLang="ko-KR" b="1" dirty="0"/>
              <a:t>) </a:t>
            </a:r>
            <a:r>
              <a:rPr lang="ko-KR" altLang="en-US" b="1" dirty="0"/>
              <a:t>목적의 운영 불가</a:t>
            </a:r>
            <a:r>
              <a:rPr lang="en-US" altLang="ko-KR" dirty="0"/>
              <a:t>.</a:t>
            </a:r>
          </a:p>
          <a:p>
            <a:pPr>
              <a:buFont typeface="Arial" panose="020B0604020202020204" pitchFamily="34" charset="0"/>
              <a:buChar char="•"/>
            </a:pPr>
            <a:r>
              <a:rPr lang="ko-KR" altLang="en-US" dirty="0"/>
              <a:t>관광객 대상의 수익 모델을 기대하기 어려움</a:t>
            </a:r>
            <a:r>
              <a:rPr lang="en-US" altLang="ko-KR" dirty="0"/>
              <a:t>.</a:t>
            </a:r>
          </a:p>
          <a:p>
            <a:r>
              <a:rPr lang="en-US" altLang="ko-KR" b="1" dirty="0"/>
              <a:t>4. </a:t>
            </a:r>
            <a:r>
              <a:rPr lang="ko-KR" altLang="en-US" b="1" dirty="0"/>
              <a:t>설치 비용 부담</a:t>
            </a:r>
          </a:p>
          <a:p>
            <a:pPr>
              <a:buFont typeface="Arial" panose="020B0604020202020204" pitchFamily="34" charset="0"/>
              <a:buChar char="•"/>
            </a:pPr>
            <a:r>
              <a:rPr lang="ko-KR" altLang="en-US" dirty="0"/>
              <a:t>가설건축물이지만 </a:t>
            </a:r>
            <a:r>
              <a:rPr lang="ko-KR" altLang="en-US" b="1" dirty="0"/>
              <a:t>설치 비용</a:t>
            </a:r>
            <a:r>
              <a:rPr lang="en-US" altLang="ko-KR" b="1" dirty="0"/>
              <a:t>(</a:t>
            </a:r>
            <a:r>
              <a:rPr lang="ko-KR" altLang="en-US" b="1" dirty="0"/>
              <a:t>건축비</a:t>
            </a:r>
            <a:r>
              <a:rPr lang="en-US" altLang="ko-KR" b="1" dirty="0"/>
              <a:t>, </a:t>
            </a:r>
            <a:r>
              <a:rPr lang="ko-KR" altLang="en-US" b="1" dirty="0"/>
              <a:t>기반 시설</a:t>
            </a:r>
            <a:r>
              <a:rPr lang="en-US" altLang="ko-KR" b="1" dirty="0"/>
              <a:t>, </a:t>
            </a:r>
            <a:r>
              <a:rPr lang="ko-KR" altLang="en-US" b="1" dirty="0"/>
              <a:t>전기</a:t>
            </a:r>
            <a:r>
              <a:rPr lang="en-US" altLang="ko-KR" b="1" dirty="0"/>
              <a:t>·</a:t>
            </a:r>
            <a:r>
              <a:rPr lang="ko-KR" altLang="en-US" b="1" dirty="0"/>
              <a:t>수도 연결 등</a:t>
            </a:r>
            <a:r>
              <a:rPr lang="en-US" altLang="ko-KR" b="1" dirty="0"/>
              <a:t>)</a:t>
            </a:r>
            <a:r>
              <a:rPr lang="ko-KR" altLang="en-US" b="1" dirty="0"/>
              <a:t>이 상당할 수 있음</a:t>
            </a:r>
            <a:r>
              <a:rPr lang="en-US" altLang="ko-KR" dirty="0"/>
              <a:t>.</a:t>
            </a:r>
          </a:p>
          <a:p>
            <a:pPr>
              <a:buFont typeface="Arial" panose="020B0604020202020204" pitchFamily="34" charset="0"/>
              <a:buChar char="•"/>
            </a:pPr>
            <a:r>
              <a:rPr lang="ko-KR" altLang="en-US" dirty="0"/>
              <a:t>최대 </a:t>
            </a:r>
            <a:r>
              <a:rPr lang="en-US" altLang="ko-KR" dirty="0"/>
              <a:t>12</a:t>
            </a:r>
            <a:r>
              <a:rPr lang="ko-KR" altLang="en-US" dirty="0"/>
              <a:t>년 동안만 사용할 수 있기 때문에</a:t>
            </a:r>
            <a:r>
              <a:rPr lang="en-US" altLang="ko-KR" dirty="0"/>
              <a:t>, </a:t>
            </a:r>
            <a:r>
              <a:rPr lang="ko-KR" altLang="en-US" b="1" dirty="0"/>
              <a:t>투자 대비 회수 기간이 짧아 부담될 수 있음</a:t>
            </a:r>
            <a:r>
              <a:rPr lang="en-US" altLang="ko-KR" dirty="0"/>
              <a:t>.</a:t>
            </a:r>
          </a:p>
          <a:p>
            <a:r>
              <a:rPr lang="en-US" altLang="ko-KR" b="1" dirty="0"/>
              <a:t>5. </a:t>
            </a:r>
            <a:r>
              <a:rPr lang="ko-KR" altLang="en-US" b="1" dirty="0"/>
              <a:t>불법 운영 우려 및 단속 강화 가능성</a:t>
            </a:r>
          </a:p>
          <a:p>
            <a:pPr>
              <a:buFont typeface="Arial" panose="020B0604020202020204" pitchFamily="34" charset="0"/>
              <a:buChar char="•"/>
            </a:pPr>
            <a:r>
              <a:rPr lang="ko-KR" altLang="en-US" b="1" dirty="0"/>
              <a:t>농업 활동 없이 쉼터만 운영하는 경우 불법으로 간주될 가능성</a:t>
            </a:r>
            <a:r>
              <a:rPr lang="ko-KR" altLang="en-US" dirty="0"/>
              <a:t> → 단속 강화 시 불이익을 받을 수 있음</a:t>
            </a:r>
            <a:r>
              <a:rPr lang="en-US" altLang="ko-KR" dirty="0"/>
              <a:t>.</a:t>
            </a:r>
          </a:p>
          <a:p>
            <a:pPr>
              <a:buFont typeface="Arial" panose="020B0604020202020204" pitchFamily="34" charset="0"/>
              <a:buChar char="•"/>
            </a:pPr>
            <a:r>
              <a:rPr lang="ko-KR" altLang="en-US" dirty="0"/>
              <a:t>일부 농업인이 </a:t>
            </a:r>
            <a:r>
              <a:rPr lang="ko-KR" altLang="en-US" b="1" dirty="0"/>
              <a:t>사실상 주택으로 사용하거나 임대하는 경우 문제 발생 가능</a:t>
            </a:r>
            <a:r>
              <a:rPr lang="en-US" altLang="ko-KR" dirty="0"/>
              <a:t>.</a:t>
            </a:r>
          </a:p>
          <a:p>
            <a:r>
              <a:rPr lang="ko-KR" altLang="en-US" b="1" dirty="0"/>
              <a:t>결론</a:t>
            </a:r>
          </a:p>
          <a:p>
            <a:r>
              <a:rPr lang="ko-KR" altLang="en-US" dirty="0"/>
              <a:t>농촌체류형 쉼터는 농업인의 편의성과 농촌 활성화 측면에서 긍정적인 제도이지만</a:t>
            </a:r>
            <a:r>
              <a:rPr lang="en-US" altLang="ko-KR" dirty="0"/>
              <a:t>, </a:t>
            </a:r>
            <a:r>
              <a:rPr lang="ko-KR" altLang="en-US" b="1" dirty="0"/>
              <a:t>설치 제한이 많고 장기적 안정성이 부족하며 상업적 활용이 어렵다는 단점</a:t>
            </a:r>
            <a:r>
              <a:rPr lang="ko-KR" altLang="en-US" dirty="0"/>
              <a:t>이 있음</a:t>
            </a:r>
            <a:r>
              <a:rPr lang="en-US" altLang="ko-KR" dirty="0"/>
              <a:t>. </a:t>
            </a:r>
            <a:r>
              <a:rPr lang="ko-KR" altLang="en-US" dirty="0"/>
              <a:t>또한 </a:t>
            </a:r>
            <a:r>
              <a:rPr lang="ko-KR" altLang="en-US" b="1" dirty="0"/>
              <a:t>설치 비용 부담과 운영 제한이 있어 신중한 계획이 필요</a:t>
            </a:r>
            <a:r>
              <a:rPr lang="ko-KR" altLang="en-US" dirty="0"/>
              <a:t>함</a:t>
            </a:r>
            <a:r>
              <a:rPr lang="en-US" altLang="ko-KR" dirty="0"/>
              <a:t>.</a:t>
            </a:r>
          </a:p>
          <a:p>
            <a:r>
              <a:rPr lang="ko-KR" altLang="en-US" b="1" dirty="0"/>
              <a:t>→ 해결 방안</a:t>
            </a:r>
            <a:r>
              <a:rPr lang="en-US" altLang="ko-KR" dirty="0"/>
              <a:t>:</a:t>
            </a:r>
          </a:p>
          <a:p>
            <a:pPr>
              <a:buFont typeface="Arial" panose="020B0604020202020204" pitchFamily="34" charset="0"/>
              <a:buChar char="•"/>
            </a:pPr>
            <a:r>
              <a:rPr lang="ko-KR" altLang="en-US" b="1" dirty="0"/>
              <a:t>지자체별 지원책을 확인</a:t>
            </a:r>
            <a:r>
              <a:rPr lang="ko-KR" altLang="en-US" dirty="0"/>
              <a:t>하여 활용성을 높이는 방안 모색</a:t>
            </a:r>
          </a:p>
          <a:p>
            <a:pPr>
              <a:buFont typeface="Arial" panose="020B0604020202020204" pitchFamily="34" charset="0"/>
              <a:buChar char="•"/>
            </a:pPr>
            <a:r>
              <a:rPr lang="ko-KR" altLang="en-US" b="1" dirty="0"/>
              <a:t>장기적 활용 가능성을 고려</a:t>
            </a:r>
            <a:r>
              <a:rPr lang="ko-KR" altLang="en-US" dirty="0"/>
              <a:t>하여 설치 여부 결정</a:t>
            </a:r>
          </a:p>
          <a:p>
            <a:pPr>
              <a:buFont typeface="Arial" panose="020B0604020202020204" pitchFamily="34" charset="0"/>
              <a:buChar char="•"/>
            </a:pPr>
            <a:r>
              <a:rPr lang="ko-KR" altLang="en-US" dirty="0"/>
              <a:t>향후 법 개정 가능성을 감안하여 </a:t>
            </a:r>
            <a:r>
              <a:rPr lang="ko-KR" altLang="en-US" b="1" dirty="0"/>
              <a:t>불법 운영으로 간주되지 않도록 주의</a:t>
            </a:r>
            <a:endParaRPr lang="ko-KR" altLang="en-US" dirty="0"/>
          </a:p>
          <a:p>
            <a:endParaRPr lang="ko-KR" altLang="en-US" dirty="0"/>
          </a:p>
        </p:txBody>
      </p:sp>
      <p:sp>
        <p:nvSpPr>
          <p:cNvPr id="4" name="슬라이드 번호 개체 틀 3"/>
          <p:cNvSpPr>
            <a:spLocks noGrp="1"/>
          </p:cNvSpPr>
          <p:nvPr>
            <p:ph type="sldNum" sz="quarter" idx="5"/>
          </p:nvPr>
        </p:nvSpPr>
        <p:spPr/>
        <p:txBody>
          <a:bodyPr/>
          <a:lstStyle/>
          <a:p>
            <a:fld id="{097A6CFC-243E-4DFA-9E8A-311510976E44}" type="slidenum">
              <a:rPr lang="ko-KR" altLang="en-US" smtClean="0"/>
              <a:pPr/>
              <a:t>19</a:t>
            </a:fld>
            <a:endParaRPr lang="ko-KR" altLang="en-US"/>
          </a:p>
        </p:txBody>
      </p:sp>
    </p:spTree>
    <p:extLst>
      <p:ext uri="{BB962C8B-B14F-4D97-AF65-F5344CB8AC3E}">
        <p14:creationId xmlns:p14="http://schemas.microsoft.com/office/powerpoint/2010/main" val="1713044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b="1" dirty="0"/>
              <a:t>📌 </a:t>
            </a:r>
            <a:r>
              <a:rPr lang="ko-KR" altLang="en-US" b="1" dirty="0" err="1"/>
              <a:t>육묘업</a:t>
            </a:r>
            <a:r>
              <a:rPr lang="ko-KR" altLang="en-US" b="1" dirty="0"/>
              <a:t> 등록 요건 </a:t>
            </a:r>
            <a:r>
              <a:rPr lang="en-US" altLang="ko-KR" b="1" dirty="0"/>
              <a:t>(</a:t>
            </a:r>
            <a:r>
              <a:rPr lang="ko-KR" altLang="en-US" b="1" dirty="0"/>
              <a:t>모종 생산</a:t>
            </a:r>
            <a:r>
              <a:rPr lang="en-US" altLang="ko-KR" b="1" dirty="0"/>
              <a:t>·</a:t>
            </a:r>
            <a:r>
              <a:rPr lang="ko-KR" altLang="en-US" b="1" dirty="0"/>
              <a:t>판매</a:t>
            </a:r>
            <a:r>
              <a:rPr lang="en-US" altLang="ko-KR" b="1" dirty="0"/>
              <a:t>)</a:t>
            </a:r>
          </a:p>
          <a:p>
            <a:r>
              <a:rPr lang="ko-KR" altLang="en-US" dirty="0" err="1"/>
              <a:t>구분요건</a:t>
            </a:r>
            <a:r>
              <a:rPr lang="ko-KR" altLang="en-US" b="1" dirty="0" err="1"/>
              <a:t>법적</a:t>
            </a:r>
            <a:r>
              <a:rPr lang="ko-KR" altLang="en-US" b="1" dirty="0"/>
              <a:t> </a:t>
            </a:r>
            <a:r>
              <a:rPr lang="ko-KR" altLang="en-US" b="1" dirty="0" err="1"/>
              <a:t>근거</a:t>
            </a:r>
            <a:r>
              <a:rPr lang="ko-KR" altLang="en-US" dirty="0" err="1"/>
              <a:t>「종자산업법</a:t>
            </a:r>
            <a:r>
              <a:rPr lang="ko-KR" altLang="en-US" dirty="0"/>
              <a:t>」 제</a:t>
            </a:r>
            <a:r>
              <a:rPr lang="en-US" altLang="ko-KR" dirty="0"/>
              <a:t>32</a:t>
            </a:r>
            <a:r>
              <a:rPr lang="ko-KR" altLang="en-US" dirty="0" err="1"/>
              <a:t>조</a:t>
            </a:r>
            <a:r>
              <a:rPr lang="ko-KR" altLang="en-US" b="1" dirty="0" err="1"/>
              <a:t>등록</a:t>
            </a:r>
            <a:r>
              <a:rPr lang="ko-KR" altLang="en-US" b="1" dirty="0"/>
              <a:t> 기관</a:t>
            </a:r>
            <a:r>
              <a:rPr lang="ko-KR" altLang="en-US" dirty="0"/>
              <a:t>관할 시</a:t>
            </a:r>
            <a:r>
              <a:rPr lang="en-US" altLang="ko-KR" dirty="0"/>
              <a:t>·</a:t>
            </a:r>
            <a:r>
              <a:rPr lang="ko-KR" altLang="en-US" dirty="0"/>
              <a:t>도지사 </a:t>
            </a:r>
            <a:r>
              <a:rPr lang="en-US" altLang="ko-KR" dirty="0"/>
              <a:t>(</a:t>
            </a:r>
            <a:r>
              <a:rPr lang="ko-KR" altLang="en-US" dirty="0"/>
              <a:t>접수</a:t>
            </a:r>
            <a:r>
              <a:rPr lang="en-US" altLang="ko-KR" dirty="0"/>
              <a:t>: </a:t>
            </a:r>
            <a:r>
              <a:rPr lang="ko-KR" altLang="en-US" dirty="0"/>
              <a:t>시</a:t>
            </a:r>
            <a:r>
              <a:rPr lang="en-US" altLang="ko-KR" dirty="0"/>
              <a:t>·</a:t>
            </a:r>
            <a:r>
              <a:rPr lang="ko-KR" altLang="en-US" dirty="0"/>
              <a:t>군</a:t>
            </a:r>
            <a:r>
              <a:rPr lang="en-US" altLang="ko-KR" dirty="0"/>
              <a:t>·</a:t>
            </a:r>
            <a:r>
              <a:rPr lang="ko-KR" altLang="en-US" dirty="0"/>
              <a:t>구청 농업축산과</a:t>
            </a:r>
            <a:r>
              <a:rPr lang="en-US" altLang="ko-KR" dirty="0"/>
              <a:t>)</a:t>
            </a:r>
            <a:r>
              <a:rPr lang="ko-KR" altLang="en-US" b="1" dirty="0"/>
              <a:t>토지</a:t>
            </a:r>
            <a:r>
              <a:rPr lang="en-US" altLang="ko-KR" b="1" dirty="0"/>
              <a:t>·</a:t>
            </a:r>
            <a:r>
              <a:rPr lang="ko-KR" altLang="en-US" b="1" dirty="0"/>
              <a:t>시설 요건</a:t>
            </a:r>
            <a:r>
              <a:rPr lang="en-US" altLang="ko-KR" dirty="0"/>
              <a:t>- </a:t>
            </a:r>
            <a:r>
              <a:rPr lang="ko-KR" altLang="en-US" dirty="0" err="1"/>
              <a:t>육묘장</a:t>
            </a:r>
            <a:r>
              <a:rPr lang="en-US" altLang="ko-KR" dirty="0"/>
              <a:t>(</a:t>
            </a:r>
            <a:r>
              <a:rPr lang="ko-KR" altLang="en-US" dirty="0"/>
              <a:t>온실</a:t>
            </a:r>
            <a:r>
              <a:rPr lang="en-US" altLang="ko-KR" dirty="0"/>
              <a:t>, </a:t>
            </a:r>
            <a:r>
              <a:rPr lang="ko-KR" altLang="en-US" dirty="0"/>
              <a:t>하우스 등</a:t>
            </a:r>
            <a:r>
              <a:rPr lang="en-US" altLang="ko-KR" dirty="0"/>
              <a:t>)</a:t>
            </a:r>
            <a:br>
              <a:rPr lang="en-US" altLang="ko-KR" dirty="0"/>
            </a:br>
            <a:r>
              <a:rPr lang="en-US" altLang="ko-KR" dirty="0"/>
              <a:t>- </a:t>
            </a:r>
            <a:r>
              <a:rPr lang="ko-KR" altLang="en-US" dirty="0"/>
              <a:t>파종</a:t>
            </a:r>
            <a:r>
              <a:rPr lang="en-US" altLang="ko-KR" dirty="0"/>
              <a:t>·</a:t>
            </a:r>
            <a:r>
              <a:rPr lang="ko-KR" altLang="en-US" dirty="0"/>
              <a:t>재배</a:t>
            </a:r>
            <a:r>
              <a:rPr lang="en-US" altLang="ko-KR" dirty="0"/>
              <a:t>·</a:t>
            </a:r>
            <a:r>
              <a:rPr lang="ko-KR" altLang="en-US" dirty="0"/>
              <a:t>병해충 관리 시설</a:t>
            </a:r>
            <a:br>
              <a:rPr lang="ko-KR" altLang="en-US" dirty="0"/>
            </a:br>
            <a:r>
              <a:rPr lang="en-US" altLang="ko-KR" dirty="0"/>
              <a:t>- </a:t>
            </a:r>
            <a:r>
              <a:rPr lang="ko-KR" altLang="en-US" dirty="0"/>
              <a:t>필요 시 저장고</a:t>
            </a:r>
            <a:r>
              <a:rPr lang="ko-KR" altLang="en-US" b="1" dirty="0"/>
              <a:t>전문 인력 요건</a:t>
            </a:r>
            <a:r>
              <a:rPr lang="ko-KR" altLang="en-US" dirty="0"/>
              <a:t>아래 중 하나 충족 필수</a:t>
            </a:r>
            <a:br>
              <a:rPr lang="ko-KR" altLang="en-US" dirty="0"/>
            </a:br>
            <a:r>
              <a:rPr lang="ko-KR" altLang="en-US" dirty="0"/>
              <a:t>① 종자</a:t>
            </a:r>
            <a:r>
              <a:rPr lang="en-US" altLang="ko-KR" dirty="0"/>
              <a:t>·</a:t>
            </a:r>
            <a:r>
              <a:rPr lang="ko-KR" altLang="en-US" dirty="0"/>
              <a:t>원예 관련 국가기술자격증 </a:t>
            </a:r>
            <a:r>
              <a:rPr lang="en-US" altLang="ko-KR" dirty="0"/>
              <a:t>(</a:t>
            </a:r>
            <a:r>
              <a:rPr lang="ko-KR" altLang="en-US" dirty="0"/>
              <a:t>종자기사</a:t>
            </a:r>
            <a:r>
              <a:rPr lang="en-US" altLang="ko-KR" dirty="0"/>
              <a:t>, </a:t>
            </a:r>
            <a:r>
              <a:rPr lang="ko-KR" altLang="en-US" dirty="0"/>
              <a:t>종자산업기사</a:t>
            </a:r>
            <a:r>
              <a:rPr lang="en-US" altLang="ko-KR" dirty="0"/>
              <a:t>, </a:t>
            </a:r>
            <a:r>
              <a:rPr lang="ko-KR" altLang="en-US" dirty="0"/>
              <a:t>종자기능사 등</a:t>
            </a:r>
            <a:r>
              <a:rPr lang="en-US" altLang="ko-KR" dirty="0"/>
              <a:t>)</a:t>
            </a:r>
            <a:br>
              <a:rPr lang="en-US" altLang="ko-KR" dirty="0"/>
            </a:br>
            <a:r>
              <a:rPr lang="en-US" altLang="ko-KR" dirty="0"/>
              <a:t>② </a:t>
            </a:r>
            <a:r>
              <a:rPr lang="ko-KR" altLang="en-US" dirty="0"/>
              <a:t>농학</a:t>
            </a:r>
            <a:r>
              <a:rPr lang="en-US" altLang="ko-KR" dirty="0"/>
              <a:t>·</a:t>
            </a:r>
            <a:r>
              <a:rPr lang="ko-KR" altLang="en-US" dirty="0"/>
              <a:t>원예학 등 관련 학과 졸업</a:t>
            </a:r>
            <a:br>
              <a:rPr lang="ko-KR" altLang="en-US" dirty="0"/>
            </a:br>
            <a:r>
              <a:rPr lang="ko-KR" altLang="en-US" dirty="0"/>
              <a:t>③ 종자</a:t>
            </a:r>
            <a:r>
              <a:rPr lang="en-US" altLang="ko-KR" dirty="0"/>
              <a:t>·</a:t>
            </a:r>
            <a:r>
              <a:rPr lang="ko-KR" altLang="en-US" dirty="0"/>
              <a:t>육묘 관련 실무 경력 </a:t>
            </a:r>
            <a:r>
              <a:rPr lang="en-US" altLang="ko-KR" dirty="0"/>
              <a:t>2</a:t>
            </a:r>
            <a:r>
              <a:rPr lang="ko-KR" altLang="en-US" dirty="0"/>
              <a:t>년 이상</a:t>
            </a:r>
            <a:r>
              <a:rPr lang="ko-KR" altLang="en-US" b="1" dirty="0"/>
              <a:t>등록 절차</a:t>
            </a:r>
            <a:r>
              <a:rPr lang="ko-KR" altLang="en-US" dirty="0"/>
              <a:t>신청서 제출 → 서류 심사 → 현장 확인 → 등록증 발급</a:t>
            </a:r>
            <a:r>
              <a:rPr lang="ko-KR" altLang="en-US" b="1" dirty="0"/>
              <a:t>판매 시 표시사항</a:t>
            </a:r>
            <a:r>
              <a:rPr lang="ko-KR" altLang="en-US" dirty="0"/>
              <a:t>품종명</a:t>
            </a:r>
            <a:r>
              <a:rPr lang="en-US" altLang="ko-KR" dirty="0"/>
              <a:t>, </a:t>
            </a:r>
            <a:r>
              <a:rPr lang="ko-KR" altLang="en-US" dirty="0"/>
              <a:t>파종일</a:t>
            </a:r>
            <a:r>
              <a:rPr lang="en-US" altLang="ko-KR" dirty="0"/>
              <a:t>·</a:t>
            </a:r>
            <a:r>
              <a:rPr lang="ko-KR" altLang="en-US" dirty="0"/>
              <a:t>육묘일</a:t>
            </a:r>
            <a:r>
              <a:rPr lang="en-US" altLang="ko-KR" dirty="0"/>
              <a:t>, </a:t>
            </a:r>
            <a:r>
              <a:rPr lang="ko-KR" altLang="en-US" dirty="0"/>
              <a:t>생산자명</a:t>
            </a:r>
            <a:r>
              <a:rPr lang="en-US" altLang="ko-KR" dirty="0"/>
              <a:t>, </a:t>
            </a:r>
            <a:r>
              <a:rPr lang="ko-KR" altLang="en-US" dirty="0"/>
              <a:t>등록번호 등</a:t>
            </a:r>
          </a:p>
          <a:p>
            <a:endParaRPr lang="ko-KR" altLang="en-US" dirty="0"/>
          </a:p>
        </p:txBody>
      </p:sp>
      <p:sp>
        <p:nvSpPr>
          <p:cNvPr id="4" name="슬라이드 번호 개체 틀 3"/>
          <p:cNvSpPr>
            <a:spLocks noGrp="1"/>
          </p:cNvSpPr>
          <p:nvPr>
            <p:ph type="sldNum" sz="quarter" idx="5"/>
          </p:nvPr>
        </p:nvSpPr>
        <p:spPr/>
        <p:txBody>
          <a:bodyPr/>
          <a:lstStyle/>
          <a:p>
            <a:fld id="{097A6CFC-243E-4DFA-9E8A-311510976E44}" type="slidenum">
              <a:rPr lang="ko-KR" altLang="en-US" smtClean="0"/>
              <a:t>25</a:t>
            </a:fld>
            <a:endParaRPr lang="ko-KR" altLang="en-US"/>
          </a:p>
        </p:txBody>
      </p:sp>
    </p:spTree>
    <p:extLst>
      <p:ext uri="{BB962C8B-B14F-4D97-AF65-F5344CB8AC3E}">
        <p14:creationId xmlns:p14="http://schemas.microsoft.com/office/powerpoint/2010/main" val="4310483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en-US" altLang="ko-KR" b="1" dirty="0"/>
          </a:p>
          <a:p>
            <a:r>
              <a:rPr lang="ko-KR" altLang="en-US" dirty="0"/>
              <a:t>👉 요약</a:t>
            </a:r>
          </a:p>
          <a:p>
            <a:r>
              <a:rPr lang="ko-KR" altLang="en-US" b="1" dirty="0" err="1"/>
              <a:t>육묘업</a:t>
            </a:r>
            <a:r>
              <a:rPr lang="en-US" altLang="ko-KR" b="1" dirty="0"/>
              <a:t>, </a:t>
            </a:r>
            <a:r>
              <a:rPr lang="ko-KR" altLang="en-US" b="1" dirty="0" err="1"/>
              <a:t>묘목업</a:t>
            </a:r>
            <a:r>
              <a:rPr lang="ko-KR" altLang="en-US" b="1" dirty="0"/>
              <a:t> 모두 전문성</a:t>
            </a:r>
            <a:r>
              <a:rPr lang="en-US" altLang="ko-KR" b="1" dirty="0"/>
              <a:t>(</a:t>
            </a:r>
            <a:r>
              <a:rPr lang="ko-KR" altLang="en-US" b="1" dirty="0"/>
              <a:t>자격증</a:t>
            </a:r>
            <a:r>
              <a:rPr lang="en-US" altLang="ko-KR" b="1" dirty="0"/>
              <a:t>/</a:t>
            </a:r>
            <a:r>
              <a:rPr lang="ko-KR" altLang="en-US" b="1" dirty="0"/>
              <a:t>학력</a:t>
            </a:r>
            <a:r>
              <a:rPr lang="en-US" altLang="ko-KR" b="1" dirty="0"/>
              <a:t>/2</a:t>
            </a:r>
            <a:r>
              <a:rPr lang="ko-KR" altLang="en-US" b="1" dirty="0"/>
              <a:t>년 경력</a:t>
            </a:r>
            <a:r>
              <a:rPr lang="en-US" altLang="ko-KR" b="1" dirty="0"/>
              <a:t>) </a:t>
            </a:r>
            <a:r>
              <a:rPr lang="ko-KR" altLang="en-US" b="1" dirty="0"/>
              <a:t>필수</a:t>
            </a:r>
            <a:endParaRPr lang="ko-KR" altLang="en-US" dirty="0"/>
          </a:p>
          <a:p>
            <a:r>
              <a:rPr lang="ko-KR" altLang="en-US" dirty="0"/>
              <a:t>단순히 땅과 시설만 가지고는 등록 불가</a:t>
            </a:r>
          </a:p>
          <a:p>
            <a:r>
              <a:rPr lang="ko-KR" altLang="en-US" dirty="0"/>
              <a:t>판매 시 반드시 </a:t>
            </a:r>
            <a:r>
              <a:rPr lang="ko-KR" altLang="en-US" b="1" dirty="0"/>
              <a:t>등록번호 </a:t>
            </a:r>
            <a:r>
              <a:rPr lang="en-US" altLang="ko-KR" b="1" dirty="0"/>
              <a:t>+ </a:t>
            </a:r>
            <a:r>
              <a:rPr lang="ko-KR" altLang="en-US" b="1" dirty="0"/>
              <a:t>표시사항 기재</a:t>
            </a:r>
            <a:r>
              <a:rPr lang="ko-KR" altLang="en-US" dirty="0"/>
              <a:t>해야 함</a:t>
            </a:r>
          </a:p>
          <a:p>
            <a:endParaRPr lang="en-US" altLang="ko-KR" b="1" dirty="0"/>
          </a:p>
          <a:p>
            <a:endParaRPr lang="en-US" altLang="ko-KR" b="1" dirty="0"/>
          </a:p>
          <a:p>
            <a:r>
              <a:rPr lang="en-US" altLang="ko-KR" b="1" dirty="0"/>
              <a:t>1. </a:t>
            </a:r>
            <a:r>
              <a:rPr lang="ko-KR" altLang="en-US" b="1" dirty="0" err="1"/>
              <a:t>종자업</a:t>
            </a:r>
            <a:r>
              <a:rPr lang="ko-KR" altLang="en-US" b="1" dirty="0"/>
              <a:t> 등록 </a:t>
            </a:r>
            <a:r>
              <a:rPr lang="en-US" altLang="ko-KR" b="1" dirty="0"/>
              <a:t>(</a:t>
            </a:r>
            <a:r>
              <a:rPr lang="ko-KR" altLang="en-US" b="1" dirty="0"/>
              <a:t>씨앗 판매 </a:t>
            </a:r>
            <a:r>
              <a:rPr lang="en-US" altLang="ko-KR" b="1" dirty="0"/>
              <a:t>/ </a:t>
            </a:r>
            <a:r>
              <a:rPr lang="ko-KR" altLang="en-US" b="1" dirty="0" err="1"/>
              <a:t>육묘업</a:t>
            </a:r>
            <a:r>
              <a:rPr lang="ko-KR" altLang="en-US" b="1" dirty="0"/>
              <a:t> 포함</a:t>
            </a:r>
            <a:r>
              <a:rPr lang="en-US" altLang="ko-KR" b="1" dirty="0"/>
              <a:t>)</a:t>
            </a:r>
          </a:p>
          <a:p>
            <a:r>
              <a:rPr lang="ko-KR" altLang="en-US" dirty="0"/>
              <a:t>📌 </a:t>
            </a:r>
            <a:r>
              <a:rPr lang="ko-KR" altLang="en-US" b="1" dirty="0"/>
              <a:t>등록대상</a:t>
            </a:r>
            <a:endParaRPr lang="ko-KR" altLang="en-US" dirty="0"/>
          </a:p>
          <a:p>
            <a:r>
              <a:rPr lang="ko-KR" altLang="en-US" dirty="0"/>
              <a:t>종자의 </a:t>
            </a:r>
            <a:r>
              <a:rPr lang="ko-KR" altLang="en-US" b="1" dirty="0"/>
              <a:t>생산</a:t>
            </a:r>
            <a:r>
              <a:rPr lang="en-US" altLang="ko-KR" b="1" dirty="0"/>
              <a:t>, </a:t>
            </a:r>
            <a:r>
              <a:rPr lang="ko-KR" altLang="en-US" b="1" dirty="0"/>
              <a:t>수입</a:t>
            </a:r>
            <a:r>
              <a:rPr lang="en-US" altLang="ko-KR" b="1" dirty="0"/>
              <a:t>, </a:t>
            </a:r>
            <a:r>
              <a:rPr lang="ko-KR" altLang="en-US" b="1" dirty="0"/>
              <a:t>수출</a:t>
            </a:r>
            <a:r>
              <a:rPr lang="en-US" altLang="ko-KR" b="1" dirty="0"/>
              <a:t>, </a:t>
            </a:r>
            <a:r>
              <a:rPr lang="ko-KR" altLang="en-US" b="1" dirty="0"/>
              <a:t>판매</a:t>
            </a:r>
            <a:r>
              <a:rPr lang="en-US" altLang="ko-KR" b="1" dirty="0"/>
              <a:t>, </a:t>
            </a:r>
            <a:r>
              <a:rPr lang="ko-KR" altLang="en-US" b="1" dirty="0"/>
              <a:t>육묘</a:t>
            </a:r>
            <a:r>
              <a:rPr lang="ko-KR" altLang="en-US" dirty="0"/>
              <a:t>를 업으로 하려는 경우</a:t>
            </a:r>
          </a:p>
          <a:p>
            <a:r>
              <a:rPr lang="ko-KR" altLang="en-US" dirty="0"/>
              <a:t>📌 </a:t>
            </a:r>
            <a:r>
              <a:rPr lang="ko-KR" altLang="en-US" b="1" dirty="0"/>
              <a:t>등록기관</a:t>
            </a:r>
            <a:endParaRPr lang="ko-KR" altLang="en-US" dirty="0"/>
          </a:p>
          <a:p>
            <a:r>
              <a:rPr lang="ko-KR" altLang="en-US" dirty="0"/>
              <a:t>소재지 관할 </a:t>
            </a:r>
            <a:r>
              <a:rPr lang="ko-KR" altLang="en-US" b="1" dirty="0"/>
              <a:t>시</a:t>
            </a:r>
            <a:r>
              <a:rPr lang="en-US" altLang="ko-KR" b="1" dirty="0"/>
              <a:t>·</a:t>
            </a:r>
            <a:r>
              <a:rPr lang="ko-KR" altLang="en-US" b="1" dirty="0"/>
              <a:t>도지사</a:t>
            </a:r>
            <a:r>
              <a:rPr lang="ko-KR" altLang="en-US" dirty="0"/>
              <a:t> </a:t>
            </a:r>
            <a:r>
              <a:rPr lang="en-US" altLang="ko-KR" dirty="0"/>
              <a:t>(</a:t>
            </a:r>
            <a:r>
              <a:rPr lang="ko-KR" altLang="en-US" dirty="0"/>
              <a:t>접수는 시</a:t>
            </a:r>
            <a:r>
              <a:rPr lang="en-US" altLang="ko-KR" dirty="0"/>
              <a:t>·</a:t>
            </a:r>
            <a:r>
              <a:rPr lang="ko-KR" altLang="en-US" dirty="0"/>
              <a:t>군</a:t>
            </a:r>
            <a:r>
              <a:rPr lang="en-US" altLang="ko-KR" dirty="0"/>
              <a:t>·</a:t>
            </a:r>
            <a:r>
              <a:rPr lang="ko-KR" altLang="en-US" dirty="0"/>
              <a:t>구청에서 가능</a:t>
            </a:r>
            <a:r>
              <a:rPr lang="en-US" altLang="ko-KR" dirty="0"/>
              <a:t>)</a:t>
            </a:r>
          </a:p>
          <a:p>
            <a:r>
              <a:rPr lang="ko-KR" altLang="en-US" dirty="0"/>
              <a:t>📌 </a:t>
            </a:r>
            <a:r>
              <a:rPr lang="ko-KR" altLang="en-US" b="1" dirty="0"/>
              <a:t>등록 조건</a:t>
            </a:r>
            <a:endParaRPr lang="ko-KR" altLang="en-US" dirty="0"/>
          </a:p>
          <a:p>
            <a:r>
              <a:rPr lang="ko-KR" altLang="en-US" b="1" dirty="0"/>
              <a:t>토지</a:t>
            </a:r>
            <a:r>
              <a:rPr lang="en-US" altLang="ko-KR" b="1" dirty="0"/>
              <a:t>·</a:t>
            </a:r>
            <a:r>
              <a:rPr lang="ko-KR" altLang="en-US" b="1" dirty="0"/>
              <a:t>시설 요건</a:t>
            </a:r>
            <a:endParaRPr lang="ko-KR" altLang="en-US" dirty="0"/>
          </a:p>
          <a:p>
            <a:pPr lvl="1"/>
            <a:r>
              <a:rPr lang="ko-KR" altLang="en-US" dirty="0"/>
              <a:t>종자 생산</a:t>
            </a:r>
            <a:r>
              <a:rPr lang="en-US" altLang="ko-KR" dirty="0"/>
              <a:t>·</a:t>
            </a:r>
            <a:r>
              <a:rPr lang="ko-KR" altLang="en-US" dirty="0"/>
              <a:t>가공</a:t>
            </a:r>
            <a:r>
              <a:rPr lang="en-US" altLang="ko-KR" dirty="0"/>
              <a:t>·</a:t>
            </a:r>
            <a:r>
              <a:rPr lang="ko-KR" altLang="en-US" dirty="0"/>
              <a:t>저장</a:t>
            </a:r>
            <a:r>
              <a:rPr lang="en-US" altLang="ko-KR" dirty="0"/>
              <a:t>·</a:t>
            </a:r>
            <a:r>
              <a:rPr lang="ko-KR" altLang="en-US" dirty="0"/>
              <a:t>유통에 필요한 시설을 갖출 것</a:t>
            </a:r>
          </a:p>
          <a:p>
            <a:pPr lvl="1"/>
            <a:r>
              <a:rPr lang="ko-KR" altLang="en-US" dirty="0"/>
              <a:t>예</a:t>
            </a:r>
            <a:r>
              <a:rPr lang="en-US" altLang="ko-KR" dirty="0"/>
              <a:t>: </a:t>
            </a:r>
            <a:r>
              <a:rPr lang="ko-KR" altLang="en-US" dirty="0"/>
              <a:t>온실</a:t>
            </a:r>
            <a:r>
              <a:rPr lang="en-US" altLang="ko-KR" dirty="0"/>
              <a:t>, </a:t>
            </a:r>
            <a:r>
              <a:rPr lang="ko-KR" altLang="en-US" dirty="0" err="1"/>
              <a:t>육묘장</a:t>
            </a:r>
            <a:r>
              <a:rPr lang="en-US" altLang="ko-KR" dirty="0"/>
              <a:t>, </a:t>
            </a:r>
            <a:r>
              <a:rPr lang="ko-KR" altLang="en-US" dirty="0"/>
              <a:t>저온저장고</a:t>
            </a:r>
            <a:r>
              <a:rPr lang="en-US" altLang="ko-KR" dirty="0"/>
              <a:t>, </a:t>
            </a:r>
            <a:r>
              <a:rPr lang="ko-KR" altLang="en-US" dirty="0"/>
              <a:t>종자 건조</a:t>
            </a:r>
            <a:r>
              <a:rPr lang="en-US" altLang="ko-KR" dirty="0"/>
              <a:t>·</a:t>
            </a:r>
            <a:r>
              <a:rPr lang="ko-KR" altLang="en-US" dirty="0"/>
              <a:t>정선 시설 등</a:t>
            </a:r>
          </a:p>
          <a:p>
            <a:pPr lvl="1"/>
            <a:r>
              <a:rPr lang="ko-KR" altLang="en-US" dirty="0"/>
              <a:t>면적은 법에 ‘최소 ○㎡’로 규정된 바는 없음 </a:t>
            </a:r>
            <a:r>
              <a:rPr lang="en-US" altLang="ko-KR" dirty="0"/>
              <a:t>(</a:t>
            </a:r>
            <a:r>
              <a:rPr lang="ko-KR" altLang="en-US" dirty="0"/>
              <a:t>작목</a:t>
            </a:r>
            <a:r>
              <a:rPr lang="en-US" altLang="ko-KR" dirty="0"/>
              <a:t>·</a:t>
            </a:r>
            <a:r>
              <a:rPr lang="ko-KR" altLang="en-US" dirty="0"/>
              <a:t>규모에 따라 지자체가 실무에서 판단</a:t>
            </a:r>
            <a:r>
              <a:rPr lang="en-US" altLang="ko-KR" dirty="0"/>
              <a:t>)</a:t>
            </a:r>
          </a:p>
          <a:p>
            <a:pPr lvl="1"/>
            <a:r>
              <a:rPr lang="ko-KR" altLang="en-US" dirty="0"/>
              <a:t>다만</a:t>
            </a:r>
            <a:r>
              <a:rPr lang="en-US" altLang="ko-KR" dirty="0"/>
              <a:t>, </a:t>
            </a:r>
            <a:r>
              <a:rPr lang="ko-KR" altLang="en-US" dirty="0"/>
              <a:t>상업적 규모로 볼 수 있어야 등록 가능</a:t>
            </a:r>
          </a:p>
          <a:p>
            <a:r>
              <a:rPr lang="ko-KR" altLang="en-US" b="1" dirty="0"/>
              <a:t>인력 요건</a:t>
            </a:r>
            <a:endParaRPr lang="ko-KR" altLang="en-US" dirty="0"/>
          </a:p>
          <a:p>
            <a:pPr lvl="1"/>
            <a:r>
              <a:rPr lang="ko-KR" altLang="en-US" b="1" dirty="0"/>
              <a:t>종자기사</a:t>
            </a:r>
            <a:r>
              <a:rPr lang="en-US" altLang="ko-KR" b="1" dirty="0"/>
              <a:t>, </a:t>
            </a:r>
            <a:r>
              <a:rPr lang="ko-KR" altLang="en-US" b="1" dirty="0"/>
              <a:t>종자산업기사</a:t>
            </a:r>
            <a:r>
              <a:rPr lang="en-US" altLang="ko-KR" b="1" dirty="0"/>
              <a:t>, </a:t>
            </a:r>
            <a:r>
              <a:rPr lang="ko-KR" altLang="en-US" b="1" dirty="0"/>
              <a:t>종자기능사 등 국가기술자격증</a:t>
            </a:r>
            <a:r>
              <a:rPr lang="ko-KR" altLang="en-US" dirty="0"/>
              <a:t> 소지자</a:t>
            </a:r>
          </a:p>
          <a:p>
            <a:pPr lvl="1"/>
            <a:r>
              <a:rPr lang="ko-KR" altLang="en-US" dirty="0"/>
              <a:t>또는 종자 관련 </a:t>
            </a:r>
            <a:r>
              <a:rPr lang="ko-KR" altLang="en-US" b="1" dirty="0"/>
              <a:t>전문학과</a:t>
            </a:r>
            <a:r>
              <a:rPr lang="en-US" altLang="ko-KR" b="1" dirty="0"/>
              <a:t>(</a:t>
            </a:r>
            <a:r>
              <a:rPr lang="ko-KR" altLang="en-US" b="1" dirty="0"/>
              <a:t>농학</a:t>
            </a:r>
            <a:r>
              <a:rPr lang="en-US" altLang="ko-KR" b="1" dirty="0"/>
              <a:t>, </a:t>
            </a:r>
            <a:r>
              <a:rPr lang="ko-KR" altLang="en-US" b="1" dirty="0"/>
              <a:t>원예학</a:t>
            </a:r>
            <a:r>
              <a:rPr lang="en-US" altLang="ko-KR" b="1" dirty="0"/>
              <a:t>, </a:t>
            </a:r>
            <a:r>
              <a:rPr lang="ko-KR" altLang="en-US" b="1" dirty="0"/>
              <a:t>임학 등</a:t>
            </a:r>
            <a:r>
              <a:rPr lang="en-US" altLang="ko-KR" b="1" dirty="0"/>
              <a:t>) </a:t>
            </a:r>
            <a:r>
              <a:rPr lang="ko-KR" altLang="en-US" b="1" dirty="0"/>
              <a:t>졸업자</a:t>
            </a:r>
            <a:endParaRPr lang="ko-KR" altLang="en-US" dirty="0"/>
          </a:p>
          <a:p>
            <a:pPr lvl="1"/>
            <a:r>
              <a:rPr lang="ko-KR" altLang="en-US" dirty="0"/>
              <a:t>또는 해당 분야 </a:t>
            </a:r>
            <a:r>
              <a:rPr lang="ko-KR" altLang="en-US" b="1" dirty="0"/>
              <a:t>실무 경력 </a:t>
            </a:r>
            <a:r>
              <a:rPr lang="en-US" altLang="ko-KR" b="1" dirty="0"/>
              <a:t>2</a:t>
            </a:r>
            <a:r>
              <a:rPr lang="ko-KR" altLang="en-US" b="1" dirty="0"/>
              <a:t>년 이상</a:t>
            </a:r>
            <a:br>
              <a:rPr lang="ko-KR" altLang="en-US" dirty="0"/>
            </a:br>
            <a:r>
              <a:rPr lang="ko-KR" altLang="en-US" dirty="0"/>
              <a:t>→ 이 중 하나 이상 반드시 충족해야 함</a:t>
            </a:r>
          </a:p>
          <a:p>
            <a:r>
              <a:rPr lang="ko-KR" altLang="en-US" b="1" dirty="0"/>
              <a:t>기타 요건</a:t>
            </a:r>
            <a:endParaRPr lang="ko-KR" altLang="en-US" dirty="0"/>
          </a:p>
          <a:p>
            <a:pPr lvl="1"/>
            <a:r>
              <a:rPr lang="ko-KR" altLang="en-US" dirty="0"/>
              <a:t>사업장 주소 명확해야 함</a:t>
            </a:r>
          </a:p>
          <a:p>
            <a:pPr lvl="1"/>
            <a:r>
              <a:rPr lang="ko-KR" altLang="en-US" dirty="0"/>
              <a:t>품질검정에 필요한 장비 또는 검정 의뢰 가능성 확보</a:t>
            </a:r>
          </a:p>
          <a:p>
            <a:r>
              <a:rPr lang="en-US" altLang="ko-KR" b="1" dirty="0"/>
              <a:t>2. </a:t>
            </a:r>
            <a:r>
              <a:rPr lang="ko-KR" altLang="en-US" b="1" dirty="0" err="1"/>
              <a:t>묘목업</a:t>
            </a:r>
            <a:r>
              <a:rPr lang="ko-KR" altLang="en-US" b="1" dirty="0"/>
              <a:t> 등록 </a:t>
            </a:r>
            <a:r>
              <a:rPr lang="en-US" altLang="ko-KR" b="1" dirty="0"/>
              <a:t>(</a:t>
            </a:r>
            <a:r>
              <a:rPr lang="ko-KR" altLang="en-US" b="1" dirty="0"/>
              <a:t>과수</a:t>
            </a:r>
            <a:r>
              <a:rPr lang="en-US" altLang="ko-KR" b="1" dirty="0"/>
              <a:t>·</a:t>
            </a:r>
            <a:r>
              <a:rPr lang="ko-KR" altLang="en-US" b="1" dirty="0"/>
              <a:t>임목</a:t>
            </a:r>
            <a:r>
              <a:rPr lang="en-US" altLang="ko-KR" b="1" dirty="0"/>
              <a:t>·</a:t>
            </a:r>
            <a:r>
              <a:rPr lang="ko-KR" altLang="en-US" b="1" dirty="0"/>
              <a:t>조경수 등 묘목 판매</a:t>
            </a:r>
            <a:r>
              <a:rPr lang="en-US" altLang="ko-KR" b="1" dirty="0"/>
              <a:t>) </a:t>
            </a:r>
            <a:r>
              <a:rPr lang="ko-KR" altLang="en-US" b="1" dirty="0" err="1"/>
              <a:t>묘목업</a:t>
            </a:r>
            <a:r>
              <a:rPr lang="ko-KR" altLang="en-US" b="1" dirty="0"/>
              <a:t> 등록은 자격증 또는 </a:t>
            </a:r>
            <a:r>
              <a:rPr lang="en-US" altLang="ko-KR" b="1" dirty="0"/>
              <a:t>2</a:t>
            </a:r>
            <a:r>
              <a:rPr lang="ko-KR" altLang="en-US" b="1" dirty="0"/>
              <a:t>년 이상 경력</a:t>
            </a:r>
            <a:r>
              <a:rPr lang="ko-KR" altLang="en-US" dirty="0"/>
              <a:t> 요건이 </a:t>
            </a:r>
            <a:r>
              <a:rPr lang="ko-KR" altLang="en-US" b="1" dirty="0"/>
              <a:t>필수</a:t>
            </a:r>
            <a:endParaRPr lang="en-US" altLang="ko-KR" b="1" dirty="0"/>
          </a:p>
          <a:p>
            <a:r>
              <a:rPr lang="ko-KR" altLang="en-US" dirty="0"/>
              <a:t>📌 </a:t>
            </a:r>
            <a:r>
              <a:rPr lang="ko-KR" altLang="en-US" b="1" dirty="0"/>
              <a:t>등록대상</a:t>
            </a:r>
            <a:endParaRPr lang="ko-KR" altLang="en-US" dirty="0"/>
          </a:p>
          <a:p>
            <a:r>
              <a:rPr lang="ko-KR" altLang="en-US" dirty="0"/>
              <a:t>묘목을 생산하거나 판매하려는 경우 </a:t>
            </a:r>
            <a:r>
              <a:rPr lang="en-US" altLang="ko-KR" dirty="0"/>
              <a:t>(</a:t>
            </a:r>
            <a:r>
              <a:rPr lang="ko-KR" altLang="en-US" dirty="0"/>
              <a:t>자체 소비 목적 제외</a:t>
            </a:r>
            <a:r>
              <a:rPr lang="en-US" altLang="ko-KR" dirty="0"/>
              <a:t>)</a:t>
            </a:r>
          </a:p>
          <a:p>
            <a:r>
              <a:rPr lang="ko-KR" altLang="en-US" dirty="0"/>
              <a:t>📌 </a:t>
            </a:r>
            <a:r>
              <a:rPr lang="ko-KR" altLang="en-US" b="1" dirty="0"/>
              <a:t>등록기관</a:t>
            </a:r>
            <a:endParaRPr lang="ko-KR" altLang="en-US" dirty="0"/>
          </a:p>
          <a:p>
            <a:r>
              <a:rPr lang="ko-KR" altLang="en-US" dirty="0"/>
              <a:t>관할 </a:t>
            </a:r>
            <a:r>
              <a:rPr lang="ko-KR" altLang="en-US" b="1" dirty="0"/>
              <a:t>시</a:t>
            </a:r>
            <a:r>
              <a:rPr lang="en-US" altLang="ko-KR" b="1" dirty="0"/>
              <a:t>·</a:t>
            </a:r>
            <a:r>
              <a:rPr lang="ko-KR" altLang="en-US" b="1" dirty="0"/>
              <a:t>군</a:t>
            </a:r>
            <a:r>
              <a:rPr lang="en-US" altLang="ko-KR" b="1" dirty="0"/>
              <a:t>·</a:t>
            </a:r>
            <a:r>
              <a:rPr lang="ko-KR" altLang="en-US" b="1" dirty="0"/>
              <a:t>구청장</a:t>
            </a:r>
            <a:endParaRPr lang="ko-KR" altLang="en-US" dirty="0"/>
          </a:p>
          <a:p>
            <a:r>
              <a:rPr lang="ko-KR" altLang="en-US" dirty="0"/>
              <a:t>📌 </a:t>
            </a:r>
            <a:r>
              <a:rPr lang="ko-KR" altLang="en-US" b="1" dirty="0"/>
              <a:t>등록 조건</a:t>
            </a:r>
            <a:endParaRPr lang="ko-KR" altLang="en-US" dirty="0"/>
          </a:p>
          <a:p>
            <a:r>
              <a:rPr lang="ko-KR" altLang="en-US" b="1" dirty="0"/>
              <a:t>토지</a:t>
            </a:r>
            <a:r>
              <a:rPr lang="en-US" altLang="ko-KR" b="1" dirty="0"/>
              <a:t>·</a:t>
            </a:r>
            <a:r>
              <a:rPr lang="ko-KR" altLang="en-US" b="1" dirty="0"/>
              <a:t>시설 요건</a:t>
            </a:r>
            <a:endParaRPr lang="ko-KR" altLang="en-US" dirty="0"/>
          </a:p>
          <a:p>
            <a:pPr lvl="1"/>
            <a:r>
              <a:rPr lang="ko-KR" altLang="en-US" dirty="0"/>
              <a:t>묘목 재배가 가능한 토지 확보</a:t>
            </a:r>
          </a:p>
          <a:p>
            <a:pPr lvl="1"/>
            <a:r>
              <a:rPr lang="ko-KR" altLang="en-US" dirty="0"/>
              <a:t>관리 시설</a:t>
            </a:r>
            <a:r>
              <a:rPr lang="en-US" altLang="ko-KR" dirty="0"/>
              <a:t>(</a:t>
            </a:r>
            <a:r>
              <a:rPr lang="ko-KR" altLang="en-US" dirty="0" err="1"/>
              <a:t>육묘장</a:t>
            </a:r>
            <a:r>
              <a:rPr lang="en-US" altLang="ko-KR" dirty="0"/>
              <a:t>, </a:t>
            </a:r>
            <a:r>
              <a:rPr lang="ko-KR" altLang="en-US" dirty="0"/>
              <a:t>저장고</a:t>
            </a:r>
            <a:r>
              <a:rPr lang="en-US" altLang="ko-KR" dirty="0"/>
              <a:t>, </a:t>
            </a:r>
            <a:r>
              <a:rPr lang="ko-KR" altLang="en-US" dirty="0"/>
              <a:t>포장 시설</a:t>
            </a:r>
            <a:r>
              <a:rPr lang="en-US" altLang="ko-KR" dirty="0"/>
              <a:t>, </a:t>
            </a:r>
            <a:r>
              <a:rPr lang="ko-KR" altLang="en-US" dirty="0"/>
              <a:t>방제시설 등</a:t>
            </a:r>
            <a:r>
              <a:rPr lang="en-US" altLang="ko-KR" dirty="0"/>
              <a:t>) </a:t>
            </a:r>
            <a:r>
              <a:rPr lang="ko-KR" altLang="en-US" dirty="0"/>
              <a:t>보유</a:t>
            </a:r>
          </a:p>
          <a:p>
            <a:pPr lvl="1"/>
            <a:r>
              <a:rPr lang="ko-KR" altLang="en-US" dirty="0"/>
              <a:t>구체적 면적 기준은 법에 직접 명시 </a:t>
            </a:r>
            <a:r>
              <a:rPr lang="en-US" altLang="ko-KR" dirty="0"/>
              <a:t>X → </a:t>
            </a:r>
            <a:r>
              <a:rPr lang="ko-KR" altLang="en-US" dirty="0"/>
              <a:t>관할 지자체에서 </a:t>
            </a:r>
            <a:r>
              <a:rPr lang="ko-KR" altLang="en-US" b="1" dirty="0"/>
              <a:t>“상업적 판매 가능한 수준의 면적”</a:t>
            </a:r>
            <a:r>
              <a:rPr lang="ko-KR" altLang="en-US" dirty="0"/>
              <a:t> 요구</a:t>
            </a:r>
          </a:p>
          <a:p>
            <a:r>
              <a:rPr lang="ko-KR" altLang="en-US" b="1" dirty="0"/>
              <a:t>인력 요건</a:t>
            </a:r>
            <a:endParaRPr lang="ko-KR" altLang="en-US" dirty="0"/>
          </a:p>
          <a:p>
            <a:pPr lvl="1"/>
            <a:r>
              <a:rPr lang="ko-KR" altLang="en-US" dirty="0"/>
              <a:t>별도의 국가자격증 의무는 없음</a:t>
            </a:r>
          </a:p>
          <a:p>
            <a:pPr lvl="1"/>
            <a:r>
              <a:rPr lang="ko-KR" altLang="en-US" dirty="0"/>
              <a:t>다만 </a:t>
            </a:r>
            <a:r>
              <a:rPr lang="ko-KR" altLang="en-US" b="1" dirty="0"/>
              <a:t>원예</a:t>
            </a:r>
            <a:r>
              <a:rPr lang="en-US" altLang="ko-KR" b="1" dirty="0"/>
              <a:t>·</a:t>
            </a:r>
            <a:r>
              <a:rPr lang="ko-KR" altLang="en-US" b="1" dirty="0"/>
              <a:t>산림 관련 학과 전공자</a:t>
            </a:r>
            <a:r>
              <a:rPr lang="ko-KR" altLang="en-US" dirty="0"/>
              <a:t> 또는 </a:t>
            </a:r>
            <a:r>
              <a:rPr lang="ko-KR" altLang="en-US" b="1" dirty="0"/>
              <a:t>재배</a:t>
            </a:r>
            <a:r>
              <a:rPr lang="en-US" altLang="ko-KR" b="1" dirty="0"/>
              <a:t>·</a:t>
            </a:r>
            <a:r>
              <a:rPr lang="ko-KR" altLang="en-US" b="1" dirty="0"/>
              <a:t>관리 경력자</a:t>
            </a:r>
            <a:r>
              <a:rPr lang="ko-KR" altLang="en-US" dirty="0"/>
              <a:t>가 실무 책임자로 있어야 실무상 등록 원활</a:t>
            </a:r>
          </a:p>
          <a:p>
            <a:r>
              <a:rPr lang="ko-KR" altLang="en-US" b="1" dirty="0"/>
              <a:t>품질 관리 요건</a:t>
            </a:r>
            <a:endParaRPr lang="ko-KR" altLang="en-US" dirty="0"/>
          </a:p>
          <a:p>
            <a:pPr lvl="1"/>
            <a:r>
              <a:rPr lang="ko-KR" altLang="en-US" dirty="0"/>
              <a:t>판매용 묘목에는 반드시 표시사항 기재</a:t>
            </a:r>
          </a:p>
          <a:p>
            <a:pPr lvl="2"/>
            <a:r>
              <a:rPr lang="ko-KR" altLang="en-US" dirty="0" err="1"/>
              <a:t>품종명</a:t>
            </a:r>
            <a:r>
              <a:rPr lang="en-US" altLang="ko-KR" dirty="0"/>
              <a:t>, </a:t>
            </a:r>
            <a:r>
              <a:rPr lang="ko-KR" altLang="en-US" dirty="0"/>
              <a:t>생산연도</a:t>
            </a:r>
            <a:r>
              <a:rPr lang="en-US" altLang="ko-KR" dirty="0"/>
              <a:t>, </a:t>
            </a:r>
            <a:r>
              <a:rPr lang="ko-KR" altLang="en-US" dirty="0"/>
              <a:t>접목 여부</a:t>
            </a:r>
            <a:r>
              <a:rPr lang="en-US" altLang="ko-KR" dirty="0"/>
              <a:t>, </a:t>
            </a:r>
            <a:r>
              <a:rPr lang="ko-KR" altLang="en-US" dirty="0"/>
              <a:t>원산지</a:t>
            </a:r>
            <a:r>
              <a:rPr lang="en-US" altLang="ko-KR" dirty="0"/>
              <a:t>, </a:t>
            </a:r>
            <a:r>
              <a:rPr lang="ko-KR" altLang="en-US" dirty="0"/>
              <a:t>생산자명</a:t>
            </a:r>
          </a:p>
          <a:p>
            <a:pPr lvl="1"/>
            <a:r>
              <a:rPr lang="ko-KR" altLang="en-US" dirty="0"/>
              <a:t>불량</a:t>
            </a:r>
            <a:r>
              <a:rPr lang="en-US" altLang="ko-KR" dirty="0"/>
              <a:t>·</a:t>
            </a:r>
            <a:r>
              <a:rPr lang="ko-KR" altLang="en-US" dirty="0"/>
              <a:t>무허가 묘목 판매 시 등록 취소 가능</a:t>
            </a:r>
          </a:p>
          <a:p>
            <a:r>
              <a:rPr lang="en-US" altLang="ko-KR" b="1" dirty="0"/>
              <a:t>3. </a:t>
            </a:r>
            <a:r>
              <a:rPr lang="ko-KR" altLang="en-US" b="1" dirty="0"/>
              <a:t>필수 표시사항 </a:t>
            </a:r>
            <a:r>
              <a:rPr lang="en-US" altLang="ko-KR" b="1" dirty="0"/>
              <a:t>(</a:t>
            </a:r>
            <a:r>
              <a:rPr lang="ko-KR" altLang="en-US" b="1" dirty="0"/>
              <a:t>판매 시 공통</a:t>
            </a:r>
            <a:r>
              <a:rPr lang="en-US" altLang="ko-KR" b="1" dirty="0"/>
              <a:t>)</a:t>
            </a:r>
          </a:p>
          <a:p>
            <a:r>
              <a:rPr lang="ko-KR" altLang="en-US" b="1" dirty="0"/>
              <a:t>종자</a:t>
            </a:r>
            <a:r>
              <a:rPr lang="en-US" altLang="ko-KR" dirty="0"/>
              <a:t>: </a:t>
            </a:r>
            <a:r>
              <a:rPr lang="ko-KR" altLang="en-US" dirty="0" err="1"/>
              <a:t>품종명</a:t>
            </a:r>
            <a:r>
              <a:rPr lang="en-US" altLang="ko-KR" dirty="0"/>
              <a:t>, </a:t>
            </a:r>
            <a:r>
              <a:rPr lang="ko-KR" altLang="en-US" dirty="0"/>
              <a:t>발아율</a:t>
            </a:r>
            <a:r>
              <a:rPr lang="en-US" altLang="ko-KR" dirty="0"/>
              <a:t>, </a:t>
            </a:r>
            <a:r>
              <a:rPr lang="ko-KR" altLang="en-US" dirty="0"/>
              <a:t>정수처리</a:t>
            </a:r>
            <a:r>
              <a:rPr lang="en-US" altLang="ko-KR" dirty="0"/>
              <a:t>, </a:t>
            </a:r>
            <a:r>
              <a:rPr lang="ko-KR" altLang="en-US" dirty="0"/>
              <a:t>포장일자</a:t>
            </a:r>
            <a:r>
              <a:rPr lang="en-US" altLang="ko-KR" dirty="0"/>
              <a:t>, </a:t>
            </a:r>
            <a:r>
              <a:rPr lang="ko-KR" altLang="en-US" dirty="0"/>
              <a:t>유효기간</a:t>
            </a:r>
            <a:r>
              <a:rPr lang="en-US" altLang="ko-KR" dirty="0"/>
              <a:t>, </a:t>
            </a:r>
            <a:r>
              <a:rPr lang="ko-KR" altLang="en-US" dirty="0"/>
              <a:t>원산지</a:t>
            </a:r>
          </a:p>
          <a:p>
            <a:r>
              <a:rPr lang="ko-KR" altLang="en-US" b="1" dirty="0"/>
              <a:t>묘목</a:t>
            </a:r>
            <a:r>
              <a:rPr lang="en-US" altLang="ko-KR" b="1" dirty="0"/>
              <a:t>/</a:t>
            </a:r>
            <a:r>
              <a:rPr lang="ko-KR" altLang="en-US" b="1" dirty="0"/>
              <a:t>육묘</a:t>
            </a:r>
            <a:r>
              <a:rPr lang="en-US" altLang="ko-KR" dirty="0"/>
              <a:t>: </a:t>
            </a:r>
            <a:r>
              <a:rPr lang="ko-KR" altLang="en-US" dirty="0" err="1"/>
              <a:t>품종명</a:t>
            </a:r>
            <a:r>
              <a:rPr lang="en-US" altLang="ko-KR" dirty="0"/>
              <a:t>, </a:t>
            </a:r>
            <a:r>
              <a:rPr lang="ko-KR" altLang="en-US" dirty="0"/>
              <a:t>생산연도</a:t>
            </a:r>
            <a:r>
              <a:rPr lang="en-US" altLang="ko-KR" dirty="0"/>
              <a:t>, </a:t>
            </a:r>
            <a:r>
              <a:rPr lang="ko-KR" altLang="en-US" dirty="0"/>
              <a:t>접목</a:t>
            </a:r>
            <a:r>
              <a:rPr lang="en-US" altLang="ko-KR" dirty="0"/>
              <a:t>·</a:t>
            </a:r>
            <a:r>
              <a:rPr lang="ko-KR" altLang="en-US" dirty="0" err="1"/>
              <a:t>실생</a:t>
            </a:r>
            <a:r>
              <a:rPr lang="ko-KR" altLang="en-US" dirty="0"/>
              <a:t> 구분</a:t>
            </a:r>
            <a:r>
              <a:rPr lang="en-US" altLang="ko-KR" dirty="0"/>
              <a:t>, </a:t>
            </a:r>
            <a:r>
              <a:rPr lang="ko-KR" altLang="en-US" dirty="0"/>
              <a:t>생산자명</a:t>
            </a:r>
            <a:r>
              <a:rPr lang="en-US" altLang="ko-KR" dirty="0"/>
              <a:t>, </a:t>
            </a:r>
            <a:r>
              <a:rPr lang="ko-KR" altLang="en-US" dirty="0"/>
              <a:t>원산지</a:t>
            </a:r>
          </a:p>
          <a:p>
            <a:r>
              <a:rPr lang="en-US" altLang="ko-KR" b="1" dirty="0"/>
              <a:t>4. </a:t>
            </a:r>
            <a:r>
              <a:rPr lang="ko-KR" altLang="en-US" b="1" dirty="0"/>
              <a:t>경력 인정 기준</a:t>
            </a:r>
          </a:p>
          <a:p>
            <a:r>
              <a:rPr lang="ko-KR" altLang="en-US" dirty="0"/>
              <a:t>농업회사법인</a:t>
            </a:r>
            <a:r>
              <a:rPr lang="en-US" altLang="ko-KR" dirty="0"/>
              <a:t>, </a:t>
            </a:r>
            <a:r>
              <a:rPr lang="ko-KR" altLang="en-US" dirty="0"/>
              <a:t>영농조합법인</a:t>
            </a:r>
            <a:r>
              <a:rPr lang="en-US" altLang="ko-KR" dirty="0"/>
              <a:t>, </a:t>
            </a:r>
            <a:r>
              <a:rPr lang="ko-KR" altLang="en-US" dirty="0"/>
              <a:t>연구기관</a:t>
            </a:r>
            <a:r>
              <a:rPr lang="en-US" altLang="ko-KR" dirty="0"/>
              <a:t>, </a:t>
            </a:r>
            <a:r>
              <a:rPr lang="ko-KR" altLang="en-US" dirty="0"/>
              <a:t>종묘업체 등에서 </a:t>
            </a:r>
            <a:r>
              <a:rPr lang="ko-KR" altLang="en-US" b="1" dirty="0"/>
              <a:t>종자</a:t>
            </a:r>
            <a:r>
              <a:rPr lang="en-US" altLang="ko-KR" b="1" dirty="0"/>
              <a:t>·</a:t>
            </a:r>
            <a:r>
              <a:rPr lang="ko-KR" altLang="en-US" b="1" dirty="0"/>
              <a:t>묘목 관련 업무를 </a:t>
            </a:r>
            <a:r>
              <a:rPr lang="en-US" altLang="ko-KR" b="1" dirty="0"/>
              <a:t>2</a:t>
            </a:r>
            <a:r>
              <a:rPr lang="ko-KR" altLang="en-US" b="1" dirty="0"/>
              <a:t>년 이상 수행한 경력</a:t>
            </a:r>
            <a:r>
              <a:rPr lang="ko-KR" altLang="en-US" dirty="0"/>
              <a:t> 인정</a:t>
            </a:r>
          </a:p>
          <a:p>
            <a:r>
              <a:rPr lang="ko-KR" altLang="en-US" dirty="0"/>
              <a:t>농업경영체 등록 후 </a:t>
            </a:r>
            <a:r>
              <a:rPr lang="ko-KR" altLang="en-US" b="1" dirty="0"/>
              <a:t>실제 재배 경력</a:t>
            </a:r>
            <a:r>
              <a:rPr lang="ko-KR" altLang="en-US" dirty="0"/>
              <a:t>도 일부 인정 가능 </a:t>
            </a:r>
            <a:r>
              <a:rPr lang="en-US" altLang="ko-KR" dirty="0"/>
              <a:t>(</a:t>
            </a:r>
            <a:r>
              <a:rPr lang="ko-KR" altLang="en-US" dirty="0"/>
              <a:t>관할 지자체 확인 필요</a:t>
            </a:r>
            <a:r>
              <a:rPr lang="en-US" altLang="ko-KR" dirty="0"/>
              <a:t>)</a:t>
            </a:r>
          </a:p>
          <a:p>
            <a:r>
              <a:rPr lang="en-US" altLang="ko-KR" dirty="0"/>
              <a:t>✅ </a:t>
            </a:r>
            <a:r>
              <a:rPr lang="ko-KR" altLang="en-US" dirty="0"/>
              <a:t>요약</a:t>
            </a:r>
          </a:p>
          <a:p>
            <a:r>
              <a:rPr lang="ko-KR" altLang="en-US" b="1" dirty="0"/>
              <a:t>씨앗</a:t>
            </a:r>
            <a:r>
              <a:rPr lang="en-US" altLang="ko-KR" b="1" dirty="0"/>
              <a:t>/</a:t>
            </a:r>
            <a:r>
              <a:rPr lang="ko-KR" altLang="en-US" b="1" dirty="0"/>
              <a:t>육묘 판매</a:t>
            </a:r>
            <a:r>
              <a:rPr lang="ko-KR" altLang="en-US" dirty="0"/>
              <a:t> → </a:t>
            </a:r>
            <a:r>
              <a:rPr lang="ko-KR" altLang="en-US" dirty="0" err="1"/>
              <a:t>종자업</a:t>
            </a:r>
            <a:r>
              <a:rPr lang="ko-KR" altLang="en-US" dirty="0"/>
              <a:t> 등록 필요 </a:t>
            </a:r>
            <a:r>
              <a:rPr lang="en-US" altLang="ko-KR" dirty="0"/>
              <a:t>(</a:t>
            </a:r>
            <a:r>
              <a:rPr lang="ko-KR" altLang="en-US" dirty="0"/>
              <a:t>자격증</a:t>
            </a:r>
            <a:r>
              <a:rPr lang="en-US" altLang="ko-KR" dirty="0"/>
              <a:t>/</a:t>
            </a:r>
            <a:r>
              <a:rPr lang="ko-KR" altLang="en-US" dirty="0"/>
              <a:t>학력</a:t>
            </a:r>
            <a:r>
              <a:rPr lang="en-US" altLang="ko-KR" dirty="0"/>
              <a:t>/</a:t>
            </a:r>
            <a:r>
              <a:rPr lang="ko-KR" altLang="en-US" dirty="0"/>
              <a:t>경력 중 </a:t>
            </a:r>
            <a:r>
              <a:rPr lang="en-US" altLang="ko-KR" dirty="0"/>
              <a:t>1</a:t>
            </a:r>
            <a:r>
              <a:rPr lang="ko-KR" altLang="en-US" dirty="0"/>
              <a:t>개 필수</a:t>
            </a:r>
            <a:r>
              <a:rPr lang="en-US" altLang="ko-KR" dirty="0"/>
              <a:t>)</a:t>
            </a:r>
          </a:p>
          <a:p>
            <a:r>
              <a:rPr lang="ko-KR" altLang="en-US" b="1" dirty="0"/>
              <a:t>묘목 판매</a:t>
            </a:r>
            <a:r>
              <a:rPr lang="ko-KR" altLang="en-US" dirty="0"/>
              <a:t> → </a:t>
            </a:r>
            <a:r>
              <a:rPr lang="ko-KR" altLang="en-US" dirty="0" err="1"/>
              <a:t>묘목업</a:t>
            </a:r>
            <a:r>
              <a:rPr lang="ko-KR" altLang="en-US" dirty="0"/>
              <a:t> 등록 필요 </a:t>
            </a:r>
            <a:r>
              <a:rPr lang="en-US" altLang="ko-KR" dirty="0"/>
              <a:t>(</a:t>
            </a:r>
            <a:r>
              <a:rPr lang="ko-KR" altLang="en-US" dirty="0"/>
              <a:t>자격증 의무는 없으나 경력</a:t>
            </a:r>
            <a:r>
              <a:rPr lang="en-US" altLang="ko-KR" dirty="0"/>
              <a:t>·</a:t>
            </a:r>
            <a:r>
              <a:rPr lang="ko-KR" altLang="en-US" dirty="0"/>
              <a:t>전공자 권장</a:t>
            </a:r>
            <a:r>
              <a:rPr lang="en-US" altLang="ko-KR" dirty="0"/>
              <a:t>)</a:t>
            </a:r>
          </a:p>
          <a:p>
            <a:r>
              <a:rPr lang="ko-KR" altLang="en-US" b="1" dirty="0"/>
              <a:t>토지</a:t>
            </a:r>
            <a:r>
              <a:rPr lang="en-US" altLang="ko-KR" b="1" dirty="0"/>
              <a:t>·</a:t>
            </a:r>
            <a:r>
              <a:rPr lang="ko-KR" altLang="en-US" b="1" dirty="0"/>
              <a:t>시설 면적</a:t>
            </a:r>
            <a:r>
              <a:rPr lang="ko-KR" altLang="en-US" dirty="0"/>
              <a:t>은 법령에 최소치가 정해진 것은 없고</a:t>
            </a:r>
            <a:r>
              <a:rPr lang="en-US" altLang="ko-KR" dirty="0"/>
              <a:t>, </a:t>
            </a:r>
            <a:r>
              <a:rPr lang="ko-KR" altLang="en-US" dirty="0"/>
              <a:t>지자체가 “사업 가능성” 기준으로 판단</a:t>
            </a:r>
            <a:endParaRPr lang="en-US" altLang="ko-KR" dirty="0"/>
          </a:p>
          <a:p>
            <a:r>
              <a:rPr lang="ko-KR" altLang="en-US" b="1" dirty="0"/>
              <a:t>✅ </a:t>
            </a:r>
            <a:r>
              <a:rPr lang="ko-KR" altLang="en-US" b="1" dirty="0" err="1"/>
              <a:t>묘목업</a:t>
            </a:r>
            <a:r>
              <a:rPr lang="ko-KR" altLang="en-US" b="1" dirty="0"/>
              <a:t> 등록 자격요건</a:t>
            </a:r>
          </a:p>
          <a:p>
            <a:r>
              <a:rPr lang="ko-KR" altLang="en-US" dirty="0"/>
              <a:t>「종자산업법 시행령」 제</a:t>
            </a:r>
            <a:r>
              <a:rPr lang="en-US" altLang="ko-KR" dirty="0"/>
              <a:t>12</a:t>
            </a:r>
            <a:r>
              <a:rPr lang="ko-KR" altLang="en-US" dirty="0"/>
              <a:t>조 및 국립종자원 안내에 따르면</a:t>
            </a:r>
            <a:r>
              <a:rPr lang="en-US" altLang="ko-KR" dirty="0"/>
              <a:t>,</a:t>
            </a:r>
          </a:p>
          <a:p>
            <a:r>
              <a:rPr lang="ko-KR" altLang="en-US" b="1" dirty="0" err="1"/>
              <a:t>묘목업</a:t>
            </a:r>
            <a:r>
              <a:rPr lang="ko-KR" altLang="en-US" b="1" dirty="0"/>
              <a:t> 등록</a:t>
            </a:r>
            <a:r>
              <a:rPr lang="ko-KR" altLang="en-US" dirty="0"/>
              <a:t>은 누구나 신청할 수 있는 것이 아니라</a:t>
            </a:r>
            <a:r>
              <a:rPr lang="en-US" altLang="ko-KR" dirty="0"/>
              <a:t>, </a:t>
            </a:r>
            <a:r>
              <a:rPr lang="ko-KR" altLang="en-US" dirty="0"/>
              <a:t>일정한 </a:t>
            </a:r>
            <a:r>
              <a:rPr lang="ko-KR" altLang="en-US" b="1" dirty="0"/>
              <a:t>전문성 요건</a:t>
            </a:r>
            <a:r>
              <a:rPr lang="ko-KR" altLang="en-US" dirty="0"/>
              <a:t>을 반드시 갖추어야 합니다</a:t>
            </a:r>
            <a:r>
              <a:rPr lang="en-US" altLang="ko-KR" dirty="0"/>
              <a:t>.</a:t>
            </a:r>
          </a:p>
          <a:p>
            <a:r>
              <a:rPr lang="ko-KR" altLang="en-US" dirty="0"/>
              <a:t>즉</a:t>
            </a:r>
            <a:r>
              <a:rPr lang="en-US" altLang="ko-KR" dirty="0"/>
              <a:t>, </a:t>
            </a:r>
            <a:r>
              <a:rPr lang="ko-KR" altLang="en-US" dirty="0"/>
              <a:t>단순히 토지</a:t>
            </a:r>
            <a:r>
              <a:rPr lang="en-US" altLang="ko-KR" dirty="0"/>
              <a:t>·</a:t>
            </a:r>
            <a:r>
              <a:rPr lang="ko-KR" altLang="en-US" dirty="0"/>
              <a:t>시설만 있다고 등록되는 게 아니라 </a:t>
            </a:r>
            <a:r>
              <a:rPr lang="ko-KR" altLang="en-US" b="1" dirty="0"/>
              <a:t>전문 자격</a:t>
            </a:r>
            <a:r>
              <a:rPr lang="en-US" altLang="ko-KR" b="1" dirty="0"/>
              <a:t>·</a:t>
            </a:r>
            <a:r>
              <a:rPr lang="ko-KR" altLang="en-US" b="1" dirty="0"/>
              <a:t>학력</a:t>
            </a:r>
            <a:r>
              <a:rPr lang="en-US" altLang="ko-KR" b="1" dirty="0"/>
              <a:t>·</a:t>
            </a:r>
            <a:r>
              <a:rPr lang="ko-KR" altLang="en-US" b="1" dirty="0"/>
              <a:t>경력</a:t>
            </a:r>
            <a:r>
              <a:rPr lang="ko-KR" altLang="en-US" dirty="0"/>
              <a:t> 중 하나를 충족해야 합니다</a:t>
            </a:r>
            <a:r>
              <a:rPr lang="en-US" altLang="ko-KR" dirty="0"/>
              <a:t>.</a:t>
            </a:r>
          </a:p>
          <a:p>
            <a:r>
              <a:rPr lang="en-US" altLang="ko-KR" b="1" dirty="0"/>
              <a:t>1. </a:t>
            </a:r>
            <a:r>
              <a:rPr lang="ko-KR" altLang="en-US" b="1" dirty="0"/>
              <a:t>전문인력 요건</a:t>
            </a:r>
          </a:p>
          <a:p>
            <a:r>
              <a:rPr lang="ko-KR" altLang="en-US" dirty="0" err="1"/>
              <a:t>묘목업</a:t>
            </a:r>
            <a:r>
              <a:rPr lang="ko-KR" altLang="en-US" dirty="0"/>
              <a:t> 등록을 하려면 아래 중 하나에 해당해야 합니다</a:t>
            </a:r>
            <a:r>
              <a:rPr lang="en-US" altLang="ko-KR" dirty="0"/>
              <a:t>.</a:t>
            </a:r>
          </a:p>
          <a:p>
            <a:r>
              <a:rPr lang="ko-KR" altLang="en-US" b="1" dirty="0"/>
              <a:t>자격증 보유자</a:t>
            </a:r>
            <a:endParaRPr lang="ko-KR" altLang="en-US" dirty="0"/>
          </a:p>
          <a:p>
            <a:pPr lvl="1"/>
            <a:r>
              <a:rPr lang="ko-KR" altLang="en-US" dirty="0"/>
              <a:t>종자기사</a:t>
            </a:r>
            <a:r>
              <a:rPr lang="en-US" altLang="ko-KR" dirty="0"/>
              <a:t>, </a:t>
            </a:r>
            <a:r>
              <a:rPr lang="ko-KR" altLang="en-US" dirty="0"/>
              <a:t>종자산업기사</a:t>
            </a:r>
            <a:r>
              <a:rPr lang="en-US" altLang="ko-KR" dirty="0"/>
              <a:t>, </a:t>
            </a:r>
            <a:r>
              <a:rPr lang="ko-KR" altLang="en-US" dirty="0"/>
              <a:t>종자기능사</a:t>
            </a:r>
          </a:p>
          <a:p>
            <a:pPr lvl="1"/>
            <a:r>
              <a:rPr lang="ko-KR" altLang="en-US" dirty="0"/>
              <a:t>또는 묘목 재배관리사</a:t>
            </a:r>
            <a:r>
              <a:rPr lang="en-US" altLang="ko-KR" dirty="0"/>
              <a:t>(</a:t>
            </a:r>
            <a:r>
              <a:rPr lang="ko-KR" altLang="en-US" dirty="0"/>
              <a:t>민간 자격증이 아닌</a:t>
            </a:r>
            <a:r>
              <a:rPr lang="en-US" altLang="ko-KR" dirty="0"/>
              <a:t>, </a:t>
            </a:r>
            <a:r>
              <a:rPr lang="ko-KR" altLang="en-US" dirty="0"/>
              <a:t>국립종자원 인정 범위</a:t>
            </a:r>
            <a:r>
              <a:rPr lang="en-US" altLang="ko-KR" dirty="0"/>
              <a:t>)</a:t>
            </a:r>
          </a:p>
          <a:p>
            <a:r>
              <a:rPr lang="ko-KR" altLang="en-US" b="1" dirty="0"/>
              <a:t>학력</a:t>
            </a:r>
            <a:endParaRPr lang="ko-KR" altLang="en-US" dirty="0"/>
          </a:p>
          <a:p>
            <a:pPr lvl="1"/>
            <a:r>
              <a:rPr lang="ko-KR" altLang="en-US" dirty="0"/>
              <a:t>농업 관련 학과</a:t>
            </a:r>
            <a:r>
              <a:rPr lang="en-US" altLang="ko-KR" dirty="0"/>
              <a:t>(</a:t>
            </a:r>
            <a:r>
              <a:rPr lang="ko-KR" altLang="en-US" dirty="0"/>
              <a:t>농학</a:t>
            </a:r>
            <a:r>
              <a:rPr lang="en-US" altLang="ko-KR" dirty="0"/>
              <a:t>, </a:t>
            </a:r>
            <a:r>
              <a:rPr lang="ko-KR" altLang="en-US" dirty="0"/>
              <a:t>원예학</a:t>
            </a:r>
            <a:r>
              <a:rPr lang="en-US" altLang="ko-KR" dirty="0"/>
              <a:t>, </a:t>
            </a:r>
            <a:r>
              <a:rPr lang="ko-KR" altLang="en-US" dirty="0"/>
              <a:t>산림학 등</a:t>
            </a:r>
            <a:r>
              <a:rPr lang="en-US" altLang="ko-KR" dirty="0"/>
              <a:t>) </a:t>
            </a:r>
            <a:r>
              <a:rPr lang="ko-KR" altLang="en-US" dirty="0"/>
              <a:t>졸업자</a:t>
            </a:r>
          </a:p>
          <a:p>
            <a:r>
              <a:rPr lang="ko-KR" altLang="en-US" b="1" dirty="0"/>
              <a:t>경력</a:t>
            </a:r>
            <a:endParaRPr lang="ko-KR" altLang="en-US" dirty="0"/>
          </a:p>
          <a:p>
            <a:pPr lvl="1"/>
            <a:r>
              <a:rPr lang="ko-KR" altLang="en-US" dirty="0"/>
              <a:t>묘목 재배 또는 관련 </a:t>
            </a:r>
            <a:r>
              <a:rPr lang="ko-KR" altLang="en-US" dirty="0" err="1"/>
              <a:t>종자업</a:t>
            </a:r>
            <a:r>
              <a:rPr lang="ko-KR" altLang="en-US" dirty="0"/>
              <a:t> </a:t>
            </a:r>
            <a:r>
              <a:rPr lang="en-US" altLang="ko-KR" b="1" dirty="0"/>
              <a:t>2</a:t>
            </a:r>
            <a:r>
              <a:rPr lang="ko-KR" altLang="en-US" b="1" dirty="0"/>
              <a:t>년 이상 실무 경력자</a:t>
            </a:r>
            <a:endParaRPr lang="ko-KR" altLang="en-US" dirty="0"/>
          </a:p>
          <a:p>
            <a:r>
              <a:rPr lang="en-US" altLang="ko-KR" b="1" dirty="0"/>
              <a:t>2. </a:t>
            </a:r>
            <a:r>
              <a:rPr lang="ko-KR" altLang="en-US" b="1" dirty="0"/>
              <a:t>시설 요건</a:t>
            </a:r>
          </a:p>
          <a:p>
            <a:r>
              <a:rPr lang="ko-KR" altLang="en-US" dirty="0"/>
              <a:t>묘목을 재배</a:t>
            </a:r>
            <a:r>
              <a:rPr lang="en-US" altLang="ko-KR" dirty="0"/>
              <a:t>·</a:t>
            </a:r>
            <a:r>
              <a:rPr lang="ko-KR" altLang="en-US" dirty="0"/>
              <a:t>관리할 수 있는 농지 또는 </a:t>
            </a:r>
            <a:r>
              <a:rPr lang="ko-KR" altLang="en-US" dirty="0" err="1"/>
              <a:t>육묘장</a:t>
            </a:r>
            <a:endParaRPr lang="ko-KR" altLang="en-US" dirty="0"/>
          </a:p>
          <a:p>
            <a:r>
              <a:rPr lang="ko-KR" altLang="en-US" dirty="0"/>
              <a:t>방제</a:t>
            </a:r>
            <a:r>
              <a:rPr lang="en-US" altLang="ko-KR" dirty="0"/>
              <a:t>, </a:t>
            </a:r>
            <a:r>
              <a:rPr lang="ko-KR" altLang="en-US" dirty="0"/>
              <a:t>저장</a:t>
            </a:r>
            <a:r>
              <a:rPr lang="en-US" altLang="ko-KR" dirty="0"/>
              <a:t>, </a:t>
            </a:r>
            <a:r>
              <a:rPr lang="ko-KR" altLang="en-US" dirty="0"/>
              <a:t>관리 시설 구비</a:t>
            </a:r>
          </a:p>
          <a:p>
            <a:r>
              <a:rPr lang="ko-KR" altLang="en-US" b="1" dirty="0"/>
              <a:t>✅ </a:t>
            </a:r>
            <a:r>
              <a:rPr lang="ko-KR" altLang="en-US" b="1" dirty="0" err="1"/>
              <a:t>육묘업</a:t>
            </a:r>
            <a:r>
              <a:rPr lang="ko-KR" altLang="en-US" b="1" dirty="0"/>
              <a:t> 등록 요건 </a:t>
            </a:r>
            <a:r>
              <a:rPr lang="en-US" altLang="ko-KR" b="1" dirty="0"/>
              <a:t>(</a:t>
            </a:r>
            <a:r>
              <a:rPr lang="ko-KR" altLang="en-US" b="1" dirty="0"/>
              <a:t>종자산업법 시행령 기준</a:t>
            </a:r>
            <a:r>
              <a:rPr lang="en-US" altLang="ko-KR" b="1" dirty="0"/>
              <a:t>)</a:t>
            </a:r>
          </a:p>
          <a:p>
            <a:r>
              <a:rPr lang="en-US" altLang="ko-KR" b="1" dirty="0"/>
              <a:t>1. </a:t>
            </a:r>
            <a:r>
              <a:rPr lang="ko-KR" altLang="en-US" b="1" dirty="0"/>
              <a:t>인력 요건 </a:t>
            </a:r>
            <a:r>
              <a:rPr lang="en-US" altLang="ko-KR" b="1" dirty="0"/>
              <a:t>(</a:t>
            </a:r>
            <a:r>
              <a:rPr lang="ko-KR" altLang="en-US" b="1" dirty="0"/>
              <a:t>전문성 필수</a:t>
            </a:r>
            <a:r>
              <a:rPr lang="en-US" altLang="ko-KR" b="1" dirty="0"/>
              <a:t>)</a:t>
            </a:r>
          </a:p>
          <a:p>
            <a:r>
              <a:rPr lang="ko-KR" altLang="en-US" dirty="0" err="1"/>
              <a:t>육묘업</a:t>
            </a:r>
            <a:r>
              <a:rPr lang="ko-KR" altLang="en-US" dirty="0"/>
              <a:t> 등록을 하려면 아래 중 하나를 충족해야 합니다</a:t>
            </a:r>
            <a:r>
              <a:rPr lang="en-US" altLang="ko-KR" dirty="0"/>
              <a:t>.</a:t>
            </a:r>
          </a:p>
          <a:p>
            <a:r>
              <a:rPr lang="ko-KR" altLang="en-US" b="1" dirty="0"/>
              <a:t>자격증 보유</a:t>
            </a:r>
            <a:endParaRPr lang="ko-KR" altLang="en-US" dirty="0"/>
          </a:p>
          <a:p>
            <a:pPr lvl="1"/>
            <a:r>
              <a:rPr lang="ko-KR" altLang="en-US" dirty="0"/>
              <a:t>종자기사</a:t>
            </a:r>
            <a:r>
              <a:rPr lang="en-US" altLang="ko-KR" dirty="0"/>
              <a:t>, </a:t>
            </a:r>
            <a:r>
              <a:rPr lang="ko-KR" altLang="en-US" dirty="0"/>
              <a:t>종자산업기사</a:t>
            </a:r>
            <a:r>
              <a:rPr lang="en-US" altLang="ko-KR" dirty="0"/>
              <a:t>, </a:t>
            </a:r>
            <a:r>
              <a:rPr lang="ko-KR" altLang="en-US" dirty="0"/>
              <a:t>종자기능사</a:t>
            </a:r>
          </a:p>
          <a:p>
            <a:pPr lvl="1"/>
            <a:r>
              <a:rPr lang="ko-KR" altLang="en-US" dirty="0"/>
              <a:t>또는 원예</a:t>
            </a:r>
            <a:r>
              <a:rPr lang="en-US" altLang="ko-KR" dirty="0"/>
              <a:t>, </a:t>
            </a:r>
            <a:r>
              <a:rPr lang="ko-KR" altLang="en-US" dirty="0"/>
              <a:t>종묘 관련 국가기술자격증</a:t>
            </a:r>
          </a:p>
          <a:p>
            <a:r>
              <a:rPr lang="ko-KR" altLang="en-US" b="1" dirty="0"/>
              <a:t>학력</a:t>
            </a:r>
            <a:endParaRPr lang="ko-KR" altLang="en-US" dirty="0"/>
          </a:p>
          <a:p>
            <a:pPr lvl="1"/>
            <a:r>
              <a:rPr lang="ko-KR" altLang="en-US" dirty="0"/>
              <a:t>농학</a:t>
            </a:r>
            <a:r>
              <a:rPr lang="en-US" altLang="ko-KR" dirty="0"/>
              <a:t>·</a:t>
            </a:r>
            <a:r>
              <a:rPr lang="ko-KR" altLang="en-US" dirty="0"/>
              <a:t>원예학 등 종자 관련 학과 졸업자</a:t>
            </a:r>
          </a:p>
          <a:p>
            <a:r>
              <a:rPr lang="ko-KR" altLang="en-US" b="1" dirty="0"/>
              <a:t>경력</a:t>
            </a:r>
            <a:endParaRPr lang="ko-KR" altLang="en-US" dirty="0"/>
          </a:p>
          <a:p>
            <a:pPr lvl="1"/>
            <a:r>
              <a:rPr lang="ko-KR" altLang="en-US" dirty="0"/>
              <a:t>종자</a:t>
            </a:r>
            <a:r>
              <a:rPr lang="en-US" altLang="ko-KR" dirty="0"/>
              <a:t>·</a:t>
            </a:r>
            <a:r>
              <a:rPr lang="ko-KR" altLang="en-US" dirty="0"/>
              <a:t>육묘 관련 업종에서 </a:t>
            </a:r>
            <a:r>
              <a:rPr lang="en-US" altLang="ko-KR" b="1" dirty="0"/>
              <a:t>2</a:t>
            </a:r>
            <a:r>
              <a:rPr lang="ko-KR" altLang="en-US" b="1" dirty="0"/>
              <a:t>년 이상 실무 경력자</a:t>
            </a:r>
            <a:endParaRPr lang="ko-KR" altLang="en-US" dirty="0"/>
          </a:p>
          <a:p>
            <a:r>
              <a:rPr lang="ko-KR" altLang="en-US" dirty="0"/>
              <a:t>👉 즉</a:t>
            </a:r>
            <a:r>
              <a:rPr lang="en-US" altLang="ko-KR" dirty="0"/>
              <a:t>, </a:t>
            </a:r>
            <a:r>
              <a:rPr lang="ko-KR" altLang="en-US" dirty="0"/>
              <a:t>자격증이 없더라도 관련 학력이나 경력으로 대체 가능</a:t>
            </a:r>
            <a:br>
              <a:rPr lang="ko-KR" altLang="en-US" dirty="0"/>
            </a:br>
            <a:r>
              <a:rPr lang="ko-KR" altLang="en-US" dirty="0"/>
              <a:t>👉 단순 취미</a:t>
            </a:r>
            <a:r>
              <a:rPr lang="en-US" altLang="ko-KR" dirty="0"/>
              <a:t>·</a:t>
            </a:r>
            <a:r>
              <a:rPr lang="ko-KR" altLang="en-US" dirty="0"/>
              <a:t>소규모 판매자는 등록 불가</a:t>
            </a:r>
            <a:r>
              <a:rPr lang="en-US" altLang="ko-KR" dirty="0"/>
              <a:t>, </a:t>
            </a:r>
            <a:r>
              <a:rPr lang="ko-KR" altLang="en-US" dirty="0"/>
              <a:t>반드시 전문성 입증 필요</a:t>
            </a:r>
          </a:p>
          <a:p>
            <a:r>
              <a:rPr lang="en-US" altLang="ko-KR" b="1" dirty="0"/>
              <a:t>2. </a:t>
            </a:r>
            <a:r>
              <a:rPr lang="ko-KR" altLang="en-US" b="1" dirty="0"/>
              <a:t>시설 요건</a:t>
            </a:r>
          </a:p>
          <a:p>
            <a:r>
              <a:rPr lang="ko-KR" altLang="en-US" b="1" dirty="0" err="1"/>
              <a:t>육묘장</a:t>
            </a:r>
            <a:r>
              <a:rPr lang="en-US" altLang="ko-KR" b="1" dirty="0"/>
              <a:t>(</a:t>
            </a:r>
            <a:r>
              <a:rPr lang="ko-KR" altLang="en-US" b="1" dirty="0"/>
              <a:t>온실</a:t>
            </a:r>
            <a:r>
              <a:rPr lang="en-US" altLang="ko-KR" b="1" dirty="0"/>
              <a:t>, </a:t>
            </a:r>
            <a:r>
              <a:rPr lang="ko-KR" altLang="en-US" b="1" dirty="0"/>
              <a:t>하우스</a:t>
            </a:r>
            <a:r>
              <a:rPr lang="en-US" altLang="ko-KR" b="1" dirty="0"/>
              <a:t>)</a:t>
            </a:r>
            <a:r>
              <a:rPr lang="ko-KR" altLang="en-US" dirty="0"/>
              <a:t> 확보</a:t>
            </a:r>
          </a:p>
          <a:p>
            <a:r>
              <a:rPr lang="ko-KR" altLang="en-US" dirty="0"/>
              <a:t>종자 파종</a:t>
            </a:r>
            <a:r>
              <a:rPr lang="en-US" altLang="ko-KR" dirty="0"/>
              <a:t>·</a:t>
            </a:r>
            <a:r>
              <a:rPr lang="ko-KR" altLang="en-US" dirty="0"/>
              <a:t>발아</a:t>
            </a:r>
            <a:r>
              <a:rPr lang="en-US" altLang="ko-KR" dirty="0"/>
              <a:t>·</a:t>
            </a:r>
            <a:r>
              <a:rPr lang="ko-KR" altLang="en-US" dirty="0"/>
              <a:t>재배 관리 시설</a:t>
            </a:r>
          </a:p>
          <a:p>
            <a:r>
              <a:rPr lang="ko-KR" altLang="en-US" dirty="0"/>
              <a:t>병해충 방제를 위한 환경 관리 설비</a:t>
            </a:r>
          </a:p>
          <a:p>
            <a:r>
              <a:rPr lang="ko-KR" altLang="en-US" dirty="0"/>
              <a:t>필요 시 종묘 저장고</a:t>
            </a:r>
          </a:p>
          <a:p>
            <a:r>
              <a:rPr lang="en-US" altLang="ko-KR" b="1" dirty="0"/>
              <a:t>3. </a:t>
            </a:r>
            <a:r>
              <a:rPr lang="ko-KR" altLang="en-US" b="1" dirty="0"/>
              <a:t>등록 절차</a:t>
            </a:r>
          </a:p>
          <a:p>
            <a:r>
              <a:rPr lang="ko-KR" altLang="en-US" dirty="0"/>
              <a:t>관할 **시</a:t>
            </a:r>
            <a:r>
              <a:rPr lang="en-US" altLang="ko-KR" dirty="0"/>
              <a:t>·</a:t>
            </a:r>
            <a:r>
              <a:rPr lang="ko-KR" altLang="en-US" dirty="0"/>
              <a:t>도지사</a:t>
            </a:r>
            <a:r>
              <a:rPr lang="en-US" altLang="ko-KR" dirty="0"/>
              <a:t>(</a:t>
            </a:r>
            <a:r>
              <a:rPr lang="ko-KR" altLang="en-US" dirty="0"/>
              <a:t>농업기술센터 경유</a:t>
            </a:r>
            <a:r>
              <a:rPr lang="en-US" altLang="ko-KR" dirty="0"/>
              <a:t>)**</a:t>
            </a:r>
            <a:r>
              <a:rPr lang="ko-KR" altLang="en-US" dirty="0"/>
              <a:t>에 등록 신청</a:t>
            </a:r>
          </a:p>
          <a:p>
            <a:r>
              <a:rPr lang="ko-KR" altLang="en-US" dirty="0"/>
              <a:t>서류 심사 </a:t>
            </a:r>
            <a:r>
              <a:rPr lang="en-US" altLang="ko-KR" dirty="0"/>
              <a:t>+ </a:t>
            </a:r>
            <a:r>
              <a:rPr lang="ko-KR" altLang="en-US" dirty="0"/>
              <a:t>현장 확인 후 등록증 발급</a:t>
            </a:r>
          </a:p>
          <a:p>
            <a:r>
              <a:rPr lang="ko-KR" altLang="en-US" dirty="0"/>
              <a:t>등록 후에는 판매 시 반드시 </a:t>
            </a:r>
            <a:r>
              <a:rPr lang="ko-KR" altLang="en-US" b="1" dirty="0" err="1"/>
              <a:t>육묘업</a:t>
            </a:r>
            <a:r>
              <a:rPr lang="ko-KR" altLang="en-US" b="1" dirty="0"/>
              <a:t> 등록번호</a:t>
            </a:r>
            <a:r>
              <a:rPr lang="ko-KR" altLang="en-US" dirty="0"/>
              <a:t> 기재해야 함</a:t>
            </a:r>
          </a:p>
          <a:p>
            <a:r>
              <a:rPr lang="ko-KR" altLang="en-US" dirty="0"/>
              <a:t>📌 정리하면</a:t>
            </a:r>
          </a:p>
          <a:p>
            <a:r>
              <a:rPr lang="ko-KR" altLang="en-US" b="1" dirty="0" err="1"/>
              <a:t>묘목업</a:t>
            </a:r>
            <a:r>
              <a:rPr lang="en-US" altLang="ko-KR" b="1" dirty="0"/>
              <a:t>, </a:t>
            </a:r>
            <a:r>
              <a:rPr lang="ko-KR" altLang="en-US" b="1" dirty="0" err="1"/>
              <a:t>육묘업</a:t>
            </a:r>
            <a:r>
              <a:rPr lang="ko-KR" altLang="en-US" b="1" dirty="0"/>
              <a:t> 모두 동일하게</a:t>
            </a:r>
            <a:r>
              <a:rPr lang="en-US" altLang="ko-KR" dirty="0"/>
              <a:t>:</a:t>
            </a:r>
          </a:p>
          <a:p>
            <a:pPr lvl="1"/>
            <a:r>
              <a:rPr lang="ko-KR" altLang="en-US" b="1" dirty="0"/>
              <a:t>전문 자격</a:t>
            </a:r>
            <a:r>
              <a:rPr lang="en-US" altLang="ko-KR" b="1" dirty="0"/>
              <a:t>(</a:t>
            </a:r>
            <a:r>
              <a:rPr lang="ko-KR" altLang="en-US" b="1" dirty="0"/>
              <a:t>자격증</a:t>
            </a:r>
            <a:r>
              <a:rPr lang="en-US" altLang="ko-KR" b="1" dirty="0"/>
              <a:t>/</a:t>
            </a:r>
            <a:r>
              <a:rPr lang="ko-KR" altLang="en-US" b="1" dirty="0"/>
              <a:t>학력</a:t>
            </a:r>
            <a:r>
              <a:rPr lang="en-US" altLang="ko-KR" b="1" dirty="0"/>
              <a:t>/</a:t>
            </a:r>
            <a:r>
              <a:rPr lang="ko-KR" altLang="en-US" b="1" dirty="0"/>
              <a:t>경력 </a:t>
            </a:r>
            <a:r>
              <a:rPr lang="en-US" altLang="ko-KR" b="1" dirty="0"/>
              <a:t>2</a:t>
            </a:r>
            <a:r>
              <a:rPr lang="ko-KR" altLang="en-US" b="1" dirty="0"/>
              <a:t>년</a:t>
            </a:r>
            <a:r>
              <a:rPr lang="en-US" altLang="ko-KR" b="1" dirty="0"/>
              <a:t>)</a:t>
            </a:r>
            <a:r>
              <a:rPr lang="ko-KR" altLang="en-US" dirty="0"/>
              <a:t> 필수</a:t>
            </a:r>
          </a:p>
          <a:p>
            <a:pPr lvl="1"/>
            <a:r>
              <a:rPr lang="ko-KR" altLang="en-US" b="1" dirty="0"/>
              <a:t>시설 요건</a:t>
            </a:r>
            <a:r>
              <a:rPr lang="ko-KR" altLang="en-US" dirty="0"/>
              <a:t> 충족 필수</a:t>
            </a:r>
          </a:p>
          <a:p>
            <a:r>
              <a:rPr lang="ko-KR" altLang="en-US" dirty="0"/>
              <a:t>따라서</a:t>
            </a:r>
            <a:r>
              <a:rPr lang="en-US" altLang="ko-KR" dirty="0"/>
              <a:t>, </a:t>
            </a:r>
            <a:r>
              <a:rPr lang="ko-KR" altLang="en-US" dirty="0"/>
              <a:t>단순히 땅만 있거나 하우스만 있다고 등록이 안 되고</a:t>
            </a:r>
            <a:r>
              <a:rPr lang="en-US" altLang="ko-KR" dirty="0"/>
              <a:t>, </a:t>
            </a:r>
            <a:r>
              <a:rPr lang="ko-KR" altLang="en-US" b="1" dirty="0"/>
              <a:t>전문성 요건</a:t>
            </a:r>
            <a:r>
              <a:rPr lang="ko-KR" altLang="en-US" dirty="0"/>
              <a:t>을 반드시 증명해야 등록됩니다</a:t>
            </a:r>
            <a:r>
              <a:rPr lang="en-US" altLang="ko-KR" dirty="0"/>
              <a:t>.</a:t>
            </a:r>
          </a:p>
          <a:p>
            <a:r>
              <a:rPr lang="ko-KR" altLang="en-US" dirty="0"/>
              <a:t>👉 원하시면</a:t>
            </a:r>
            <a:r>
              <a:rPr lang="en-US" altLang="ko-KR" dirty="0"/>
              <a:t>, </a:t>
            </a:r>
            <a:r>
              <a:rPr lang="ko-KR" altLang="en-US" dirty="0"/>
              <a:t>제가 아까 만든 </a:t>
            </a:r>
            <a:r>
              <a:rPr lang="ko-KR" altLang="en-US" b="1" dirty="0"/>
              <a:t>워드 체크리스트</a:t>
            </a:r>
            <a:r>
              <a:rPr lang="ko-KR" altLang="en-US" dirty="0"/>
              <a:t>를 업데이트해서</a:t>
            </a:r>
          </a:p>
          <a:p>
            <a:r>
              <a:rPr lang="ko-KR" altLang="en-US" dirty="0" err="1"/>
              <a:t>육묘업</a:t>
            </a:r>
            <a:r>
              <a:rPr lang="en-US" altLang="ko-KR" dirty="0"/>
              <a:t>: </a:t>
            </a:r>
            <a:r>
              <a:rPr lang="ko-KR" altLang="en-US" dirty="0"/>
              <a:t>자격증</a:t>
            </a:r>
            <a:r>
              <a:rPr lang="en-US" altLang="ko-KR" dirty="0"/>
              <a:t>/</a:t>
            </a:r>
            <a:r>
              <a:rPr lang="ko-KR" altLang="en-US" dirty="0"/>
              <a:t>경력 </a:t>
            </a:r>
            <a:r>
              <a:rPr lang="en-US" altLang="ko-KR" dirty="0"/>
              <a:t>2</a:t>
            </a:r>
            <a:r>
              <a:rPr lang="ko-KR" altLang="en-US" dirty="0"/>
              <a:t>년 필수</a:t>
            </a:r>
          </a:p>
          <a:p>
            <a:r>
              <a:rPr lang="ko-KR" altLang="en-US" dirty="0" err="1"/>
              <a:t>묘목업</a:t>
            </a:r>
            <a:r>
              <a:rPr lang="en-US" altLang="ko-KR" dirty="0"/>
              <a:t>: </a:t>
            </a:r>
            <a:r>
              <a:rPr lang="ko-KR" altLang="en-US" dirty="0"/>
              <a:t>자격증</a:t>
            </a:r>
            <a:r>
              <a:rPr lang="en-US" altLang="ko-KR" dirty="0"/>
              <a:t>/</a:t>
            </a:r>
            <a:r>
              <a:rPr lang="ko-KR" altLang="en-US" dirty="0"/>
              <a:t>경력 </a:t>
            </a:r>
            <a:r>
              <a:rPr lang="en-US" altLang="ko-KR" dirty="0"/>
              <a:t>2</a:t>
            </a:r>
            <a:r>
              <a:rPr lang="ko-KR" altLang="en-US" dirty="0"/>
              <a:t>년 필수</a:t>
            </a:r>
          </a:p>
          <a:p>
            <a:endParaRPr lang="ko-KR" altLang="en-US" dirty="0"/>
          </a:p>
          <a:p>
            <a:pPr lvl="1"/>
            <a:endParaRPr lang="ko-KR" altLang="en-US" dirty="0"/>
          </a:p>
          <a:p>
            <a:endParaRPr lang="ko-KR" altLang="en-US" dirty="0"/>
          </a:p>
        </p:txBody>
      </p:sp>
      <p:sp>
        <p:nvSpPr>
          <p:cNvPr id="4" name="슬라이드 번호 개체 틀 3"/>
          <p:cNvSpPr>
            <a:spLocks noGrp="1"/>
          </p:cNvSpPr>
          <p:nvPr>
            <p:ph type="sldNum" sz="quarter" idx="5"/>
          </p:nvPr>
        </p:nvSpPr>
        <p:spPr/>
        <p:txBody>
          <a:bodyPr/>
          <a:lstStyle/>
          <a:p>
            <a:fld id="{097A6CFC-243E-4DFA-9E8A-311510976E44}" type="slidenum">
              <a:rPr lang="ko-KR" altLang="en-US" smtClean="0"/>
              <a:t>26</a:t>
            </a:fld>
            <a:endParaRPr lang="ko-KR" altLang="en-US"/>
          </a:p>
        </p:txBody>
      </p:sp>
    </p:spTree>
    <p:extLst>
      <p:ext uri="{BB962C8B-B14F-4D97-AF65-F5344CB8AC3E}">
        <p14:creationId xmlns:p14="http://schemas.microsoft.com/office/powerpoint/2010/main" val="2839470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a:p>
        </p:txBody>
      </p:sp>
      <p:sp>
        <p:nvSpPr>
          <p:cNvPr id="4" name="슬라이드 번호 개체 틀 3"/>
          <p:cNvSpPr>
            <a:spLocks noGrp="1"/>
          </p:cNvSpPr>
          <p:nvPr>
            <p:ph type="sldNum" sz="quarter" idx="5"/>
          </p:nvPr>
        </p:nvSpPr>
        <p:spPr/>
        <p:txBody>
          <a:bodyPr/>
          <a:lstStyle/>
          <a:p>
            <a:fld id="{097A6CFC-243E-4DFA-9E8A-311510976E44}" type="slidenum">
              <a:rPr lang="ko-KR" altLang="en-US" smtClean="0"/>
              <a:t>35</a:t>
            </a:fld>
            <a:endParaRPr lang="ko-KR" altLang="en-US"/>
          </a:p>
        </p:txBody>
      </p:sp>
    </p:spTree>
    <p:extLst>
      <p:ext uri="{BB962C8B-B14F-4D97-AF65-F5344CB8AC3E}">
        <p14:creationId xmlns:p14="http://schemas.microsoft.com/office/powerpoint/2010/main" val="2460616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a:t>네이버 스마트스토어 수수료는 판매가의 약 </a:t>
            </a:r>
            <a:r>
              <a:rPr lang="en-US" altLang="ko-KR"/>
              <a:t>6% </a:t>
            </a:r>
            <a:r>
              <a:rPr lang="ko-KR" altLang="en-US"/>
              <a:t>수준</a:t>
            </a:r>
            <a:r>
              <a:rPr lang="en-US" altLang="ko-KR"/>
              <a:t>, </a:t>
            </a:r>
            <a:r>
              <a:rPr lang="ko-KR" altLang="en-US"/>
              <a:t>구매확정 후 </a:t>
            </a:r>
            <a:r>
              <a:rPr lang="en-US" altLang="ko-KR"/>
              <a:t>1</a:t>
            </a:r>
            <a:r>
              <a:rPr lang="ko-KR" altLang="en-US"/>
              <a:t>일</a:t>
            </a:r>
            <a:endParaRPr lang="en-US" altLang="ko-KR"/>
          </a:p>
          <a:p>
            <a:r>
              <a:rPr lang="ko-KR" altLang="en-US"/>
              <a:t>아이디어스 </a:t>
            </a:r>
            <a:r>
              <a:rPr lang="en-US" altLang="ko-KR"/>
              <a:t>15%, </a:t>
            </a:r>
            <a:r>
              <a:rPr lang="ko-KR" altLang="en-US"/>
              <a:t>무료배송</a:t>
            </a:r>
            <a:endParaRPr lang="en-US" altLang="ko-KR"/>
          </a:p>
          <a:p>
            <a:endParaRPr lang="en-US" altLang="ko-KR"/>
          </a:p>
          <a:p>
            <a:r>
              <a:rPr lang="ko-KR" altLang="en-US"/>
              <a:t>보통 </a:t>
            </a:r>
            <a:r>
              <a:rPr lang="en-US" altLang="ko-KR"/>
              <a:t>3%-5% , 10%</a:t>
            </a:r>
          </a:p>
          <a:p>
            <a:r>
              <a:rPr lang="ko-KR" altLang="en-US"/>
              <a:t>쿠팡의 경우 최장 정산 </a:t>
            </a:r>
            <a:r>
              <a:rPr lang="en-US" altLang="ko-KR"/>
              <a:t>2</a:t>
            </a:r>
            <a:r>
              <a:rPr lang="ko-KR" altLang="en-US"/>
              <a:t>달</a:t>
            </a:r>
          </a:p>
        </p:txBody>
      </p:sp>
      <p:sp>
        <p:nvSpPr>
          <p:cNvPr id="4" name="슬라이드 번호 개체 틀 3"/>
          <p:cNvSpPr>
            <a:spLocks noGrp="1"/>
          </p:cNvSpPr>
          <p:nvPr>
            <p:ph type="sldNum" sz="quarter" idx="5"/>
          </p:nvPr>
        </p:nvSpPr>
        <p:spPr/>
        <p:txBody>
          <a:bodyPr/>
          <a:lstStyle/>
          <a:p>
            <a:fld id="{097A6CFC-243E-4DFA-9E8A-311510976E44}" type="slidenum">
              <a:rPr lang="ko-KR" altLang="en-US" smtClean="0"/>
              <a:t>37</a:t>
            </a:fld>
            <a:endParaRPr lang="ko-KR" altLang="en-US"/>
          </a:p>
        </p:txBody>
      </p:sp>
    </p:spTree>
    <p:extLst>
      <p:ext uri="{BB962C8B-B14F-4D97-AF65-F5344CB8AC3E}">
        <p14:creationId xmlns:p14="http://schemas.microsoft.com/office/powerpoint/2010/main" val="1740848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슬라이드 이미지 개체 틀 1">
            <a:extLst>
              <a:ext uri="{FF2B5EF4-FFF2-40B4-BE49-F238E27FC236}">
                <a16:creationId xmlns:a16="http://schemas.microsoft.com/office/drawing/2014/main" id="{C4959D7B-BAD7-5A1A-6A95-22AE147C844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슬라이드 노트 개체 틀 2">
            <a:extLst>
              <a:ext uri="{FF2B5EF4-FFF2-40B4-BE49-F238E27FC236}">
                <a16:creationId xmlns:a16="http://schemas.microsoft.com/office/drawing/2014/main" id="{E31CCD41-3FF6-D3DF-D13F-A54DA6539B7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a:p>
        </p:txBody>
      </p:sp>
      <p:sp>
        <p:nvSpPr>
          <p:cNvPr id="55300" name="슬라이드 번호 개체 틀 3">
            <a:extLst>
              <a:ext uri="{FF2B5EF4-FFF2-40B4-BE49-F238E27FC236}">
                <a16:creationId xmlns:a16="http://schemas.microsoft.com/office/drawing/2014/main" id="{A5D44472-04EC-2846-4557-0D39F32AAF0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1100">
                <a:solidFill>
                  <a:schemeClr val="tx1"/>
                </a:solidFill>
                <a:latin typeface="돋움" panose="020B0600000101010101" pitchFamily="50" charset="-127"/>
                <a:ea typeface="돋움" panose="020B0600000101010101" pitchFamily="50" charset="-127"/>
              </a:defRPr>
            </a:lvl1pPr>
            <a:lvl2pPr marL="784927" indent="-301895">
              <a:defRPr kumimoji="1" sz="1100">
                <a:solidFill>
                  <a:schemeClr val="tx1"/>
                </a:solidFill>
                <a:latin typeface="돋움" panose="020B0600000101010101" pitchFamily="50" charset="-127"/>
                <a:ea typeface="돋움" panose="020B0600000101010101" pitchFamily="50" charset="-127"/>
              </a:defRPr>
            </a:lvl2pPr>
            <a:lvl3pPr marL="1207580" indent="-241516">
              <a:defRPr kumimoji="1" sz="1100">
                <a:solidFill>
                  <a:schemeClr val="tx1"/>
                </a:solidFill>
                <a:latin typeface="돋움" panose="020B0600000101010101" pitchFamily="50" charset="-127"/>
                <a:ea typeface="돋움" panose="020B0600000101010101" pitchFamily="50" charset="-127"/>
              </a:defRPr>
            </a:lvl3pPr>
            <a:lvl4pPr marL="1690611" indent="-241516">
              <a:defRPr kumimoji="1" sz="1100">
                <a:solidFill>
                  <a:schemeClr val="tx1"/>
                </a:solidFill>
                <a:latin typeface="돋움" panose="020B0600000101010101" pitchFamily="50" charset="-127"/>
                <a:ea typeface="돋움" panose="020B0600000101010101" pitchFamily="50" charset="-127"/>
              </a:defRPr>
            </a:lvl4pPr>
            <a:lvl5pPr marL="2173643" indent="-241516">
              <a:defRPr kumimoji="1" sz="1100">
                <a:solidFill>
                  <a:schemeClr val="tx1"/>
                </a:solidFill>
                <a:latin typeface="돋움" panose="020B0600000101010101" pitchFamily="50" charset="-127"/>
                <a:ea typeface="돋움" panose="020B0600000101010101" pitchFamily="50" charset="-127"/>
              </a:defRPr>
            </a:lvl5pPr>
            <a:lvl6pPr marL="2656675" indent="-241516" eaLnBrk="0" fontAlgn="base" hangingPunct="0">
              <a:spcBef>
                <a:spcPct val="0"/>
              </a:spcBef>
              <a:spcAft>
                <a:spcPct val="0"/>
              </a:spcAft>
              <a:defRPr kumimoji="1" sz="1100">
                <a:solidFill>
                  <a:schemeClr val="tx1"/>
                </a:solidFill>
                <a:latin typeface="돋움" panose="020B0600000101010101" pitchFamily="50" charset="-127"/>
                <a:ea typeface="돋움" panose="020B0600000101010101" pitchFamily="50" charset="-127"/>
              </a:defRPr>
            </a:lvl6pPr>
            <a:lvl7pPr marL="3139707" indent="-241516" eaLnBrk="0" fontAlgn="base" hangingPunct="0">
              <a:spcBef>
                <a:spcPct val="0"/>
              </a:spcBef>
              <a:spcAft>
                <a:spcPct val="0"/>
              </a:spcAft>
              <a:defRPr kumimoji="1" sz="1100">
                <a:solidFill>
                  <a:schemeClr val="tx1"/>
                </a:solidFill>
                <a:latin typeface="돋움" panose="020B0600000101010101" pitchFamily="50" charset="-127"/>
                <a:ea typeface="돋움" panose="020B0600000101010101" pitchFamily="50" charset="-127"/>
              </a:defRPr>
            </a:lvl7pPr>
            <a:lvl8pPr marL="3622739" indent="-241516" eaLnBrk="0" fontAlgn="base" hangingPunct="0">
              <a:spcBef>
                <a:spcPct val="0"/>
              </a:spcBef>
              <a:spcAft>
                <a:spcPct val="0"/>
              </a:spcAft>
              <a:defRPr kumimoji="1" sz="1100">
                <a:solidFill>
                  <a:schemeClr val="tx1"/>
                </a:solidFill>
                <a:latin typeface="돋움" panose="020B0600000101010101" pitchFamily="50" charset="-127"/>
                <a:ea typeface="돋움" panose="020B0600000101010101" pitchFamily="50" charset="-127"/>
              </a:defRPr>
            </a:lvl8pPr>
            <a:lvl9pPr marL="4105770" indent="-241516" eaLnBrk="0" fontAlgn="base" hangingPunct="0">
              <a:spcBef>
                <a:spcPct val="0"/>
              </a:spcBef>
              <a:spcAft>
                <a:spcPct val="0"/>
              </a:spcAft>
              <a:defRPr kumimoji="1" sz="1100">
                <a:solidFill>
                  <a:schemeClr val="tx1"/>
                </a:solidFill>
                <a:latin typeface="돋움" panose="020B0600000101010101" pitchFamily="50" charset="-127"/>
                <a:ea typeface="돋움" panose="020B0600000101010101" pitchFamily="50" charset="-127"/>
              </a:defRPr>
            </a:lvl9pPr>
          </a:lstStyle>
          <a:p>
            <a:fld id="{1A151B69-A2BB-40C3-9DFE-852C53948BA1}" type="slidenum">
              <a:rPr lang="ko-KR" altLang="en-US" sz="1300"/>
              <a:pPr/>
              <a:t>49</a:t>
            </a:fld>
            <a:endParaRPr lang="ko-KR" altLang="en-US" sz="1300"/>
          </a:p>
        </p:txBody>
      </p:sp>
    </p:spTree>
    <p:extLst>
      <p:ext uri="{BB962C8B-B14F-4D97-AF65-F5344CB8AC3E}">
        <p14:creationId xmlns:p14="http://schemas.microsoft.com/office/powerpoint/2010/main" val="2581230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659C8-0E9D-42EE-4D48-F9A799E39E14}"/>
            </a:ext>
          </a:extLst>
        </p:cNvPr>
        <p:cNvGrpSpPr/>
        <p:nvPr/>
      </p:nvGrpSpPr>
      <p:grpSpPr>
        <a:xfrm>
          <a:off x="0" y="0"/>
          <a:ext cx="0" cy="0"/>
          <a:chOff x="0" y="0"/>
          <a:chExt cx="0" cy="0"/>
        </a:xfrm>
      </p:grpSpPr>
      <p:sp>
        <p:nvSpPr>
          <p:cNvPr id="2" name="슬라이드 이미지 개체 틀 1">
            <a:extLst>
              <a:ext uri="{FF2B5EF4-FFF2-40B4-BE49-F238E27FC236}">
                <a16:creationId xmlns:a16="http://schemas.microsoft.com/office/drawing/2014/main" id="{FED86220-70A9-A673-6DBE-F9489D9CBF0F}"/>
              </a:ext>
            </a:extLst>
          </p:cNvPr>
          <p:cNvSpPr>
            <a:spLocks noGrp="1" noRot="1" noChangeAspect="1"/>
          </p:cNvSpPr>
          <p:nvPr>
            <p:ph type="sldImg"/>
          </p:nvPr>
        </p:nvSpPr>
        <p:spPr/>
      </p:sp>
      <p:sp>
        <p:nvSpPr>
          <p:cNvPr id="3" name="슬라이드 노트 개체 틀 2">
            <a:extLst>
              <a:ext uri="{FF2B5EF4-FFF2-40B4-BE49-F238E27FC236}">
                <a16:creationId xmlns:a16="http://schemas.microsoft.com/office/drawing/2014/main" id="{9557905C-B6C2-5E30-02A6-0264FD87949E}"/>
              </a:ext>
            </a:extLst>
          </p:cNvPr>
          <p:cNvSpPr>
            <a:spLocks noGrp="1"/>
          </p:cNvSpPr>
          <p:nvPr>
            <p:ph type="body" idx="1"/>
          </p:nvPr>
        </p:nvSpPr>
        <p:spPr/>
        <p:txBody>
          <a:bodyPr/>
          <a:lstStyle/>
          <a:p>
            <a:r>
              <a:rPr lang="en-US" altLang="ko-KR" dirty="0"/>
              <a:t>https://www.nts.go.kr/nts/cm/cntnts/cntntsView.do?mi=6528&amp;cntntsId=7956</a:t>
            </a:r>
            <a:endParaRPr lang="ko-KR" altLang="en-US" dirty="0"/>
          </a:p>
        </p:txBody>
      </p:sp>
      <p:sp>
        <p:nvSpPr>
          <p:cNvPr id="4" name="슬라이드 번호 개체 틀 3">
            <a:extLst>
              <a:ext uri="{FF2B5EF4-FFF2-40B4-BE49-F238E27FC236}">
                <a16:creationId xmlns:a16="http://schemas.microsoft.com/office/drawing/2014/main" id="{325B07B8-7AA0-2D5C-0A18-DBA527C56896}"/>
              </a:ext>
            </a:extLst>
          </p:cNvPr>
          <p:cNvSpPr>
            <a:spLocks noGrp="1"/>
          </p:cNvSpPr>
          <p:nvPr>
            <p:ph type="sldNum" sz="quarter" idx="5"/>
          </p:nvPr>
        </p:nvSpPr>
        <p:spPr/>
        <p:txBody>
          <a:bodyPr/>
          <a:lstStyle/>
          <a:p>
            <a:fld id="{097A6CFC-243E-4DFA-9E8A-311510976E44}" type="slidenum">
              <a:rPr lang="ko-KR" altLang="en-US" smtClean="0"/>
              <a:t>67</a:t>
            </a:fld>
            <a:endParaRPr lang="ko-KR" altLang="en-US"/>
          </a:p>
        </p:txBody>
      </p:sp>
    </p:spTree>
    <p:extLst>
      <p:ext uri="{BB962C8B-B14F-4D97-AF65-F5344CB8AC3E}">
        <p14:creationId xmlns:p14="http://schemas.microsoft.com/office/powerpoint/2010/main" val="7985490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a:t>https://kr.123rf.com/photo_56399799_%EC%88%AB%EC%9E%90%EB%8A%94-%ED%9D%B0%EC%83%89-%EB%B0%B0%EA%B2%BD%EC%97%90-%EA%B3%A0%EB%A6%BD-%EB%90%9C-%EC%95%84%EC%9D%B4%EC%BD%98%EC%9D%84-%EC%84%A4%EC%A0%95%ED%95%A9%EB%8B%88%EB%8B%A4-%EB%85%B8%EB%9E%80%EC%83%89-%EB%8F%99%EA%B7%B8%EB%9D%BC%EB%AF%B8-%EC%88%AB%EC%9E%90.html</a:t>
            </a:r>
            <a:endParaRPr lang="ko-KR" altLang="en-US" dirty="0"/>
          </a:p>
        </p:txBody>
      </p:sp>
      <p:sp>
        <p:nvSpPr>
          <p:cNvPr id="4" name="슬라이드 번호 개체 틀 3"/>
          <p:cNvSpPr>
            <a:spLocks noGrp="1"/>
          </p:cNvSpPr>
          <p:nvPr>
            <p:ph type="sldNum" sz="quarter" idx="5"/>
          </p:nvPr>
        </p:nvSpPr>
        <p:spPr/>
        <p:txBody>
          <a:bodyPr/>
          <a:lstStyle/>
          <a:p>
            <a:fld id="{097A6CFC-243E-4DFA-9E8A-311510976E44}" type="slidenum">
              <a:rPr lang="ko-KR" altLang="en-US" smtClean="0"/>
              <a:t>69</a:t>
            </a:fld>
            <a:endParaRPr lang="ko-KR" altLang="en-US"/>
          </a:p>
        </p:txBody>
      </p:sp>
    </p:spTree>
    <p:extLst>
      <p:ext uri="{BB962C8B-B14F-4D97-AF65-F5344CB8AC3E}">
        <p14:creationId xmlns:p14="http://schemas.microsoft.com/office/powerpoint/2010/main" val="2296723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9C0915A8-92CB-4126-8CB3-7F047675FA3B}" type="slidenum">
              <a:rPr lang="ko-KR" altLang="en-US" smtClean="0"/>
              <a:t>78</a:t>
            </a:fld>
            <a:endParaRPr lang="ko-KR" altLang="en-US"/>
          </a:p>
        </p:txBody>
      </p:sp>
    </p:spTree>
    <p:extLst>
      <p:ext uri="{BB962C8B-B14F-4D97-AF65-F5344CB8AC3E}">
        <p14:creationId xmlns:p14="http://schemas.microsoft.com/office/powerpoint/2010/main" val="603234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9C0915A8-92CB-4126-8CB3-7F047675FA3B}" type="slidenum">
              <a:rPr lang="ko-KR" altLang="en-US" smtClean="0"/>
              <a:t>80</a:t>
            </a:fld>
            <a:endParaRPr lang="ko-KR" altLang="en-US"/>
          </a:p>
        </p:txBody>
      </p:sp>
    </p:spTree>
    <p:extLst>
      <p:ext uri="{BB962C8B-B14F-4D97-AF65-F5344CB8AC3E}">
        <p14:creationId xmlns:p14="http://schemas.microsoft.com/office/powerpoint/2010/main" val="68502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EC97722C-5185-680E-EA51-5814AF22A5A8}"/>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AC11BCA-800D-7A22-9A8B-8ED3C5942C8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437061C8-974D-2E6D-C845-1B653B7EC4E7}"/>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5" name="바닥글 개체 틀 4">
            <a:extLst>
              <a:ext uri="{FF2B5EF4-FFF2-40B4-BE49-F238E27FC236}">
                <a16:creationId xmlns:a16="http://schemas.microsoft.com/office/drawing/2014/main" id="{325229EB-8F94-C29D-4ADD-BB2432BD58D6}"/>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114E3298-6CA9-A910-DE40-1E358B5A1067}"/>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376684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75EAAEC-ACA1-7737-77FC-60CAE3A9935B}"/>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D4671BB4-E342-67C4-EAE2-F47B1819F683}"/>
              </a:ext>
            </a:extLst>
          </p:cNvPr>
          <p:cNvSpPr>
            <a:spLocks noGrp="1"/>
          </p:cNvSpPr>
          <p:nvPr>
            <p:ph idx="1"/>
          </p:nvPr>
        </p:nvSpPr>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DA0B782D-0BCC-706F-8C74-D9E0977785C2}"/>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5" name="바닥글 개체 틀 4">
            <a:extLst>
              <a:ext uri="{FF2B5EF4-FFF2-40B4-BE49-F238E27FC236}">
                <a16:creationId xmlns:a16="http://schemas.microsoft.com/office/drawing/2014/main" id="{2BAE2FBC-7A03-8744-0976-A185D3FA4E2D}"/>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7E4E2F96-9DB9-77E4-3CC9-0340A8074709}"/>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2593519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44BC688-02C9-67D9-BFD9-20437947CD45}"/>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B918DCC0-B7F6-1467-10D6-645BB6484B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스타일을 편집하려면 클릭</a:t>
            </a:r>
          </a:p>
        </p:txBody>
      </p:sp>
      <p:sp>
        <p:nvSpPr>
          <p:cNvPr id="4" name="날짜 개체 틀 3">
            <a:extLst>
              <a:ext uri="{FF2B5EF4-FFF2-40B4-BE49-F238E27FC236}">
                <a16:creationId xmlns:a16="http://schemas.microsoft.com/office/drawing/2014/main" id="{4FB20AC7-9AAD-7870-F7AC-DF0C55FAEE21}"/>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5" name="바닥글 개체 틀 4">
            <a:extLst>
              <a:ext uri="{FF2B5EF4-FFF2-40B4-BE49-F238E27FC236}">
                <a16:creationId xmlns:a16="http://schemas.microsoft.com/office/drawing/2014/main" id="{12E4F2DF-0B20-3389-BAA1-51F11CC97E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7538AA89-1C95-FC19-BBC9-00A23BE8EEC7}"/>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2364685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E2D920F2-B98E-7282-6AAC-28043D851081}"/>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DC51B7FD-E20D-5873-21D6-E0E479D3874B}"/>
              </a:ext>
            </a:extLst>
          </p:cNvPr>
          <p:cNvSpPr>
            <a:spLocks noGrp="1"/>
          </p:cNvSpPr>
          <p:nvPr>
            <p:ph sz="half" idx="1"/>
          </p:nvPr>
        </p:nvSpPr>
        <p:spPr>
          <a:xfrm>
            <a:off x="838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내용 개체 틀 3">
            <a:extLst>
              <a:ext uri="{FF2B5EF4-FFF2-40B4-BE49-F238E27FC236}">
                <a16:creationId xmlns:a16="http://schemas.microsoft.com/office/drawing/2014/main" id="{0FA8E187-41EE-3320-C056-817AECCE66BB}"/>
              </a:ext>
            </a:extLst>
          </p:cNvPr>
          <p:cNvSpPr>
            <a:spLocks noGrp="1"/>
          </p:cNvSpPr>
          <p:nvPr>
            <p:ph sz="half" idx="2"/>
          </p:nvPr>
        </p:nvSpPr>
        <p:spPr>
          <a:xfrm>
            <a:off x="6172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날짜 개체 틀 4">
            <a:extLst>
              <a:ext uri="{FF2B5EF4-FFF2-40B4-BE49-F238E27FC236}">
                <a16:creationId xmlns:a16="http://schemas.microsoft.com/office/drawing/2014/main" id="{C19C0C27-D4C7-DE22-4E11-15F9435A4B06}"/>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6" name="바닥글 개체 틀 5">
            <a:extLst>
              <a:ext uri="{FF2B5EF4-FFF2-40B4-BE49-F238E27FC236}">
                <a16:creationId xmlns:a16="http://schemas.microsoft.com/office/drawing/2014/main" id="{16F6FCC2-3E45-271C-F1E6-B7A1B7B480F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88CE5C89-80CE-7F0C-F95D-F75EC0312EE1}"/>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4029885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9EAEFD5-009C-01F9-9574-C47A6928C78C}"/>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51DF4816-F0E4-D958-E7A1-DE8B15AF01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4" name="내용 개체 틀 3">
            <a:extLst>
              <a:ext uri="{FF2B5EF4-FFF2-40B4-BE49-F238E27FC236}">
                <a16:creationId xmlns:a16="http://schemas.microsoft.com/office/drawing/2014/main" id="{C224B819-2D66-EDF4-8A3B-AE4AFFABF693}"/>
              </a:ext>
            </a:extLst>
          </p:cNvPr>
          <p:cNvSpPr>
            <a:spLocks noGrp="1"/>
          </p:cNvSpPr>
          <p:nvPr>
            <p:ph sz="half" idx="2"/>
          </p:nvPr>
        </p:nvSpPr>
        <p:spPr>
          <a:xfrm>
            <a:off x="839788" y="2505075"/>
            <a:ext cx="5157787"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텍스트 개체 틀 4">
            <a:extLst>
              <a:ext uri="{FF2B5EF4-FFF2-40B4-BE49-F238E27FC236}">
                <a16:creationId xmlns:a16="http://schemas.microsoft.com/office/drawing/2014/main" id="{72FD2192-201C-B8A6-FDD9-798F1D4559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6" name="내용 개체 틀 5">
            <a:extLst>
              <a:ext uri="{FF2B5EF4-FFF2-40B4-BE49-F238E27FC236}">
                <a16:creationId xmlns:a16="http://schemas.microsoft.com/office/drawing/2014/main" id="{344DAEFD-DD88-67B8-C0F8-76844001AC92}"/>
              </a:ext>
            </a:extLst>
          </p:cNvPr>
          <p:cNvSpPr>
            <a:spLocks noGrp="1"/>
          </p:cNvSpPr>
          <p:nvPr>
            <p:ph sz="quarter" idx="4"/>
          </p:nvPr>
        </p:nvSpPr>
        <p:spPr>
          <a:xfrm>
            <a:off x="6172200" y="2505075"/>
            <a:ext cx="5183188"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7" name="날짜 개체 틀 6">
            <a:extLst>
              <a:ext uri="{FF2B5EF4-FFF2-40B4-BE49-F238E27FC236}">
                <a16:creationId xmlns:a16="http://schemas.microsoft.com/office/drawing/2014/main" id="{79F74B31-5C64-5BEA-6B50-0531458BFEC2}"/>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8" name="바닥글 개체 틀 7">
            <a:extLst>
              <a:ext uri="{FF2B5EF4-FFF2-40B4-BE49-F238E27FC236}">
                <a16:creationId xmlns:a16="http://schemas.microsoft.com/office/drawing/2014/main" id="{00BDCF25-C31B-4F4B-1BDB-CB6B55C24151}"/>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8425983D-2C8C-1781-9B06-13A9EC67BD79}"/>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3116191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1343FB1-8425-173D-820E-42511C6CBD72}"/>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1C62DCCD-D9ED-8A4C-21CD-1FB856F2C7C5}"/>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4" name="바닥글 개체 틀 3">
            <a:extLst>
              <a:ext uri="{FF2B5EF4-FFF2-40B4-BE49-F238E27FC236}">
                <a16:creationId xmlns:a16="http://schemas.microsoft.com/office/drawing/2014/main" id="{A25EAD5E-315E-3449-13C4-80D1B0CDB03F}"/>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410DE415-06D8-8819-35BC-3AA7C931F159}"/>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3697384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F218219A-FBF5-7053-ECDF-361285199FF4}"/>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3" name="바닥글 개체 틀 2">
            <a:extLst>
              <a:ext uri="{FF2B5EF4-FFF2-40B4-BE49-F238E27FC236}">
                <a16:creationId xmlns:a16="http://schemas.microsoft.com/office/drawing/2014/main" id="{01B20E72-D530-6E81-38D2-5A2EF48B23B9}"/>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90377AA7-7DD7-2E89-F61C-5BD643871173}"/>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1757601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287F4E3-065C-AC27-50FE-1CA27E80D842}"/>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92D98F85-FE10-95C0-B37B-E59D22AF60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텍스트 개체 틀 3">
            <a:extLst>
              <a:ext uri="{FF2B5EF4-FFF2-40B4-BE49-F238E27FC236}">
                <a16:creationId xmlns:a16="http://schemas.microsoft.com/office/drawing/2014/main" id="{8CF64818-FE35-F3B9-1EF5-F337D3376C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A3A2EA86-A990-658C-BA8B-49720142B044}"/>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6" name="바닥글 개체 틀 5">
            <a:extLst>
              <a:ext uri="{FF2B5EF4-FFF2-40B4-BE49-F238E27FC236}">
                <a16:creationId xmlns:a16="http://schemas.microsoft.com/office/drawing/2014/main" id="{E7AD4868-5586-2BAA-504E-881A4B077977}"/>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B0E802DC-DAEC-B371-30E1-EE43393FC87D}"/>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1379330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62BA828-022C-F69A-5275-E8CF349D3EA0}"/>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9EBB7DF8-9B23-34B7-B4AC-4BD4DAC0AD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2C840537-F37F-49BD-2F1C-BE9C36803D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3DD2D5E6-15AD-8268-3E26-049A194A2668}"/>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6" name="바닥글 개체 틀 5">
            <a:extLst>
              <a:ext uri="{FF2B5EF4-FFF2-40B4-BE49-F238E27FC236}">
                <a16:creationId xmlns:a16="http://schemas.microsoft.com/office/drawing/2014/main" id="{40F8FCAC-FA9C-D82C-6B54-4CDF765C02B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660E7CB-5FDD-EDA6-2551-C5727282BD9F}"/>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3578942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970EE57F-17FB-9FEF-2C0E-E646B8B77426}"/>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C30B4A6F-A912-FB78-7A09-DF4AD4EC925B}"/>
              </a:ext>
            </a:extLst>
          </p:cNvPr>
          <p:cNvSpPr>
            <a:spLocks noGrp="1"/>
          </p:cNvSpPr>
          <p:nvPr>
            <p:ph type="body" orient="vert" idx="1"/>
          </p:nvPr>
        </p:nvSpPr>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A6D52D68-AFAF-3DCB-8204-5E4931885F37}"/>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5" name="바닥글 개체 틀 4">
            <a:extLst>
              <a:ext uri="{FF2B5EF4-FFF2-40B4-BE49-F238E27FC236}">
                <a16:creationId xmlns:a16="http://schemas.microsoft.com/office/drawing/2014/main" id="{5E831FDA-D830-521B-502A-2B069523AB18}"/>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A79C8BF-C756-1F43-D37A-7E9E38FEE377}"/>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3755942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611E2BD7-873B-47D8-C7E0-94B239F595EA}"/>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DA1B59CF-D38E-8B32-3E73-92629196131A}"/>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6B4D490A-8E81-EE36-B568-6A8B9EE7464D}"/>
              </a:ext>
            </a:extLst>
          </p:cNvPr>
          <p:cNvSpPr>
            <a:spLocks noGrp="1"/>
          </p:cNvSpPr>
          <p:nvPr>
            <p:ph type="dt" sz="half" idx="10"/>
          </p:nvPr>
        </p:nvSpPr>
        <p:spPr/>
        <p:txBody>
          <a:bodyPr/>
          <a:lstStyle/>
          <a:p>
            <a:fld id="{82F38E9F-9876-4D52-97B4-BBEE0E6BC0F1}" type="datetimeFigureOut">
              <a:rPr lang="ko-KR" altLang="en-US" smtClean="0"/>
              <a:t>2026-05-11</a:t>
            </a:fld>
            <a:endParaRPr lang="ko-KR" altLang="en-US"/>
          </a:p>
        </p:txBody>
      </p:sp>
      <p:sp>
        <p:nvSpPr>
          <p:cNvPr id="5" name="바닥글 개체 틀 4">
            <a:extLst>
              <a:ext uri="{FF2B5EF4-FFF2-40B4-BE49-F238E27FC236}">
                <a16:creationId xmlns:a16="http://schemas.microsoft.com/office/drawing/2014/main" id="{B1103629-CC94-79B6-9E9C-4B17CDDD15B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7F67EE-B4EA-D037-06FF-13898C571868}"/>
              </a:ext>
            </a:extLst>
          </p:cNvPr>
          <p:cNvSpPr>
            <a:spLocks noGrp="1"/>
          </p:cNvSpPr>
          <p:nvPr>
            <p:ph type="sldNum" sz="quarter" idx="12"/>
          </p:nvPr>
        </p:nvSpPr>
        <p:spPr/>
        <p:txBody>
          <a:body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8366146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F11CDD83-9A55-0CAD-A858-F924951A20F8}"/>
              </a:ext>
            </a:extLst>
          </p:cNvPr>
          <p:cNvSpPr>
            <a:spLocks noGrp="1"/>
          </p:cNvSpPr>
          <p:nvPr>
            <p:ph type="dt" sz="half" idx="10"/>
          </p:nvPr>
        </p:nvSpPr>
        <p:spPr/>
        <p:txBody>
          <a:bodyPr/>
          <a:lstStyle/>
          <a:p>
            <a:fld id="{38587BED-7114-460E-BAE4-FABC7D8AAB7C}" type="datetimeFigureOut">
              <a:rPr lang="ko-KR" altLang="en-US" smtClean="0"/>
              <a:t>2026-05-11</a:t>
            </a:fld>
            <a:endParaRPr lang="ko-KR" altLang="en-US"/>
          </a:p>
        </p:txBody>
      </p:sp>
      <p:sp>
        <p:nvSpPr>
          <p:cNvPr id="3" name="바닥글 개체 틀 2">
            <a:extLst>
              <a:ext uri="{FF2B5EF4-FFF2-40B4-BE49-F238E27FC236}">
                <a16:creationId xmlns:a16="http://schemas.microsoft.com/office/drawing/2014/main" id="{3543A3AA-B66D-87AD-B624-62E157E8BBFD}"/>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AC1C3D8C-BE37-2C7F-2001-C20AC955BDDD}"/>
              </a:ext>
            </a:extLst>
          </p:cNvPr>
          <p:cNvSpPr>
            <a:spLocks noGrp="1"/>
          </p:cNvSpPr>
          <p:nvPr>
            <p:ph type="sldNum" sz="quarter" idx="12"/>
          </p:nvPr>
        </p:nvSpPr>
        <p:spPr/>
        <p:txBody>
          <a:bodyPr/>
          <a:lstStyle/>
          <a:p>
            <a:fld id="{2B9309B3-EC50-4441-B51E-03432B741A22}" type="slidenum">
              <a:rPr lang="ko-KR" altLang="en-US" smtClean="0"/>
              <a:t>‹#›</a:t>
            </a:fld>
            <a:endParaRPr lang="ko-KR" altLang="en-US"/>
          </a:p>
        </p:txBody>
      </p:sp>
      <p:sp>
        <p:nvSpPr>
          <p:cNvPr id="10" name="제목 1">
            <a:extLst>
              <a:ext uri="{FF2B5EF4-FFF2-40B4-BE49-F238E27FC236}">
                <a16:creationId xmlns:a16="http://schemas.microsoft.com/office/drawing/2014/main" id="{3C4E9EC1-DC49-048C-2A3A-6BF92DAC08F8}"/>
              </a:ext>
            </a:extLst>
          </p:cNvPr>
          <p:cNvSpPr>
            <a:spLocks noGrp="1"/>
          </p:cNvSpPr>
          <p:nvPr userDrawn="1">
            <p:ph type="title"/>
          </p:nvPr>
        </p:nvSpPr>
        <p:spPr>
          <a:xfrm>
            <a:off x="981075" y="590490"/>
            <a:ext cx="10515600" cy="365125"/>
          </a:xfrm>
          <a:prstGeom prst="rect">
            <a:avLst/>
          </a:prstGeom>
        </p:spPr>
        <p:txBody>
          <a:bodyPr>
            <a:noAutofit/>
          </a:bodyPr>
          <a:lstStyle>
            <a:lvl1pPr>
              <a:defRPr sz="3600">
                <a:latin typeface="+mj-lt"/>
                <a:ea typeface="굴림" panose="020B0600000101010101" pitchFamily="50" charset="-127"/>
              </a:defRPr>
            </a:lvl1pPr>
          </a:lstStyle>
          <a:p>
            <a:r>
              <a:rPr lang="ko-KR" altLang="en-US" dirty="0"/>
              <a:t>마스터 제목 스타일 편집</a:t>
            </a:r>
          </a:p>
        </p:txBody>
      </p:sp>
      <p:sp>
        <p:nvSpPr>
          <p:cNvPr id="12" name="텍스트 개체 틀 2">
            <a:extLst>
              <a:ext uri="{FF2B5EF4-FFF2-40B4-BE49-F238E27FC236}">
                <a16:creationId xmlns:a16="http://schemas.microsoft.com/office/drawing/2014/main" id="{63461FED-0D5B-366A-0EC2-CF0C183C8527}"/>
              </a:ext>
            </a:extLst>
          </p:cNvPr>
          <p:cNvSpPr>
            <a:spLocks noGrp="1"/>
          </p:cNvSpPr>
          <p:nvPr>
            <p:ph type="body" idx="1"/>
          </p:nvPr>
        </p:nvSpPr>
        <p:spPr>
          <a:xfrm>
            <a:off x="1676400" y="2005044"/>
            <a:ext cx="10515600" cy="1500187"/>
          </a:xfrm>
          <a:prstGeom prst="rect">
            <a:avLst/>
          </a:prstGeom>
        </p:spPr>
        <p:txBody>
          <a:bodyPr/>
          <a:lstStyle>
            <a:lvl1pPr marL="0" indent="0">
              <a:buNone/>
              <a:defRPr sz="2400">
                <a:solidFill>
                  <a:schemeClr val="tx1">
                    <a:tint val="75000"/>
                  </a:schemeClr>
                </a:solidFill>
                <a:latin typeface="굴림" panose="020B0600000101010101" pitchFamily="50" charset="-127"/>
                <a:ea typeface="굴림" panose="020B0600000101010101" pitchFamily="50" charset="-127"/>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dirty="0"/>
              <a:t>마스터 텍스트 스타일을 편집하려면 클릭</a:t>
            </a:r>
          </a:p>
        </p:txBody>
      </p:sp>
      <p:sp>
        <p:nvSpPr>
          <p:cNvPr id="14" name="텍스트 개체 틀 13">
            <a:extLst>
              <a:ext uri="{FF2B5EF4-FFF2-40B4-BE49-F238E27FC236}">
                <a16:creationId xmlns:a16="http://schemas.microsoft.com/office/drawing/2014/main" id="{EAF58BD4-352B-04F2-FBB1-3AEB59CEE021}"/>
              </a:ext>
            </a:extLst>
          </p:cNvPr>
          <p:cNvSpPr>
            <a:spLocks noGrp="1"/>
          </p:cNvSpPr>
          <p:nvPr>
            <p:ph type="body" sz="quarter" idx="13"/>
          </p:nvPr>
        </p:nvSpPr>
        <p:spPr>
          <a:xfrm>
            <a:off x="1066800" y="1022350"/>
            <a:ext cx="10344150" cy="365125"/>
          </a:xfrm>
          <a:prstGeom prst="rect">
            <a:avLst/>
          </a:prstGeom>
        </p:spPr>
        <p:txBody>
          <a:bodyPr/>
          <a:lstStyle>
            <a:lvl1pPr marL="0" indent="0">
              <a:buNone/>
              <a:defRPr sz="1800">
                <a:solidFill>
                  <a:schemeClr val="bg2">
                    <a:lumMod val="75000"/>
                  </a:schemeClr>
                </a:solidFill>
              </a:defRPr>
            </a:lvl1pPr>
          </a:lstStyle>
          <a:p>
            <a:pPr lvl="0"/>
            <a:endParaRPr lang="ko-KR" altLang="en-US" dirty="0"/>
          </a:p>
        </p:txBody>
      </p:sp>
    </p:spTree>
    <p:extLst>
      <p:ext uri="{BB962C8B-B14F-4D97-AF65-F5344CB8AC3E}">
        <p14:creationId xmlns:p14="http://schemas.microsoft.com/office/powerpoint/2010/main" val="679810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450D4F78-2A6B-0A8F-A53A-92E7BD3F81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7F16C363-B9E1-3FD0-F8D1-BD259D11F3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A6D1E7E7-442B-F311-7D87-48216567F9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38E9F-9876-4D52-97B4-BBEE0E6BC0F1}" type="datetimeFigureOut">
              <a:rPr lang="ko-KR" altLang="en-US" smtClean="0"/>
              <a:t>2026-05-11</a:t>
            </a:fld>
            <a:endParaRPr lang="ko-KR" altLang="en-US"/>
          </a:p>
        </p:txBody>
      </p:sp>
      <p:sp>
        <p:nvSpPr>
          <p:cNvPr id="5" name="바닥글 개체 틀 4">
            <a:extLst>
              <a:ext uri="{FF2B5EF4-FFF2-40B4-BE49-F238E27FC236}">
                <a16:creationId xmlns:a16="http://schemas.microsoft.com/office/drawing/2014/main" id="{804E68F4-B1A3-B883-7D77-2D97C6B204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AD32B71B-2FCF-C06A-0385-3E0D592B839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55B50C-7877-4EA7-8D3C-F4E16A9BC7F3}" type="slidenum">
              <a:rPr lang="ko-KR" altLang="en-US" smtClean="0"/>
              <a:t>‹#›</a:t>
            </a:fld>
            <a:endParaRPr lang="ko-KR" altLang="en-US"/>
          </a:p>
        </p:txBody>
      </p:sp>
    </p:spTree>
    <p:extLst>
      <p:ext uri="{BB962C8B-B14F-4D97-AF65-F5344CB8AC3E}">
        <p14:creationId xmlns:p14="http://schemas.microsoft.com/office/powerpoint/2010/main" val="1748502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uniski79@gmail.com"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ustomXml" Target="../ink/ink2.xml"/><Relationship Id="rId5" Type="http://schemas.openxmlformats.org/officeDocument/2006/relationships/image" Target="../media/image1410.png"/><Relationship Id="rId4" Type="http://schemas.openxmlformats.org/officeDocument/2006/relationships/customXml" Target="../ink/ink1.xml"/></Relationships>
</file>

<file path=ppt/slides/_rels/slide4.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customXml" Target="../ink/ink5.xml"/><Relationship Id="rId5" Type="http://schemas.openxmlformats.org/officeDocument/2006/relationships/customXml" Target="../ink/ink4.xml"/><Relationship Id="rId4" Type="http://schemas.openxmlformats.org/officeDocument/2006/relationships/image" Target="../media/image64.png"/></Relationships>
</file>

<file path=ppt/slides/_rels/slide5.xml.rels><?xml version="1.0" encoding="UTF-8" standalone="yes"?>
<Relationships xmlns="http://schemas.openxmlformats.org/package/2006/relationships"><Relationship Id="rId8" Type="http://schemas.openxmlformats.org/officeDocument/2006/relationships/customXml" Target="../ink/ink7.xml"/><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4.png"/><Relationship Id="rId4" Type="http://schemas.openxmlformats.org/officeDocument/2006/relationships/customXml" Target="../ink/ink6.xml"/></Relationships>
</file>

<file path=ppt/slides/_rels/slide6.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customXml" Target="../ink/ink11.xm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customXml" Target="../ink/ink10.xml"/><Relationship Id="rId5" Type="http://schemas.openxmlformats.org/officeDocument/2006/relationships/image" Target="../media/image64.png"/><Relationship Id="rId4" Type="http://schemas.openxmlformats.org/officeDocument/2006/relationships/customXml" Target="../ink/ink9.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customXml" Target="../ink/ink12.xml"/></Relationships>
</file>

<file path=ppt/slides/_rels/slide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customXml" Target="../ink/ink1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customXml" Target="../ink/ink14.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customXml" Target="../ink/ink1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customXml" Target="../ink/ink16.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customXml" Target="../ink/ink1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customXml" Target="../ink/ink18.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customXml" Target="../ink/ink1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5.png"/><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customXml" Target="../ink/ink20.xml"/><Relationship Id="rId2"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411.png"/><Relationship Id="rId5" Type="http://schemas.openxmlformats.org/officeDocument/2006/relationships/customXml" Target="../ink/ink21.xml"/><Relationship Id="rId4" Type="http://schemas.openxmlformats.org/officeDocument/2006/relationships/image" Target="../media/image310.png"/></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1.xml"/><Relationship Id="rId5" Type="http://schemas.openxmlformats.org/officeDocument/2006/relationships/image" Target="../media/image41.jpeg"/><Relationship Id="rId4" Type="http://schemas.openxmlformats.org/officeDocument/2006/relationships/image" Target="../media/image40.jpeg"/></Relationships>
</file>

<file path=ppt/slides/_rels/slide30.xml.rels><?xml version="1.0" encoding="UTF-8" standalone="yes"?>
<Relationships xmlns="http://schemas.openxmlformats.org/package/2006/relationships"><Relationship Id="rId3" Type="http://schemas.openxmlformats.org/officeDocument/2006/relationships/customXml" Target="../ink/ink22.xml"/><Relationship Id="rId2"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201.png"/><Relationship Id="rId5" Type="http://schemas.openxmlformats.org/officeDocument/2006/relationships/customXml" Target="../ink/ink23.xml"/><Relationship Id="rId4" Type="http://schemas.openxmlformats.org/officeDocument/2006/relationships/image" Target="../media/image240.png"/></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customXml" Target="../ink/ink24.xml"/><Relationship Id="rId2" Type="http://schemas.openxmlformats.org/officeDocument/2006/relationships/image" Target="../media/image48.png"/><Relationship Id="rId1" Type="http://schemas.openxmlformats.org/officeDocument/2006/relationships/slideLayout" Target="../slideLayouts/slideLayout1.xml"/><Relationship Id="rId4" Type="http://schemas.openxmlformats.org/officeDocument/2006/relationships/image" Target="../media/image20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1.xml.rels><?xml version="1.0" encoding="UTF-8" standalone="yes"?>
<Relationships xmlns="http://schemas.openxmlformats.org/package/2006/relationships"><Relationship Id="rId3" Type="http://schemas.openxmlformats.org/officeDocument/2006/relationships/customXml" Target="../ink/ink25.xml"/><Relationship Id="rId7" Type="http://schemas.openxmlformats.org/officeDocument/2006/relationships/customXml" Target="../ink/ink27.xml"/><Relationship Id="rId2" Type="http://schemas.openxmlformats.org/officeDocument/2006/relationships/image" Target="../media/image52.png"/><Relationship Id="rId1" Type="http://schemas.openxmlformats.org/officeDocument/2006/relationships/slideLayout" Target="../slideLayouts/slideLayout1.xml"/><Relationship Id="rId6" Type="http://schemas.openxmlformats.org/officeDocument/2006/relationships/image" Target="../media/image110.png"/><Relationship Id="rId5" Type="http://schemas.openxmlformats.org/officeDocument/2006/relationships/customXml" Target="../ink/ink26.xml"/><Relationship Id="rId4" Type="http://schemas.openxmlformats.org/officeDocument/2006/relationships/image" Target="../media/image100.png"/></Relationships>
</file>

<file path=ppt/slides/_rels/slide4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5.xml.rels><?xml version="1.0" encoding="UTF-8" standalone="yes"?>
<Relationships xmlns="http://schemas.openxmlformats.org/package/2006/relationships"><Relationship Id="rId3" Type="http://schemas.openxmlformats.org/officeDocument/2006/relationships/customXml" Target="../ink/ink28.xml"/><Relationship Id="rId2" Type="http://schemas.openxmlformats.org/officeDocument/2006/relationships/image" Target="../media/image55.jpeg"/><Relationship Id="rId1" Type="http://schemas.openxmlformats.org/officeDocument/2006/relationships/slideLayout" Target="../slideLayouts/slideLayout2.xml"/><Relationship Id="rId6" Type="http://schemas.openxmlformats.org/officeDocument/2006/relationships/image" Target="../media/image540.png"/><Relationship Id="rId5" Type="http://schemas.openxmlformats.org/officeDocument/2006/relationships/customXml" Target="../ink/ink29.xml"/><Relationship Id="rId4" Type="http://schemas.openxmlformats.org/officeDocument/2006/relationships/image" Target="../media/image412.png"/></Relationships>
</file>

<file path=ppt/slides/_rels/slide4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76.png"/><Relationship Id="rId2" Type="http://schemas.openxmlformats.org/officeDocument/2006/relationships/image" Target="../media/image71.png"/><Relationship Id="rId1" Type="http://schemas.openxmlformats.org/officeDocument/2006/relationships/slideLayout" Target="../slideLayouts/slideLayout2.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s/_rels/slide69.xml.rels><?xml version="1.0" encoding="UTF-8" standalone="yes"?>
<Relationships xmlns="http://schemas.openxmlformats.org/package/2006/relationships"><Relationship Id="rId3" Type="http://schemas.openxmlformats.org/officeDocument/2006/relationships/image" Target="../media/image77.png"/><Relationship Id="rId7" Type="http://schemas.openxmlformats.org/officeDocument/2006/relationships/image" Target="../media/image8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6.png"/><Relationship Id="rId4" Type="http://schemas.openxmlformats.org/officeDocument/2006/relationships/image" Target="../media/image78.png"/></Relationships>
</file>

<file path=ppt/slides/_rels/slide7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customXml" Target="../ink/ink30.xml"/><Relationship Id="rId7" Type="http://schemas.openxmlformats.org/officeDocument/2006/relationships/image" Target="../media/image610.png"/><Relationship Id="rId2" Type="http://schemas.openxmlformats.org/officeDocument/2006/relationships/image" Target="../media/image84.png"/><Relationship Id="rId1" Type="http://schemas.openxmlformats.org/officeDocument/2006/relationships/slideLayout" Target="../slideLayouts/slideLayout1.xml"/><Relationship Id="rId6" Type="http://schemas.openxmlformats.org/officeDocument/2006/relationships/customXml" Target="../ink/ink31.xml"/><Relationship Id="rId5" Type="http://schemas.openxmlformats.org/officeDocument/2006/relationships/image" Target="../media/image85.png"/><Relationship Id="rId4" Type="http://schemas.openxmlformats.org/officeDocument/2006/relationships/image" Target="../media/image410.png"/></Relationships>
</file>

<file path=ppt/slides/_rels/slide7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1.xml"/><Relationship Id="rId4" Type="http://schemas.openxmlformats.org/officeDocument/2006/relationships/image" Target="../media/image88.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3.png"/><Relationship Id="rId1" Type="http://schemas.openxmlformats.org/officeDocument/2006/relationships/slideLayout" Target="../slideLayouts/slideLayout1.xml"/><Relationship Id="rId5" Type="http://schemas.openxmlformats.org/officeDocument/2006/relationships/image" Target="../media/image89.png"/><Relationship Id="rId4" Type="http://schemas.openxmlformats.org/officeDocument/2006/relationships/image" Target="../media/image53.png"/></Relationships>
</file>

<file path=ppt/slides/_rels/slide77.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hyperlink" Target="mailto:uniski79@gmail.com"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800100" y="2057400"/>
            <a:ext cx="11391900" cy="217797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842588" y="2351799"/>
            <a:ext cx="10151533" cy="1015663"/>
          </a:xfrm>
          <a:prstGeom prst="rect">
            <a:avLst/>
          </a:prstGeom>
          <a:noFill/>
        </p:spPr>
        <p:txBody>
          <a:bodyPr wrap="square" rtlCol="0">
            <a:spAutoFit/>
          </a:bodyPr>
          <a:lstStyle/>
          <a:p>
            <a:pPr algn="r"/>
            <a:r>
              <a:rPr lang="ko-KR" altLang="en-US" sz="6000" b="1">
                <a:solidFill>
                  <a:schemeClr val="bg1"/>
                </a:solidFill>
                <a:effectLst>
                  <a:outerShdw blurRad="38100" dist="38100" dir="2700000" algn="tl">
                    <a:srgbClr val="000000">
                      <a:alpha val="43137"/>
                    </a:srgbClr>
                  </a:outerShdw>
                </a:effectLst>
              </a:rPr>
              <a:t>농업 트랜드 변화와 경영실무</a:t>
            </a:r>
            <a:endParaRPr lang="ko-KR" altLang="en-US" sz="6000" b="1" dirty="0">
              <a:solidFill>
                <a:schemeClr val="bg1"/>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304B4431-D11F-6225-7B8E-005F0B7A1B28}"/>
              </a:ext>
            </a:extLst>
          </p:cNvPr>
          <p:cNvSpPr txBox="1"/>
          <p:nvPr/>
        </p:nvSpPr>
        <p:spPr>
          <a:xfrm>
            <a:off x="1019628" y="3584566"/>
            <a:ext cx="4874491" cy="369332"/>
          </a:xfrm>
          <a:prstGeom prst="rect">
            <a:avLst/>
          </a:prstGeom>
          <a:noFill/>
        </p:spPr>
        <p:txBody>
          <a:bodyPr wrap="square" rtlCol="0">
            <a:spAutoFit/>
          </a:bodyPr>
          <a:lstStyle/>
          <a:p>
            <a:r>
              <a:rPr lang="ko-KR" altLang="en-US" b="1">
                <a:solidFill>
                  <a:schemeClr val="accent4">
                    <a:lumMod val="20000"/>
                    <a:lumOff val="80000"/>
                  </a:schemeClr>
                </a:solidFill>
                <a:effectLst>
                  <a:outerShdw blurRad="38100" dist="38100" dir="2700000" algn="tl">
                    <a:srgbClr val="000000">
                      <a:alpha val="43137"/>
                    </a:srgbClr>
                  </a:outerShdw>
                </a:effectLst>
              </a:rPr>
              <a:t>농업</a:t>
            </a:r>
            <a:r>
              <a:rPr lang="en-US" altLang="ko-KR" b="1">
                <a:solidFill>
                  <a:schemeClr val="accent4">
                    <a:lumMod val="20000"/>
                    <a:lumOff val="80000"/>
                  </a:schemeClr>
                </a:solidFill>
                <a:effectLst>
                  <a:outerShdw blurRad="38100" dist="38100" dir="2700000" algn="tl">
                    <a:srgbClr val="000000">
                      <a:alpha val="43137"/>
                    </a:srgbClr>
                  </a:outerShdw>
                </a:effectLst>
              </a:rPr>
              <a:t>.</a:t>
            </a:r>
            <a:r>
              <a:rPr lang="ko-KR" altLang="en-US" b="1">
                <a:solidFill>
                  <a:schemeClr val="accent4">
                    <a:lumMod val="20000"/>
                    <a:lumOff val="80000"/>
                  </a:schemeClr>
                </a:solidFill>
                <a:effectLst>
                  <a:outerShdw blurRad="38100" dist="38100" dir="2700000" algn="tl">
                    <a:srgbClr val="000000">
                      <a:alpha val="43137"/>
                    </a:srgbClr>
                  </a:outerShdw>
                </a:effectLst>
              </a:rPr>
              <a:t>산림 경영자를 위한 행정 실무가이드</a:t>
            </a:r>
            <a:endParaRPr lang="ko-KR" altLang="en-US" b="1" dirty="0">
              <a:solidFill>
                <a:schemeClr val="accent4">
                  <a:lumMod val="20000"/>
                  <a:lumOff val="80000"/>
                </a:schemeClr>
              </a:solidFill>
              <a:effectLst>
                <a:outerShdw blurRad="38100" dist="38100" dir="2700000" algn="tl">
                  <a:srgbClr val="000000">
                    <a:alpha val="43137"/>
                  </a:srgbClr>
                </a:outerShdw>
              </a:effectLst>
            </a:endParaRPr>
          </a:p>
        </p:txBody>
      </p:sp>
      <p:grpSp>
        <p:nvGrpSpPr>
          <p:cNvPr id="7" name="그룹 6">
            <a:extLst>
              <a:ext uri="{FF2B5EF4-FFF2-40B4-BE49-F238E27FC236}">
                <a16:creationId xmlns:a16="http://schemas.microsoft.com/office/drawing/2014/main" id="{B5F2B86C-36FD-8A56-7476-9F50C0C91CF6}"/>
              </a:ext>
            </a:extLst>
          </p:cNvPr>
          <p:cNvGrpSpPr/>
          <p:nvPr/>
        </p:nvGrpSpPr>
        <p:grpSpPr>
          <a:xfrm>
            <a:off x="6496050" y="5253162"/>
            <a:ext cx="2576659" cy="759936"/>
            <a:chOff x="3810001" y="4682863"/>
            <a:chExt cx="1722438" cy="508000"/>
          </a:xfrm>
        </p:grpSpPr>
        <p:pic>
          <p:nvPicPr>
            <p:cNvPr id="10" name="그림 9">
              <a:extLst>
                <a:ext uri="{FF2B5EF4-FFF2-40B4-BE49-F238E27FC236}">
                  <a16:creationId xmlns:a16="http://schemas.microsoft.com/office/drawing/2014/main" id="{76B714E0-972E-2199-4D89-082A36D52496}"/>
                </a:ext>
              </a:extLst>
            </p:cNvPr>
            <p:cNvPicPr>
              <a:picLocks noChangeAspect="1"/>
            </p:cNvPicPr>
            <p:nvPr/>
          </p:nvPicPr>
          <p:blipFill rotWithShape="1">
            <a:blip r:embed="rId2"/>
            <a:srcRect l="25305" t="17222" r="66814" b="75370"/>
            <a:stretch/>
          </p:blipFill>
          <p:spPr>
            <a:xfrm>
              <a:off x="3810001" y="4682863"/>
              <a:ext cx="762000" cy="508000"/>
            </a:xfrm>
            <a:prstGeom prst="rect">
              <a:avLst/>
            </a:prstGeom>
          </p:spPr>
        </p:pic>
        <p:pic>
          <p:nvPicPr>
            <p:cNvPr id="11" name="그림 10">
              <a:extLst>
                <a:ext uri="{FF2B5EF4-FFF2-40B4-BE49-F238E27FC236}">
                  <a16:creationId xmlns:a16="http://schemas.microsoft.com/office/drawing/2014/main" id="{E01645D0-5050-314A-53E6-C658F4E27E43}"/>
                </a:ext>
              </a:extLst>
            </p:cNvPr>
            <p:cNvPicPr>
              <a:picLocks noChangeAspect="1"/>
            </p:cNvPicPr>
            <p:nvPr/>
          </p:nvPicPr>
          <p:blipFill rotWithShape="1">
            <a:blip r:embed="rId2"/>
            <a:srcRect l="58455" t="17222" r="31611" b="75370"/>
            <a:stretch/>
          </p:blipFill>
          <p:spPr>
            <a:xfrm>
              <a:off x="4572001" y="4682863"/>
              <a:ext cx="960438" cy="508000"/>
            </a:xfrm>
            <a:prstGeom prst="rect">
              <a:avLst/>
            </a:prstGeom>
          </p:spPr>
        </p:pic>
      </p:grpSp>
      <p:sp>
        <p:nvSpPr>
          <p:cNvPr id="12" name="TextBox 11">
            <a:extLst>
              <a:ext uri="{FF2B5EF4-FFF2-40B4-BE49-F238E27FC236}">
                <a16:creationId xmlns:a16="http://schemas.microsoft.com/office/drawing/2014/main" id="{3B20ABB6-64D8-1F7F-D44E-FC1655BAB247}"/>
              </a:ext>
            </a:extLst>
          </p:cNvPr>
          <p:cNvSpPr txBox="1"/>
          <p:nvPr/>
        </p:nvSpPr>
        <p:spPr>
          <a:xfrm>
            <a:off x="6096000" y="4532822"/>
            <a:ext cx="3487668" cy="646331"/>
          </a:xfrm>
          <a:prstGeom prst="rect">
            <a:avLst/>
          </a:prstGeom>
          <a:noFill/>
        </p:spPr>
        <p:txBody>
          <a:bodyPr wrap="square" rtlCol="0">
            <a:spAutoFit/>
          </a:bodyPr>
          <a:lstStyle/>
          <a:p>
            <a:pPr algn="ctr"/>
            <a:r>
              <a:rPr lang="en-US" altLang="ko-KR" sz="1200" dirty="0">
                <a:solidFill>
                  <a:schemeClr val="accent1">
                    <a:lumMod val="75000"/>
                  </a:schemeClr>
                </a:solidFill>
                <a:latin typeface="맑은 고딕" panose="020B0503020000020004" pitchFamily="50" charset="-127"/>
                <a:ea typeface="맑은 고딕" panose="020B0503020000020004" pitchFamily="50" charset="-127"/>
                <a:hlinkClick r:id="rId3"/>
              </a:rPr>
              <a:t>uniski79@gmail.com</a:t>
            </a:r>
            <a:r>
              <a:rPr lang="en-US" altLang="ko-KR" sz="1200" dirty="0">
                <a:solidFill>
                  <a:schemeClr val="accent1">
                    <a:lumMod val="75000"/>
                  </a:schemeClr>
                </a:solidFill>
                <a:latin typeface="맑은 고딕" panose="020B0503020000020004" pitchFamily="50" charset="-127"/>
                <a:ea typeface="맑은 고딕" panose="020B0503020000020004" pitchFamily="50" charset="-127"/>
              </a:rPr>
              <a:t> / 010-2000-4981</a:t>
            </a:r>
            <a:endParaRPr lang="ko-KR" altLang="en-US" sz="1200" dirty="0">
              <a:solidFill>
                <a:schemeClr val="accent1">
                  <a:lumMod val="75000"/>
                </a:schemeClr>
              </a:solidFill>
              <a:latin typeface="맑은 고딕" panose="020B0503020000020004" pitchFamily="50" charset="-127"/>
              <a:ea typeface="맑은 고딕" panose="020B0503020000020004" pitchFamily="50" charset="-127"/>
            </a:endParaRPr>
          </a:p>
          <a:p>
            <a:pPr algn="ctr"/>
            <a:endParaRPr lang="en-US" altLang="ko-KR" sz="1200" b="1" dirty="0">
              <a:solidFill>
                <a:schemeClr val="accent1">
                  <a:lumMod val="75000"/>
                </a:schemeClr>
              </a:solidFill>
              <a:latin typeface="맑은 고딕" panose="020B0503020000020004" pitchFamily="50" charset="-127"/>
              <a:ea typeface="맑은 고딕" panose="020B0503020000020004" pitchFamily="50" charset="-127"/>
            </a:endParaRPr>
          </a:p>
          <a:p>
            <a:pPr algn="ctr"/>
            <a:r>
              <a:rPr lang="ko-KR" altLang="en-US" sz="1200" dirty="0">
                <a:solidFill>
                  <a:schemeClr val="accent1">
                    <a:lumMod val="75000"/>
                  </a:schemeClr>
                </a:solidFill>
                <a:latin typeface="맑은 고딕" panose="020B0503020000020004" pitchFamily="50" charset="-127"/>
                <a:ea typeface="맑은 고딕" panose="020B0503020000020004" pitchFamily="50" charset="-127"/>
              </a:rPr>
              <a:t>질의응답 </a:t>
            </a:r>
            <a:r>
              <a:rPr lang="en-US" altLang="ko-KR" sz="1200" dirty="0">
                <a:solidFill>
                  <a:schemeClr val="accent1">
                    <a:lumMod val="75000"/>
                  </a:schemeClr>
                </a:solidFill>
                <a:latin typeface="맑은 고딕" panose="020B0503020000020004" pitchFamily="50" charset="-127"/>
                <a:ea typeface="맑은 고딕" panose="020B0503020000020004" pitchFamily="50" charset="-127"/>
              </a:rPr>
              <a:t>daumnongup.co.kr</a:t>
            </a:r>
          </a:p>
        </p:txBody>
      </p:sp>
      <p:pic>
        <p:nvPicPr>
          <p:cNvPr id="8" name="그림 7">
            <a:extLst>
              <a:ext uri="{FF2B5EF4-FFF2-40B4-BE49-F238E27FC236}">
                <a16:creationId xmlns:a16="http://schemas.microsoft.com/office/drawing/2014/main" id="{EFAF1B7C-76FA-D1F2-FA59-38BC29013EF0}"/>
              </a:ext>
            </a:extLst>
          </p:cNvPr>
          <p:cNvPicPr>
            <a:picLocks noChangeAspect="1"/>
          </p:cNvPicPr>
          <p:nvPr/>
        </p:nvPicPr>
        <p:blipFill>
          <a:blip r:embed="rId4"/>
          <a:stretch>
            <a:fillRect/>
          </a:stretch>
        </p:blipFill>
        <p:spPr>
          <a:xfrm>
            <a:off x="9452389" y="4607347"/>
            <a:ext cx="1202859" cy="1405751"/>
          </a:xfrm>
          <a:prstGeom prst="rect">
            <a:avLst/>
          </a:prstGeom>
        </p:spPr>
      </p:pic>
      <p:pic>
        <p:nvPicPr>
          <p:cNvPr id="13" name="그림 12">
            <a:extLst>
              <a:ext uri="{FF2B5EF4-FFF2-40B4-BE49-F238E27FC236}">
                <a16:creationId xmlns:a16="http://schemas.microsoft.com/office/drawing/2014/main" id="{8D34CCAE-B971-4177-D4D8-D895E49EE47D}"/>
              </a:ext>
            </a:extLst>
          </p:cNvPr>
          <p:cNvPicPr>
            <a:picLocks noChangeAspect="1"/>
          </p:cNvPicPr>
          <p:nvPr/>
        </p:nvPicPr>
        <p:blipFill>
          <a:blip r:embed="rId5"/>
          <a:stretch>
            <a:fillRect/>
          </a:stretch>
        </p:blipFill>
        <p:spPr>
          <a:xfrm>
            <a:off x="12429098" y="5877684"/>
            <a:ext cx="1024981" cy="1015663"/>
          </a:xfrm>
          <a:prstGeom prst="rect">
            <a:avLst/>
          </a:prstGeom>
        </p:spPr>
      </p:pic>
    </p:spTree>
    <p:extLst>
      <p:ext uri="{BB962C8B-B14F-4D97-AF65-F5344CB8AC3E}">
        <p14:creationId xmlns:p14="http://schemas.microsoft.com/office/powerpoint/2010/main" val="483404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05825-93AC-95A0-7E90-8D875C20923A}"/>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B9796C0C-C1E4-6E6B-9048-1A8BE5AF00C1}"/>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BCC66539-703F-C774-25F0-ECA2D51E784A}"/>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E9F9405E-23B6-8550-998B-C1FB0229BA55}"/>
              </a:ext>
            </a:extLst>
          </p:cNvPr>
          <p:cNvSpPr txBox="1"/>
          <p:nvPr/>
        </p:nvSpPr>
        <p:spPr>
          <a:xfrm>
            <a:off x="577159" y="1232391"/>
            <a:ext cx="6097508" cy="369332"/>
          </a:xfrm>
          <a:prstGeom prst="rect">
            <a:avLst/>
          </a:prstGeom>
          <a:noFill/>
        </p:spPr>
        <p:txBody>
          <a:bodyPr wrap="square">
            <a:spAutoFit/>
          </a:bodyPr>
          <a:lstStyle/>
          <a:p>
            <a:r>
              <a:rPr lang="ko-KR" altLang="en-US" dirty="0"/>
              <a:t>농업경영체 등록 시 대표적인 혜택</a:t>
            </a:r>
          </a:p>
        </p:txBody>
      </p:sp>
      <p:graphicFrame>
        <p:nvGraphicFramePr>
          <p:cNvPr id="6" name="표 5">
            <a:extLst>
              <a:ext uri="{FF2B5EF4-FFF2-40B4-BE49-F238E27FC236}">
                <a16:creationId xmlns:a16="http://schemas.microsoft.com/office/drawing/2014/main" id="{1AFDE316-C4A7-A868-9FF4-64FAE2B7102B}"/>
              </a:ext>
            </a:extLst>
          </p:cNvPr>
          <p:cNvGraphicFramePr>
            <a:graphicFrameLocks noGrp="1"/>
          </p:cNvGraphicFramePr>
          <p:nvPr/>
        </p:nvGraphicFramePr>
        <p:xfrm>
          <a:off x="577159" y="1732677"/>
          <a:ext cx="10515600" cy="4912340"/>
        </p:xfrm>
        <a:graphic>
          <a:graphicData uri="http://schemas.openxmlformats.org/drawingml/2006/table">
            <a:tbl>
              <a:tblPr firstRow="1" firstCol="1" bandRow="1">
                <a:tableStyleId>{93296810-A885-4BE3-A3E7-6D5BEEA58F35}</a:tableStyleId>
              </a:tblPr>
              <a:tblGrid>
                <a:gridCol w="429285">
                  <a:extLst>
                    <a:ext uri="{9D8B030D-6E8A-4147-A177-3AD203B41FA5}">
                      <a16:colId xmlns:a16="http://schemas.microsoft.com/office/drawing/2014/main" val="1981091265"/>
                    </a:ext>
                  </a:extLst>
                </a:gridCol>
                <a:gridCol w="5106155">
                  <a:extLst>
                    <a:ext uri="{9D8B030D-6E8A-4147-A177-3AD203B41FA5}">
                      <a16:colId xmlns:a16="http://schemas.microsoft.com/office/drawing/2014/main" val="2737768618"/>
                    </a:ext>
                  </a:extLst>
                </a:gridCol>
                <a:gridCol w="4980160">
                  <a:extLst>
                    <a:ext uri="{9D8B030D-6E8A-4147-A177-3AD203B41FA5}">
                      <a16:colId xmlns:a16="http://schemas.microsoft.com/office/drawing/2014/main" val="1264200149"/>
                    </a:ext>
                  </a:extLst>
                </a:gridCol>
              </a:tblGrid>
              <a:tr h="414748">
                <a:tc>
                  <a:txBody>
                    <a:bodyPr/>
                    <a:lstStyle/>
                    <a:p>
                      <a:pPr algn="ctr" latinLnBrk="1">
                        <a:lnSpc>
                          <a:spcPct val="107000"/>
                        </a:lnSpc>
                        <a:spcAft>
                          <a:spcPts val="800"/>
                        </a:spcAft>
                        <a:buNone/>
                      </a:pPr>
                      <a:r>
                        <a:rPr lang="ko-KR" sz="1600" kern="100" dirty="0">
                          <a:effectLst/>
                          <a:latin typeface="+mn-lt"/>
                        </a:rPr>
                        <a:t>구분</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ctr" latinLnBrk="1">
                        <a:lnSpc>
                          <a:spcPct val="107000"/>
                        </a:lnSpc>
                        <a:spcAft>
                          <a:spcPts val="800"/>
                        </a:spcAft>
                        <a:buNone/>
                      </a:pPr>
                      <a:r>
                        <a:rPr lang="ko-KR" sz="1600" kern="100" dirty="0">
                          <a:effectLst/>
                          <a:latin typeface="+mn-lt"/>
                        </a:rPr>
                        <a:t>혜택 내용</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marL="0" algn="just" defTabSz="914400" rtl="0" eaLnBrk="1" latinLnBrk="1" hangingPunct="1">
                        <a:lnSpc>
                          <a:spcPct val="107000"/>
                        </a:lnSpc>
                        <a:spcAft>
                          <a:spcPts val="800"/>
                        </a:spcAft>
                        <a:buNone/>
                      </a:pPr>
                      <a:r>
                        <a:rPr lang="ko-KR" altLang="en-US" sz="1600" b="1" kern="100" dirty="0">
                          <a:solidFill>
                            <a:schemeClr val="lt1"/>
                          </a:solidFill>
                          <a:effectLst/>
                          <a:latin typeface="+mn-lt"/>
                          <a:ea typeface="+mn-ea"/>
                          <a:cs typeface="+mn-cs"/>
                        </a:rPr>
                        <a:t>비고</a:t>
                      </a:r>
                      <a:r>
                        <a:rPr lang="en-US" sz="1600" b="1" kern="100" dirty="0">
                          <a:solidFill>
                            <a:schemeClr val="lt1"/>
                          </a:solidFill>
                          <a:effectLst/>
                          <a:latin typeface="+mn-lt"/>
                          <a:ea typeface="+mn-ea"/>
                          <a:cs typeface="+mn-cs"/>
                        </a:rPr>
                        <a:t> / </a:t>
                      </a:r>
                      <a:r>
                        <a:rPr lang="ko-KR" altLang="en-US" sz="1600" b="1" kern="100" dirty="0">
                          <a:solidFill>
                            <a:schemeClr val="lt1"/>
                          </a:solidFill>
                          <a:effectLst/>
                          <a:latin typeface="+mn-lt"/>
                          <a:ea typeface="+mn-ea"/>
                          <a:cs typeface="+mn-cs"/>
                        </a:rPr>
                        <a:t>조건</a:t>
                      </a:r>
                    </a:p>
                  </a:txBody>
                  <a:tcPr marL="9525" marR="9525" marT="9525" marB="9525" anchor="ctr"/>
                </a:tc>
                <a:extLst>
                  <a:ext uri="{0D108BD9-81ED-4DB2-BD59-A6C34878D82A}">
                    <a16:rowId xmlns:a16="http://schemas.microsoft.com/office/drawing/2014/main" val="2048705737"/>
                  </a:ext>
                </a:extLst>
              </a:tr>
              <a:tr h="414748">
                <a:tc>
                  <a:txBody>
                    <a:bodyPr/>
                    <a:lstStyle/>
                    <a:p>
                      <a:pPr algn="ctr" latinLnBrk="1">
                        <a:lnSpc>
                          <a:spcPct val="107000"/>
                        </a:lnSpc>
                        <a:spcAft>
                          <a:spcPts val="800"/>
                        </a:spcAft>
                        <a:buNone/>
                      </a:pPr>
                      <a:r>
                        <a:rPr lang="en-US" sz="1600" kern="100" dirty="0">
                          <a:effectLst/>
                          <a:latin typeface="+mn-lt"/>
                        </a:rPr>
                        <a:t>1</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의료보험료 감면</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지역가입자 기준</a:t>
                      </a:r>
                      <a:r>
                        <a:rPr lang="en-US" sz="1100" kern="100" dirty="0">
                          <a:effectLst/>
                        </a:rPr>
                        <a:t>, </a:t>
                      </a:r>
                      <a:r>
                        <a:rPr lang="ko-KR" sz="1100" kern="100" dirty="0">
                          <a:effectLst/>
                        </a:rPr>
                        <a:t>농업소득 중심일 경우 최대</a:t>
                      </a:r>
                      <a:r>
                        <a:rPr lang="en-US" sz="1100" kern="100" dirty="0">
                          <a:effectLst/>
                        </a:rPr>
                        <a:t> 50% </a:t>
                      </a:r>
                      <a:r>
                        <a:rPr lang="ko-KR" sz="1100" kern="100" dirty="0">
                          <a:effectLst/>
                        </a:rPr>
                        <a:t>감면 </a:t>
                      </a:r>
                      <a:r>
                        <a:rPr lang="ko-KR" altLang="en-US" sz="1100" kern="100" dirty="0">
                          <a:effectLst/>
                        </a:rPr>
                        <a:t>가능</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1714374612"/>
                  </a:ext>
                </a:extLst>
              </a:tr>
              <a:tr h="414748">
                <a:tc>
                  <a:txBody>
                    <a:bodyPr/>
                    <a:lstStyle/>
                    <a:p>
                      <a:pPr algn="ctr" latinLnBrk="1">
                        <a:lnSpc>
                          <a:spcPct val="107000"/>
                        </a:lnSpc>
                        <a:spcAft>
                          <a:spcPts val="800"/>
                        </a:spcAft>
                        <a:buNone/>
                      </a:pPr>
                      <a:r>
                        <a:rPr lang="en-US" sz="1600" kern="100">
                          <a:effectLst/>
                          <a:latin typeface="+mn-lt"/>
                        </a:rPr>
                        <a:t>2</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정책자금 및 보조금 신청 자격</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귀농창업자금</a:t>
                      </a:r>
                      <a:r>
                        <a:rPr lang="en-US" sz="1100" kern="100" dirty="0">
                          <a:effectLst/>
                        </a:rPr>
                        <a:t>, </a:t>
                      </a:r>
                      <a:r>
                        <a:rPr lang="ko-KR" sz="1100" kern="100" dirty="0" err="1">
                          <a:effectLst/>
                        </a:rPr>
                        <a:t>청년농</a:t>
                      </a:r>
                      <a:r>
                        <a:rPr lang="ko-KR" sz="1100" kern="100" dirty="0">
                          <a:effectLst/>
                        </a:rPr>
                        <a:t> 정책자금</a:t>
                      </a:r>
                      <a:r>
                        <a:rPr lang="en-US" sz="1100" kern="100" dirty="0">
                          <a:effectLst/>
                        </a:rPr>
                        <a:t>, </a:t>
                      </a:r>
                      <a:r>
                        <a:rPr lang="ko-KR" altLang="en-US" sz="1100" kern="100" dirty="0">
                          <a:effectLst/>
                        </a:rPr>
                        <a:t>시설보조금</a:t>
                      </a:r>
                      <a:r>
                        <a:rPr lang="ko-KR" sz="1100" kern="100" dirty="0">
                          <a:effectLst/>
                        </a:rPr>
                        <a:t> 등 거의 모든 정책자금 신청 요건</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845911444"/>
                  </a:ext>
                </a:extLst>
              </a:tr>
              <a:tr h="414748">
                <a:tc>
                  <a:txBody>
                    <a:bodyPr/>
                    <a:lstStyle/>
                    <a:p>
                      <a:pPr algn="ctr" latinLnBrk="1">
                        <a:lnSpc>
                          <a:spcPct val="107000"/>
                        </a:lnSpc>
                        <a:spcAft>
                          <a:spcPts val="800"/>
                        </a:spcAft>
                        <a:buNone/>
                      </a:pPr>
                      <a:r>
                        <a:rPr lang="en-US" sz="1600" kern="100">
                          <a:effectLst/>
                          <a:latin typeface="+mn-lt"/>
                        </a:rPr>
                        <a:t>3</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양도소득세 감면 및 영농상속</a:t>
                      </a:r>
                      <a:r>
                        <a:rPr lang="en-US" sz="1600" kern="100" dirty="0">
                          <a:effectLst/>
                          <a:latin typeface="+mn-lt"/>
                        </a:rPr>
                        <a:t>·</a:t>
                      </a:r>
                      <a:r>
                        <a:rPr lang="ko-KR" sz="1600" kern="100" dirty="0">
                          <a:effectLst/>
                          <a:latin typeface="+mn-lt"/>
                        </a:rPr>
                        <a:t>증여 혜택</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altLang="en-US" sz="1100" kern="100" spc="-150" dirty="0">
                          <a:effectLst/>
                        </a:rPr>
                        <a:t>양도소득세 </a:t>
                      </a:r>
                      <a:r>
                        <a:rPr lang="en-US" altLang="ko-KR" sz="1100" kern="100" spc="-150" dirty="0">
                          <a:effectLst/>
                        </a:rPr>
                        <a:t>1</a:t>
                      </a:r>
                      <a:r>
                        <a:rPr lang="ko-KR" altLang="en-US" sz="1100" kern="100" spc="-150" dirty="0">
                          <a:effectLst/>
                        </a:rPr>
                        <a:t>년 </a:t>
                      </a:r>
                      <a:r>
                        <a:rPr lang="en-US" altLang="ko-KR" sz="1100" kern="100" spc="-150" dirty="0">
                          <a:effectLst/>
                        </a:rPr>
                        <a:t>1</a:t>
                      </a:r>
                      <a:r>
                        <a:rPr lang="ko-KR" altLang="en-US" sz="1100" kern="100" spc="-150" dirty="0">
                          <a:effectLst/>
                        </a:rPr>
                        <a:t>억</a:t>
                      </a:r>
                      <a:r>
                        <a:rPr lang="en-US" altLang="ko-KR" sz="1100" kern="100" spc="-150" dirty="0">
                          <a:effectLst/>
                        </a:rPr>
                        <a:t>, 5</a:t>
                      </a:r>
                      <a:r>
                        <a:rPr lang="ko-KR" altLang="en-US" sz="1100" kern="100" spc="-150" dirty="0">
                          <a:effectLst/>
                        </a:rPr>
                        <a:t>년간 </a:t>
                      </a:r>
                      <a:r>
                        <a:rPr lang="en-US" altLang="ko-KR" sz="1100" kern="100" spc="-150" dirty="0">
                          <a:effectLst/>
                        </a:rPr>
                        <a:t>2</a:t>
                      </a:r>
                      <a:r>
                        <a:rPr lang="ko-KR" altLang="en-US" sz="1100" kern="100" spc="-150" dirty="0">
                          <a:effectLst/>
                        </a:rPr>
                        <a:t>억 감면</a:t>
                      </a:r>
                      <a:r>
                        <a:rPr lang="en-US" altLang="ko-KR" sz="1100" kern="100" spc="-150" dirty="0">
                          <a:effectLst/>
                        </a:rPr>
                        <a:t>/</a:t>
                      </a:r>
                      <a:r>
                        <a:rPr lang="ko-KR" altLang="en-US" sz="1100" kern="100" spc="-150" dirty="0">
                          <a:effectLst/>
                        </a:rPr>
                        <a:t>영농증여 </a:t>
                      </a:r>
                      <a:r>
                        <a:rPr lang="en-US" altLang="ko-KR" sz="1100" kern="100" spc="-150" dirty="0">
                          <a:effectLst/>
                        </a:rPr>
                        <a:t>5</a:t>
                      </a:r>
                      <a:r>
                        <a:rPr lang="ko-KR" altLang="en-US" sz="1100" kern="100" spc="-150" dirty="0">
                          <a:effectLst/>
                        </a:rPr>
                        <a:t>년간마다 </a:t>
                      </a:r>
                      <a:r>
                        <a:rPr lang="en-US" altLang="ko-KR" sz="1100" kern="100" spc="-150" dirty="0">
                          <a:effectLst/>
                        </a:rPr>
                        <a:t>1</a:t>
                      </a:r>
                      <a:r>
                        <a:rPr lang="ko-KR" altLang="en-US" sz="1100" kern="100" spc="-150" dirty="0">
                          <a:effectLst/>
                        </a:rPr>
                        <a:t>억 감면</a:t>
                      </a:r>
                      <a:r>
                        <a:rPr lang="en-US" altLang="ko-KR" sz="1100" kern="100" spc="-150" dirty="0">
                          <a:effectLst/>
                        </a:rPr>
                        <a:t>/</a:t>
                      </a:r>
                      <a:r>
                        <a:rPr lang="ko-KR" altLang="en-US" sz="1100" kern="100" spc="-150" dirty="0">
                          <a:effectLst/>
                        </a:rPr>
                        <a:t>영농상속 </a:t>
                      </a:r>
                      <a:r>
                        <a:rPr lang="en-US" altLang="ko-KR" sz="1100" kern="100" spc="-150" dirty="0">
                          <a:effectLst/>
                        </a:rPr>
                        <a:t>30</a:t>
                      </a:r>
                      <a:r>
                        <a:rPr lang="ko-KR" altLang="en-US" sz="1100" kern="100" spc="-150" dirty="0">
                          <a:effectLst/>
                        </a:rPr>
                        <a:t>억 공제</a:t>
                      </a:r>
                      <a:endParaRPr lang="ko-KR" sz="1100" kern="100" spc="-15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531013755"/>
                  </a:ext>
                </a:extLst>
              </a:tr>
              <a:tr h="414748">
                <a:tc>
                  <a:txBody>
                    <a:bodyPr/>
                    <a:lstStyle/>
                    <a:p>
                      <a:pPr algn="ctr" latinLnBrk="1">
                        <a:lnSpc>
                          <a:spcPct val="107000"/>
                        </a:lnSpc>
                        <a:spcAft>
                          <a:spcPts val="800"/>
                        </a:spcAft>
                        <a:buNone/>
                      </a:pPr>
                      <a:r>
                        <a:rPr lang="en-US" sz="1600" kern="100" dirty="0">
                          <a:effectLst/>
                          <a:latin typeface="+mn-lt"/>
                        </a:rPr>
                        <a:t>4</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a:effectLst/>
                          <a:latin typeface="+mn-lt"/>
                        </a:rPr>
                        <a:t>직불금 및 농민수당 수령 자격</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altLang="en-US" sz="1100" kern="100" dirty="0">
                          <a:effectLst/>
                        </a:rPr>
                        <a:t>기본 </a:t>
                      </a:r>
                      <a:r>
                        <a:rPr lang="ko-KR" sz="1100" kern="100" dirty="0" err="1">
                          <a:effectLst/>
                        </a:rPr>
                        <a:t>공익직불금</a:t>
                      </a:r>
                      <a:r>
                        <a:rPr lang="en-US" sz="1100" kern="100" dirty="0">
                          <a:effectLst/>
                        </a:rPr>
                        <a:t> (</a:t>
                      </a:r>
                      <a:r>
                        <a:rPr lang="ko-KR" sz="1100" kern="100" dirty="0">
                          <a:effectLst/>
                        </a:rPr>
                        <a:t>면적</a:t>
                      </a:r>
                      <a:r>
                        <a:rPr lang="en-US" sz="1100" kern="100" dirty="0">
                          <a:effectLst/>
                        </a:rPr>
                        <a:t>·</a:t>
                      </a:r>
                      <a:r>
                        <a:rPr lang="ko-KR" altLang="en-US" sz="1100" kern="100" dirty="0">
                          <a:effectLst/>
                        </a:rPr>
                        <a:t>소농</a:t>
                      </a:r>
                      <a:r>
                        <a:rPr lang="ko-KR" sz="1100" kern="100" dirty="0">
                          <a:effectLst/>
                        </a:rPr>
                        <a:t> 기준</a:t>
                      </a:r>
                      <a:r>
                        <a:rPr lang="en-US" sz="1100" kern="100" dirty="0">
                          <a:effectLst/>
                        </a:rPr>
                        <a:t>), </a:t>
                      </a:r>
                      <a:r>
                        <a:rPr lang="ko-KR" altLang="en-US" sz="1100" kern="100" dirty="0">
                          <a:effectLst/>
                        </a:rPr>
                        <a:t>선택형 </a:t>
                      </a:r>
                      <a:r>
                        <a:rPr lang="ko-KR" altLang="en-US" sz="1100" kern="100" dirty="0" err="1">
                          <a:effectLst/>
                        </a:rPr>
                        <a:t>공익직불금</a:t>
                      </a:r>
                      <a:r>
                        <a:rPr lang="en-US" altLang="ko-KR" sz="1100" kern="100" dirty="0">
                          <a:effectLst/>
                        </a:rPr>
                        <a:t>(</a:t>
                      </a:r>
                      <a:r>
                        <a:rPr lang="ko-KR" altLang="en-US" sz="1100" kern="100" dirty="0">
                          <a:effectLst/>
                        </a:rPr>
                        <a:t>친환경</a:t>
                      </a:r>
                      <a:r>
                        <a:rPr lang="en-US" altLang="ko-KR" sz="1100" kern="100" dirty="0">
                          <a:effectLst/>
                        </a:rPr>
                        <a:t>, </a:t>
                      </a:r>
                      <a:r>
                        <a:rPr lang="ko-KR" altLang="en-US" sz="1100" kern="100" dirty="0">
                          <a:effectLst/>
                        </a:rPr>
                        <a:t>경관보전</a:t>
                      </a:r>
                      <a:r>
                        <a:rPr lang="en-US" altLang="ko-KR" sz="1100" kern="100" dirty="0">
                          <a:effectLst/>
                        </a:rPr>
                        <a:t>)</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922523924"/>
                  </a:ext>
                </a:extLst>
              </a:tr>
              <a:tr h="744694">
                <a:tc>
                  <a:txBody>
                    <a:bodyPr/>
                    <a:lstStyle/>
                    <a:p>
                      <a:pPr algn="ctr" latinLnBrk="1">
                        <a:lnSpc>
                          <a:spcPct val="107000"/>
                        </a:lnSpc>
                        <a:spcAft>
                          <a:spcPts val="800"/>
                        </a:spcAft>
                        <a:buNone/>
                      </a:pPr>
                      <a:r>
                        <a:rPr lang="en-US" sz="1600" kern="100">
                          <a:effectLst/>
                          <a:latin typeface="+mn-lt"/>
                        </a:rPr>
                        <a:t>5</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err="1">
                          <a:effectLst/>
                          <a:latin typeface="+mn-lt"/>
                        </a:rPr>
                        <a:t>농신보</a:t>
                      </a:r>
                      <a:r>
                        <a:rPr lang="ko-KR" sz="1600" kern="100" dirty="0">
                          <a:effectLst/>
                          <a:latin typeface="+mn-lt"/>
                        </a:rPr>
                        <a:t> 보증을 통한 농협 등 금융권 저리 대출</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개인 최대</a:t>
                      </a:r>
                      <a:r>
                        <a:rPr lang="en-US" sz="1100" kern="100" dirty="0">
                          <a:effectLst/>
                        </a:rPr>
                        <a:t> 10</a:t>
                      </a:r>
                      <a:r>
                        <a:rPr lang="ko-KR" sz="1100" kern="100" dirty="0">
                          <a:effectLst/>
                        </a:rPr>
                        <a:t>억</a:t>
                      </a:r>
                      <a:r>
                        <a:rPr lang="en-US" altLang="ko-KR" sz="1100" kern="100" dirty="0">
                          <a:effectLst/>
                        </a:rPr>
                        <a:t>(</a:t>
                      </a:r>
                      <a:r>
                        <a:rPr lang="ko-KR" altLang="en-US" sz="1100" kern="100" dirty="0">
                          <a:effectLst/>
                        </a:rPr>
                        <a:t>대규모 </a:t>
                      </a:r>
                      <a:r>
                        <a:rPr lang="en-US" altLang="ko-KR" sz="1100" kern="100" dirty="0">
                          <a:effectLst/>
                        </a:rPr>
                        <a:t>30</a:t>
                      </a:r>
                      <a:r>
                        <a:rPr lang="ko-KR" altLang="en-US" sz="1100" kern="100" dirty="0">
                          <a:effectLst/>
                        </a:rPr>
                        <a:t>억</a:t>
                      </a:r>
                      <a:r>
                        <a:rPr lang="en-US" altLang="ko-KR" sz="1100" kern="100" dirty="0">
                          <a:effectLst/>
                        </a:rPr>
                        <a:t>)</a:t>
                      </a:r>
                      <a:r>
                        <a:rPr lang="en-US" sz="1100" kern="100" dirty="0">
                          <a:effectLst/>
                        </a:rPr>
                        <a:t> / </a:t>
                      </a:r>
                      <a:r>
                        <a:rPr lang="ko-KR" sz="1100" kern="100" dirty="0">
                          <a:effectLst/>
                        </a:rPr>
                        <a:t>법인</a:t>
                      </a:r>
                      <a:r>
                        <a:rPr lang="en-US" sz="1100" kern="100" dirty="0">
                          <a:effectLst/>
                        </a:rPr>
                        <a:t> 15</a:t>
                      </a:r>
                      <a:r>
                        <a:rPr lang="ko-KR" sz="1100" kern="100" dirty="0">
                          <a:effectLst/>
                        </a:rPr>
                        <a:t>억</a:t>
                      </a:r>
                      <a:r>
                        <a:rPr lang="en-US" altLang="ko-KR" sz="1100" kern="100" dirty="0">
                          <a:effectLst/>
                        </a:rPr>
                        <a:t>(</a:t>
                      </a:r>
                      <a:r>
                        <a:rPr lang="ko-KR" altLang="en-US" sz="1100" kern="100" dirty="0">
                          <a:effectLst/>
                        </a:rPr>
                        <a:t>대규모 </a:t>
                      </a:r>
                      <a:r>
                        <a:rPr lang="en-US" altLang="ko-KR" sz="1100" kern="100" dirty="0">
                          <a:effectLst/>
                        </a:rPr>
                        <a:t>70</a:t>
                      </a:r>
                      <a:r>
                        <a:rPr lang="ko-KR" altLang="en-US" sz="1100" kern="100" dirty="0">
                          <a:effectLst/>
                        </a:rPr>
                        <a:t>억</a:t>
                      </a:r>
                      <a:r>
                        <a:rPr lang="en-US" altLang="ko-KR" sz="1100" kern="100" dirty="0">
                          <a:effectLst/>
                        </a:rPr>
                        <a:t>)</a:t>
                      </a:r>
                      <a:r>
                        <a:rPr lang="ko-KR" sz="1100" kern="100" dirty="0">
                          <a:effectLst/>
                        </a:rPr>
                        <a:t> 보증 가능</a:t>
                      </a:r>
                      <a:r>
                        <a:rPr lang="en-US" sz="1100" kern="100" dirty="0">
                          <a:effectLst/>
                        </a:rPr>
                        <a:t>, </a:t>
                      </a:r>
                    </a:p>
                    <a:p>
                      <a:pPr algn="just" latinLnBrk="1">
                        <a:lnSpc>
                          <a:spcPct val="107000"/>
                        </a:lnSpc>
                        <a:spcAft>
                          <a:spcPts val="800"/>
                        </a:spcAft>
                        <a:buNone/>
                      </a:pPr>
                      <a:r>
                        <a:rPr lang="ko-KR" sz="1100" kern="100" dirty="0">
                          <a:effectLst/>
                        </a:rPr>
                        <a:t>농협사업자대출 등 활용</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447437778"/>
                  </a:ext>
                </a:extLst>
              </a:tr>
              <a:tr h="414748">
                <a:tc>
                  <a:txBody>
                    <a:bodyPr/>
                    <a:lstStyle/>
                    <a:p>
                      <a:pPr algn="ctr" latinLnBrk="1">
                        <a:lnSpc>
                          <a:spcPct val="107000"/>
                        </a:lnSpc>
                        <a:spcAft>
                          <a:spcPts val="800"/>
                        </a:spcAft>
                        <a:buNone/>
                      </a:pPr>
                      <a:r>
                        <a:rPr lang="en-US" sz="1600" kern="100">
                          <a:effectLst/>
                          <a:latin typeface="+mn-lt"/>
                        </a:rPr>
                        <a:t>6</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농협 조합원 가입 가능</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조합원 가입 시 </a:t>
                      </a:r>
                      <a:r>
                        <a:rPr lang="ko-KR" sz="1100" kern="100" dirty="0" err="1">
                          <a:effectLst/>
                        </a:rPr>
                        <a:t>농자재</a:t>
                      </a:r>
                      <a:r>
                        <a:rPr lang="ko-KR" sz="1100" kern="100" dirty="0">
                          <a:effectLst/>
                        </a:rPr>
                        <a:t> 할인</a:t>
                      </a:r>
                      <a:r>
                        <a:rPr lang="en-US" sz="1100" kern="100" dirty="0">
                          <a:effectLst/>
                        </a:rPr>
                        <a:t>, </a:t>
                      </a:r>
                      <a:r>
                        <a:rPr lang="ko-KR" sz="1100" kern="100" dirty="0">
                          <a:effectLst/>
                        </a:rPr>
                        <a:t>배당금 수령 등 혜택</a:t>
                      </a:r>
                      <a:r>
                        <a:rPr lang="en-US" sz="1100" kern="100" dirty="0">
                          <a:effectLst/>
                        </a:rPr>
                        <a:t>, </a:t>
                      </a:r>
                      <a:r>
                        <a:rPr lang="ko-KR" sz="1100" kern="100" dirty="0">
                          <a:effectLst/>
                        </a:rPr>
                        <a:t>지역 농협 규정 상 필수 요건</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775117422"/>
                  </a:ext>
                </a:extLst>
              </a:tr>
              <a:tr h="414748">
                <a:tc>
                  <a:txBody>
                    <a:bodyPr/>
                    <a:lstStyle/>
                    <a:p>
                      <a:pPr algn="ctr" latinLnBrk="1">
                        <a:lnSpc>
                          <a:spcPct val="107000"/>
                        </a:lnSpc>
                        <a:spcAft>
                          <a:spcPts val="800"/>
                        </a:spcAft>
                        <a:buNone/>
                      </a:pPr>
                      <a:r>
                        <a:rPr lang="en-US" sz="1600" kern="100" dirty="0">
                          <a:effectLst/>
                          <a:latin typeface="+mn-lt"/>
                        </a:rPr>
                        <a:t>7</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altLang="en-US" sz="1600" kern="100" dirty="0">
                          <a:effectLst/>
                          <a:latin typeface="+mn-lt"/>
                          <a:ea typeface="맑은 고딕" panose="020B0503020000020004" pitchFamily="50" charset="-127"/>
                          <a:cs typeface="Times New Roman" panose="02020603050405020304" pitchFamily="18" charset="0"/>
                        </a:rPr>
                        <a:t>농업 법인 설립</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r>
                        <a:rPr lang="ko-KR" altLang="en-US" sz="1100" dirty="0"/>
                        <a:t>농업인이 법인 지분의 최소 </a:t>
                      </a:r>
                      <a:r>
                        <a:rPr lang="en-US" altLang="ko-KR" sz="1100" b="1" dirty="0"/>
                        <a:t>10% </a:t>
                      </a:r>
                      <a:r>
                        <a:rPr lang="ko-KR" altLang="en-US" sz="1100" b="1" dirty="0"/>
                        <a:t>이상</a:t>
                      </a:r>
                      <a:r>
                        <a:rPr lang="ko-KR" altLang="en-US" sz="1100" dirty="0"/>
                        <a:t>을 출자</a:t>
                      </a:r>
                      <a:r>
                        <a:rPr lang="en-US" altLang="ko-KR" sz="1100" dirty="0"/>
                        <a:t>, </a:t>
                      </a:r>
                      <a:r>
                        <a:rPr lang="ko-KR" altLang="en-US" sz="1100" b="1" dirty="0"/>
                        <a:t>등기 이사의 </a:t>
                      </a:r>
                      <a:r>
                        <a:rPr lang="en-US" altLang="ko-KR" sz="1100" b="1" dirty="0"/>
                        <a:t>1/3 </a:t>
                      </a:r>
                      <a:r>
                        <a:rPr lang="ko-KR" altLang="en-US" sz="1100" b="1" dirty="0"/>
                        <a:t>이상이 농업인</a:t>
                      </a:r>
                      <a:endParaRPr lang="ko-KR" altLang="en-US" sz="1100" dirty="0"/>
                    </a:p>
                  </a:txBody>
                  <a:tcPr marL="9525" marR="9525" marT="9525" marB="9525" anchor="ctr"/>
                </a:tc>
                <a:extLst>
                  <a:ext uri="{0D108BD9-81ED-4DB2-BD59-A6C34878D82A}">
                    <a16:rowId xmlns:a16="http://schemas.microsoft.com/office/drawing/2014/main" val="61677245"/>
                  </a:ext>
                </a:extLst>
              </a:tr>
              <a:tr h="434914">
                <a:tc>
                  <a:txBody>
                    <a:bodyPr/>
                    <a:lstStyle/>
                    <a:p>
                      <a:pPr algn="ctr" latinLnBrk="1">
                        <a:lnSpc>
                          <a:spcPct val="107000"/>
                        </a:lnSpc>
                        <a:spcAft>
                          <a:spcPts val="800"/>
                        </a:spcAft>
                        <a:buNone/>
                      </a:pPr>
                      <a:r>
                        <a:rPr lang="en-US" sz="1600" kern="100">
                          <a:effectLst/>
                          <a:latin typeface="+mn-lt"/>
                        </a:rPr>
                        <a:t>8</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marL="0" marR="0" lvl="0" indent="0" algn="just" defTabSz="914400" rtl="0" eaLnBrk="1" fontAlgn="auto" latinLnBrk="1" hangingPunct="1">
                        <a:lnSpc>
                          <a:spcPct val="107000"/>
                        </a:lnSpc>
                        <a:spcBef>
                          <a:spcPts val="0"/>
                        </a:spcBef>
                        <a:spcAft>
                          <a:spcPts val="800"/>
                        </a:spcAft>
                        <a:buClrTx/>
                        <a:buSzTx/>
                        <a:buFontTx/>
                        <a:buNone/>
                        <a:tabLst/>
                        <a:defRPr/>
                      </a:pPr>
                      <a:r>
                        <a:rPr lang="ko-KR" sz="1600" kern="100" dirty="0">
                          <a:effectLst/>
                          <a:latin typeface="+mn-lt"/>
                        </a:rPr>
                        <a:t>영농폐기물 처리</a:t>
                      </a:r>
                      <a:r>
                        <a:rPr lang="en-US" sz="1600" kern="100" dirty="0">
                          <a:effectLst/>
                          <a:latin typeface="+mn-lt"/>
                        </a:rPr>
                        <a:t>, </a:t>
                      </a:r>
                      <a:r>
                        <a:rPr lang="ko-KR" sz="1600" kern="100" dirty="0">
                          <a:effectLst/>
                          <a:latin typeface="+mn-lt"/>
                        </a:rPr>
                        <a:t>농약 </a:t>
                      </a:r>
                      <a:r>
                        <a:rPr lang="ko-KR" sz="1600" kern="100" dirty="0" err="1">
                          <a:effectLst/>
                          <a:latin typeface="+mn-lt"/>
                        </a:rPr>
                        <a:t>빈병</a:t>
                      </a:r>
                      <a:r>
                        <a:rPr lang="ko-KR" sz="1600" kern="100" dirty="0">
                          <a:effectLst/>
                          <a:latin typeface="+mn-lt"/>
                        </a:rPr>
                        <a:t> 수거 보조 </a:t>
                      </a:r>
                      <a:r>
                        <a:rPr lang="ko-KR" sz="1600" kern="100">
                          <a:effectLst/>
                          <a:latin typeface="+mn-lt"/>
                        </a:rPr>
                        <a:t>등 </a:t>
                      </a:r>
                      <a:r>
                        <a:rPr lang="ko-KR" altLang="ko-KR" sz="1600" kern="100">
                          <a:effectLst/>
                          <a:latin typeface="+mn-lt"/>
                        </a:rPr>
                        <a:t>환경지원대상</a:t>
                      </a:r>
                      <a:endParaRPr lang="ko-KR" altLang="ko-KR" sz="1600" kern="100">
                        <a:effectLst/>
                        <a:latin typeface="+mn-lt"/>
                        <a:ea typeface="+mn-ea"/>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지자체 보조 사업의 대상이 됨</a:t>
                      </a:r>
                      <a:r>
                        <a:rPr lang="en-US" sz="1100" kern="100" dirty="0">
                          <a:effectLst/>
                        </a:rPr>
                        <a:t> (</a:t>
                      </a:r>
                      <a:r>
                        <a:rPr lang="ko-KR" sz="1100" kern="100" dirty="0">
                          <a:effectLst/>
                        </a:rPr>
                        <a:t>지역별 상이</a:t>
                      </a:r>
                      <a:r>
                        <a:rPr lang="en-US" sz="1100" kern="100" dirty="0">
                          <a:effectLst/>
                        </a:rPr>
                        <a:t>)</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1016871406"/>
                  </a:ext>
                </a:extLst>
              </a:tr>
              <a:tr h="414748">
                <a:tc>
                  <a:txBody>
                    <a:bodyPr/>
                    <a:lstStyle/>
                    <a:p>
                      <a:pPr algn="ctr" latinLnBrk="1">
                        <a:lnSpc>
                          <a:spcPct val="107000"/>
                        </a:lnSpc>
                        <a:spcAft>
                          <a:spcPts val="800"/>
                        </a:spcAft>
                        <a:buNone/>
                      </a:pPr>
                      <a:r>
                        <a:rPr lang="en-US" sz="1600" kern="100" dirty="0">
                          <a:effectLst/>
                          <a:latin typeface="+mn-lt"/>
                        </a:rPr>
                        <a:t>9</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농지연금 신청 자격</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만</a:t>
                      </a:r>
                      <a:r>
                        <a:rPr lang="en-US" sz="1100" kern="100" dirty="0">
                          <a:effectLst/>
                        </a:rPr>
                        <a:t> 60</a:t>
                      </a:r>
                      <a:r>
                        <a:rPr lang="ko-KR" sz="1100" kern="100" dirty="0">
                          <a:effectLst/>
                        </a:rPr>
                        <a:t>세 이상 </a:t>
                      </a:r>
                      <a:r>
                        <a:rPr lang="ko-KR" sz="1100" kern="100" dirty="0" err="1">
                          <a:effectLst/>
                        </a:rPr>
                        <a:t>경영체</a:t>
                      </a:r>
                      <a:r>
                        <a:rPr lang="ko-KR" sz="1100" kern="100" dirty="0">
                          <a:effectLst/>
                        </a:rPr>
                        <a:t> 등록자 대상</a:t>
                      </a:r>
                      <a:r>
                        <a:rPr lang="en-US" sz="1100" kern="100" dirty="0">
                          <a:effectLst/>
                        </a:rPr>
                        <a:t> (</a:t>
                      </a:r>
                      <a:r>
                        <a:rPr lang="ko-KR" altLang="en-US" sz="1100" kern="100" dirty="0">
                          <a:effectLst/>
                        </a:rPr>
                        <a:t>농지은행</a:t>
                      </a:r>
                      <a:r>
                        <a:rPr lang="ko-KR" sz="1100" kern="100" dirty="0">
                          <a:effectLst/>
                        </a:rPr>
                        <a:t> 운영</a:t>
                      </a:r>
                      <a:r>
                        <a:rPr lang="en-US" sz="1100" kern="100" dirty="0">
                          <a:effectLst/>
                        </a:rPr>
                        <a:t>)</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503434018"/>
                  </a:ext>
                </a:extLst>
              </a:tr>
              <a:tr h="414748">
                <a:tc>
                  <a:txBody>
                    <a:bodyPr/>
                    <a:lstStyle/>
                    <a:p>
                      <a:pPr algn="ctr" latinLnBrk="1">
                        <a:lnSpc>
                          <a:spcPct val="107000"/>
                        </a:lnSpc>
                        <a:spcAft>
                          <a:spcPts val="800"/>
                        </a:spcAft>
                        <a:buNone/>
                      </a:pPr>
                      <a:r>
                        <a:rPr lang="en-US" sz="1600" kern="100" dirty="0">
                          <a:effectLst/>
                          <a:latin typeface="+mn-lt"/>
                        </a:rPr>
                        <a:t>10</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재난지원</a:t>
                      </a:r>
                      <a:r>
                        <a:rPr lang="en-US" sz="1600" kern="100" dirty="0">
                          <a:effectLst/>
                          <a:latin typeface="+mn-lt"/>
                        </a:rPr>
                        <a:t>, </a:t>
                      </a:r>
                      <a:r>
                        <a:rPr lang="ko-KR" sz="1600" kern="100" dirty="0" err="1">
                          <a:effectLst/>
                          <a:latin typeface="+mn-lt"/>
                        </a:rPr>
                        <a:t>피해보전직불</a:t>
                      </a:r>
                      <a:r>
                        <a:rPr lang="ko-KR" altLang="en-US" sz="1600" kern="100" dirty="0" err="1">
                          <a:effectLst/>
                          <a:latin typeface="+mn-lt"/>
                        </a:rPr>
                        <a:t>금</a:t>
                      </a:r>
                      <a:r>
                        <a:rPr lang="ko-KR" sz="1600" kern="100" dirty="0">
                          <a:effectLst/>
                          <a:latin typeface="+mn-lt"/>
                        </a:rPr>
                        <a:t> 등 긴급 지원사업 대상 자격</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자연재해 시 </a:t>
                      </a:r>
                      <a:r>
                        <a:rPr lang="ko-KR" sz="1100" kern="100" dirty="0" err="1">
                          <a:effectLst/>
                        </a:rPr>
                        <a:t>경영체</a:t>
                      </a:r>
                      <a:r>
                        <a:rPr lang="ko-KR" sz="1100" kern="100" dirty="0">
                          <a:effectLst/>
                        </a:rPr>
                        <a:t> 등록자만 피해 </a:t>
                      </a:r>
                      <a:r>
                        <a:rPr lang="ko-KR" sz="1100" kern="100" dirty="0" err="1">
                          <a:effectLst/>
                        </a:rPr>
                        <a:t>보전비</a:t>
                      </a:r>
                      <a:r>
                        <a:rPr lang="ko-KR" sz="1100" kern="100" dirty="0">
                          <a:effectLst/>
                        </a:rPr>
                        <a:t> 및 </a:t>
                      </a:r>
                      <a:r>
                        <a:rPr lang="ko-KR" sz="1100" kern="100" dirty="0" err="1">
                          <a:effectLst/>
                        </a:rPr>
                        <a:t>복구비</a:t>
                      </a:r>
                      <a:r>
                        <a:rPr lang="ko-KR" sz="1100" kern="100" dirty="0">
                          <a:effectLst/>
                        </a:rPr>
                        <a:t> 수령 가능</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2167631139"/>
                  </a:ext>
                </a:extLst>
              </a:tr>
            </a:tbl>
          </a:graphicData>
        </a:graphic>
      </p:graphicFrame>
    </p:spTree>
    <p:extLst>
      <p:ext uri="{BB962C8B-B14F-4D97-AF65-F5344CB8AC3E}">
        <p14:creationId xmlns:p14="http://schemas.microsoft.com/office/powerpoint/2010/main" val="1943429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F5FB4-B4EA-76E5-6E0A-747FD1831FD8}"/>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30914F50-996F-0289-DDA6-5E555AE26E83}"/>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F89549B1-42F0-C8CA-69BC-E91167C5A281}"/>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p:pic>
        <p:nvPicPr>
          <p:cNvPr id="5" name="그림 4">
            <a:extLst>
              <a:ext uri="{FF2B5EF4-FFF2-40B4-BE49-F238E27FC236}">
                <a16:creationId xmlns:a16="http://schemas.microsoft.com/office/drawing/2014/main" id="{F21A98C7-5D35-FCD6-23C9-9F03D6A7F7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35929" y="1384558"/>
            <a:ext cx="6790871" cy="5018878"/>
          </a:xfrm>
          <a:prstGeom prst="rect">
            <a:avLst/>
          </a:prstGeom>
        </p:spPr>
      </p:pic>
      <p:sp>
        <p:nvSpPr>
          <p:cNvPr id="7" name="제목 1">
            <a:extLst>
              <a:ext uri="{FF2B5EF4-FFF2-40B4-BE49-F238E27FC236}">
                <a16:creationId xmlns:a16="http://schemas.microsoft.com/office/drawing/2014/main" id="{DF778CB2-221B-52A7-6F62-2A4CA7DF0881}"/>
              </a:ext>
            </a:extLst>
          </p:cNvPr>
          <p:cNvSpPr txBox="1">
            <a:spLocks/>
          </p:cNvSpPr>
          <p:nvPr/>
        </p:nvSpPr>
        <p:spPr>
          <a:xfrm>
            <a:off x="117787" y="2867088"/>
            <a:ext cx="3709963" cy="3814704"/>
          </a:xfrm>
          <a:prstGeom prst="rect">
            <a:avLst/>
          </a:prstGeom>
        </p:spPr>
        <p:txBody>
          <a:bodyPr vert="horz" lIns="91440" tIns="45720" rIns="91440" bIns="45720" rtlCol="0" anchor="b">
            <a:normAutofit fontScale="85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70000"/>
              </a:lnSpc>
            </a:pPr>
            <a:r>
              <a:rPr lang="ko-KR" altLang="en-US" sz="2000" b="1">
                <a:solidFill>
                  <a:srgbClr val="C00000"/>
                </a:solidFill>
              </a:rPr>
              <a:t>예시</a:t>
            </a:r>
            <a:endParaRPr lang="en-US" altLang="ko-KR" sz="2000" b="1">
              <a:solidFill>
                <a:srgbClr val="C00000"/>
              </a:solidFill>
            </a:endParaRPr>
          </a:p>
          <a:p>
            <a:pPr algn="r">
              <a:lnSpc>
                <a:spcPct val="170000"/>
              </a:lnSpc>
            </a:pPr>
            <a:r>
              <a:rPr lang="ko-KR" altLang="en-US" sz="2000" b="1">
                <a:solidFill>
                  <a:srgbClr val="C00000"/>
                </a:solidFill>
              </a:rPr>
              <a:t>총 부과점수 </a:t>
            </a:r>
            <a:r>
              <a:rPr lang="en-US" altLang="ko-KR" sz="2000" b="1">
                <a:solidFill>
                  <a:srgbClr val="C00000"/>
                </a:solidFill>
              </a:rPr>
              <a:t>424</a:t>
            </a:r>
            <a:r>
              <a:rPr lang="ko-KR" altLang="en-US" sz="2000" b="1">
                <a:solidFill>
                  <a:srgbClr val="C00000"/>
                </a:solidFill>
              </a:rPr>
              <a:t>점</a:t>
            </a:r>
            <a:endParaRPr lang="en-US" altLang="ko-KR" sz="2000" b="1">
              <a:solidFill>
                <a:srgbClr val="C00000"/>
              </a:solidFill>
            </a:endParaRPr>
          </a:p>
          <a:p>
            <a:pPr algn="r">
              <a:lnSpc>
                <a:spcPct val="170000"/>
              </a:lnSpc>
            </a:pPr>
            <a:r>
              <a:rPr lang="ko-KR" altLang="en-US" sz="2000" b="1">
                <a:solidFill>
                  <a:srgbClr val="C00000"/>
                </a:solidFill>
              </a:rPr>
              <a:t>점수당 </a:t>
            </a:r>
            <a:r>
              <a:rPr lang="en-US" altLang="ko-KR" sz="2000" b="1">
                <a:solidFill>
                  <a:srgbClr val="C00000"/>
                </a:solidFill>
              </a:rPr>
              <a:t>232.3</a:t>
            </a:r>
            <a:r>
              <a:rPr lang="ko-KR" altLang="en-US" sz="2000" b="1">
                <a:solidFill>
                  <a:srgbClr val="C00000"/>
                </a:solidFill>
              </a:rPr>
              <a:t>원</a:t>
            </a:r>
            <a:r>
              <a:rPr lang="en-US" altLang="ko-KR" sz="2000" b="1">
                <a:solidFill>
                  <a:srgbClr val="C00000"/>
                </a:solidFill>
              </a:rPr>
              <a:t>(25</a:t>
            </a:r>
            <a:r>
              <a:rPr lang="ko-KR" altLang="en-US" sz="2000" b="1">
                <a:solidFill>
                  <a:srgbClr val="C00000"/>
                </a:solidFill>
              </a:rPr>
              <a:t>년기준</a:t>
            </a:r>
            <a:r>
              <a:rPr lang="en-US" altLang="ko-KR" sz="2000" b="1">
                <a:solidFill>
                  <a:srgbClr val="C00000"/>
                </a:solidFill>
              </a:rPr>
              <a:t>)</a:t>
            </a:r>
          </a:p>
          <a:p>
            <a:pPr algn="r">
              <a:lnSpc>
                <a:spcPct val="170000"/>
              </a:lnSpc>
            </a:pPr>
            <a:r>
              <a:rPr lang="ko-KR" altLang="en-US" sz="2000" b="1">
                <a:solidFill>
                  <a:srgbClr val="C00000"/>
                </a:solidFill>
              </a:rPr>
              <a:t>월보험료 </a:t>
            </a:r>
            <a:r>
              <a:rPr lang="en-US" altLang="ko-KR" sz="2000" b="1">
                <a:solidFill>
                  <a:srgbClr val="C00000"/>
                </a:solidFill>
              </a:rPr>
              <a:t>98,975</a:t>
            </a:r>
            <a:r>
              <a:rPr lang="ko-KR" altLang="en-US" sz="2000" b="1">
                <a:solidFill>
                  <a:srgbClr val="C00000"/>
                </a:solidFill>
              </a:rPr>
              <a:t>원</a:t>
            </a:r>
            <a:endParaRPr lang="en-US" altLang="ko-KR" sz="2000" b="1">
              <a:solidFill>
                <a:srgbClr val="C00000"/>
              </a:solidFill>
            </a:endParaRPr>
          </a:p>
          <a:p>
            <a:pPr algn="r">
              <a:lnSpc>
                <a:spcPct val="170000"/>
              </a:lnSpc>
            </a:pPr>
            <a:r>
              <a:rPr lang="en-US" altLang="ko-KR" sz="2000" b="1">
                <a:solidFill>
                  <a:srgbClr val="C00000"/>
                </a:solidFill>
              </a:rPr>
              <a:t>(424</a:t>
            </a:r>
            <a:r>
              <a:rPr lang="ko-KR" altLang="en-US" sz="2000" b="1">
                <a:solidFill>
                  <a:srgbClr val="C00000"/>
                </a:solidFill>
              </a:rPr>
              <a:t>점</a:t>
            </a:r>
            <a:r>
              <a:rPr lang="en-US" altLang="ko-KR" sz="2000" b="1">
                <a:solidFill>
                  <a:srgbClr val="C00000"/>
                </a:solidFill>
              </a:rPr>
              <a:t>X232.3</a:t>
            </a:r>
            <a:r>
              <a:rPr lang="ko-KR" altLang="en-US" sz="2000" b="1">
                <a:solidFill>
                  <a:srgbClr val="C00000"/>
                </a:solidFill>
              </a:rPr>
              <a:t>원</a:t>
            </a:r>
            <a:r>
              <a:rPr lang="en-US" altLang="ko-KR" sz="2000" b="1">
                <a:solidFill>
                  <a:srgbClr val="C00000"/>
                </a:solidFill>
              </a:rPr>
              <a:t>)</a:t>
            </a:r>
          </a:p>
          <a:p>
            <a:pPr algn="r">
              <a:lnSpc>
                <a:spcPct val="170000"/>
              </a:lnSpc>
            </a:pPr>
            <a:endParaRPr lang="en-US" altLang="ko-KR" sz="2000" b="1">
              <a:solidFill>
                <a:srgbClr val="C00000"/>
              </a:solidFill>
            </a:endParaRPr>
          </a:p>
          <a:p>
            <a:pPr algn="r">
              <a:lnSpc>
                <a:spcPct val="170000"/>
              </a:lnSpc>
            </a:pPr>
            <a:r>
              <a:rPr lang="en-US" altLang="ko-KR" sz="2000" b="1">
                <a:solidFill>
                  <a:srgbClr val="C00000"/>
                </a:solidFill>
              </a:rPr>
              <a:t>*</a:t>
            </a:r>
            <a:r>
              <a:rPr lang="ko-KR" altLang="en-US" sz="2000" b="1">
                <a:solidFill>
                  <a:srgbClr val="C00000"/>
                </a:solidFill>
              </a:rPr>
              <a:t>읍</a:t>
            </a:r>
            <a:r>
              <a:rPr lang="en-US" altLang="ko-KR" sz="2000" b="1">
                <a:solidFill>
                  <a:srgbClr val="C00000"/>
                </a:solidFill>
              </a:rPr>
              <a:t>,</a:t>
            </a:r>
            <a:r>
              <a:rPr lang="ko-KR" altLang="en-US" sz="2000" b="1">
                <a:solidFill>
                  <a:srgbClr val="C00000"/>
                </a:solidFill>
              </a:rPr>
              <a:t>면 거주 </a:t>
            </a:r>
            <a:r>
              <a:rPr lang="en-US" altLang="ko-KR" sz="2000" b="1">
                <a:solidFill>
                  <a:srgbClr val="C00000"/>
                </a:solidFill>
              </a:rPr>
              <a:t>22% </a:t>
            </a:r>
            <a:r>
              <a:rPr lang="ko-KR" altLang="en-US" sz="2000" b="1">
                <a:solidFill>
                  <a:srgbClr val="C00000"/>
                </a:solidFill>
              </a:rPr>
              <a:t>추가 경감</a:t>
            </a:r>
            <a:endParaRPr lang="en-US" altLang="ko-KR" sz="2000" b="1">
              <a:solidFill>
                <a:srgbClr val="C00000"/>
              </a:solidFill>
            </a:endParaRPr>
          </a:p>
          <a:p>
            <a:pPr algn="r">
              <a:lnSpc>
                <a:spcPct val="170000"/>
              </a:lnSpc>
            </a:pPr>
            <a:endParaRPr lang="en-US" altLang="ko-KR" sz="2000" b="1">
              <a:solidFill>
                <a:srgbClr val="C00000"/>
              </a:solidFill>
            </a:endParaRPr>
          </a:p>
          <a:p>
            <a:pPr algn="r">
              <a:lnSpc>
                <a:spcPct val="170000"/>
              </a:lnSpc>
            </a:pPr>
            <a:r>
              <a:rPr lang="ko-KR" altLang="en-US" sz="2000" b="1">
                <a:solidFill>
                  <a:srgbClr val="C00000"/>
                </a:solidFill>
              </a:rPr>
              <a:t>부과금액 </a:t>
            </a:r>
            <a:r>
              <a:rPr lang="en-US" altLang="ko-KR" sz="2000" b="1">
                <a:solidFill>
                  <a:srgbClr val="C00000"/>
                </a:solidFill>
              </a:rPr>
              <a:t>50% = 49,487</a:t>
            </a:r>
            <a:r>
              <a:rPr lang="ko-KR" altLang="en-US" sz="2000" b="1">
                <a:solidFill>
                  <a:srgbClr val="C00000"/>
                </a:solidFill>
              </a:rPr>
              <a:t>원</a:t>
            </a:r>
            <a:endParaRPr lang="en-US" altLang="ko-KR" sz="2000" b="1">
              <a:solidFill>
                <a:srgbClr val="C00000"/>
              </a:solidFill>
            </a:endParaRPr>
          </a:p>
          <a:p>
            <a:pPr algn="r">
              <a:lnSpc>
                <a:spcPct val="170000"/>
              </a:lnSpc>
            </a:pPr>
            <a:endParaRPr lang="en-US" altLang="ko-KR" sz="2000" b="1">
              <a:solidFill>
                <a:srgbClr val="C00000"/>
              </a:solidFill>
            </a:endParaRPr>
          </a:p>
          <a:p>
            <a:pPr algn="r">
              <a:lnSpc>
                <a:spcPct val="170000"/>
              </a:lnSpc>
            </a:pPr>
            <a:endParaRPr lang="ko-KR" altLang="en-US" sz="2000" b="1">
              <a:solidFill>
                <a:srgbClr val="C00000"/>
              </a:solidFill>
            </a:endParaRPr>
          </a:p>
        </p:txBody>
      </p:sp>
      <mc:AlternateContent xmlns:mc="http://schemas.openxmlformats.org/markup-compatibility/2006" xmlns:p14="http://schemas.microsoft.com/office/powerpoint/2010/main">
        <mc:Choice Requires="p14">
          <p:contentPart p14:bwMode="auto" r:id="rId4">
            <p14:nvContentPartPr>
              <p14:cNvPr id="10" name="잉크 9">
                <a:extLst>
                  <a:ext uri="{FF2B5EF4-FFF2-40B4-BE49-F238E27FC236}">
                    <a16:creationId xmlns:a16="http://schemas.microsoft.com/office/drawing/2014/main" id="{728FAA41-6455-97E9-5084-5973F1753986}"/>
                  </a:ext>
                </a:extLst>
              </p14:cNvPr>
              <p14:cNvContentPartPr/>
              <p14:nvPr/>
            </p14:nvContentPartPr>
            <p14:xfrm>
              <a:off x="8229600" y="4944821"/>
              <a:ext cx="561240" cy="758880"/>
            </p14:xfrm>
          </p:contentPart>
        </mc:Choice>
        <mc:Fallback xmlns="">
          <p:pic>
            <p:nvPicPr>
              <p:cNvPr id="10" name="잉크 9">
                <a:extLst>
                  <a:ext uri="{FF2B5EF4-FFF2-40B4-BE49-F238E27FC236}">
                    <a16:creationId xmlns:a16="http://schemas.microsoft.com/office/drawing/2014/main" id="{728FAA41-6455-97E9-5084-5973F1753986}"/>
                  </a:ext>
                </a:extLst>
              </p:cNvPr>
              <p:cNvPicPr/>
              <p:nvPr/>
            </p:nvPicPr>
            <p:blipFill>
              <a:blip r:embed="rId5"/>
              <a:stretch>
                <a:fillRect/>
              </a:stretch>
            </p:blipFill>
            <p:spPr>
              <a:xfrm>
                <a:off x="8175600" y="4836821"/>
                <a:ext cx="668880" cy="97452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잉크 7">
                <a:extLst>
                  <a:ext uri="{FF2B5EF4-FFF2-40B4-BE49-F238E27FC236}">
                    <a16:creationId xmlns:a16="http://schemas.microsoft.com/office/drawing/2014/main" id="{11EE2BD4-5463-92AF-BDDF-D9F9212B1E4A}"/>
                  </a:ext>
                </a:extLst>
              </p14:cNvPr>
              <p14:cNvContentPartPr/>
              <p14:nvPr/>
            </p14:nvContentPartPr>
            <p14:xfrm>
              <a:off x="7475621" y="2584723"/>
              <a:ext cx="561240" cy="758880"/>
            </p14:xfrm>
          </p:contentPart>
        </mc:Choice>
        <mc:Fallback xmlns="">
          <p:pic>
            <p:nvPicPr>
              <p:cNvPr id="8" name="잉크 7">
                <a:extLst>
                  <a:ext uri="{FF2B5EF4-FFF2-40B4-BE49-F238E27FC236}">
                    <a16:creationId xmlns:a16="http://schemas.microsoft.com/office/drawing/2014/main" id="{11EE2BD4-5463-92AF-BDDF-D9F9212B1E4A}"/>
                  </a:ext>
                </a:extLst>
              </p:cNvPr>
              <p:cNvPicPr/>
              <p:nvPr/>
            </p:nvPicPr>
            <p:blipFill>
              <a:blip r:embed="rId5"/>
              <a:stretch>
                <a:fillRect/>
              </a:stretch>
            </p:blipFill>
            <p:spPr>
              <a:xfrm>
                <a:off x="7421621" y="2476723"/>
                <a:ext cx="668880" cy="974520"/>
              </a:xfrm>
              <a:prstGeom prst="rect">
                <a:avLst/>
              </a:prstGeom>
            </p:spPr>
          </p:pic>
        </mc:Fallback>
      </mc:AlternateContent>
    </p:spTree>
    <p:extLst>
      <p:ext uri="{BB962C8B-B14F-4D97-AF65-F5344CB8AC3E}">
        <p14:creationId xmlns:p14="http://schemas.microsoft.com/office/powerpoint/2010/main" val="2168898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E53B1-0FC8-DEA3-DE20-5F1A54FCF5B4}"/>
            </a:ext>
          </a:extLst>
        </p:cNvPr>
        <p:cNvGrpSpPr/>
        <p:nvPr/>
      </p:nvGrpSpPr>
      <p:grpSpPr>
        <a:xfrm>
          <a:off x="0" y="0"/>
          <a:ext cx="0" cy="0"/>
          <a:chOff x="0" y="0"/>
          <a:chExt cx="0" cy="0"/>
        </a:xfrm>
      </p:grpSpPr>
      <p:pic>
        <p:nvPicPr>
          <p:cNvPr id="6" name="그림 5">
            <a:extLst>
              <a:ext uri="{FF2B5EF4-FFF2-40B4-BE49-F238E27FC236}">
                <a16:creationId xmlns:a16="http://schemas.microsoft.com/office/drawing/2014/main" id="{94144F2D-E124-4BCD-65B2-BF5E02D0718B}"/>
              </a:ext>
            </a:extLst>
          </p:cNvPr>
          <p:cNvPicPr>
            <a:picLocks noChangeAspect="1"/>
          </p:cNvPicPr>
          <p:nvPr/>
        </p:nvPicPr>
        <p:blipFill>
          <a:blip r:embed="rId2" cstate="print"/>
          <a:stretch>
            <a:fillRect/>
          </a:stretch>
        </p:blipFill>
        <p:spPr>
          <a:xfrm>
            <a:off x="-1" y="1266529"/>
            <a:ext cx="12192000" cy="4969635"/>
          </a:xfrm>
          <a:prstGeom prst="rect">
            <a:avLst/>
          </a:prstGeom>
        </p:spPr>
      </p:pic>
      <p:sp>
        <p:nvSpPr>
          <p:cNvPr id="2" name="직사각형 1">
            <a:extLst>
              <a:ext uri="{FF2B5EF4-FFF2-40B4-BE49-F238E27FC236}">
                <a16:creationId xmlns:a16="http://schemas.microsoft.com/office/drawing/2014/main" id="{BDBE2874-BE31-14E6-DD17-E6CFFE9C4839}"/>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416DE93F-659D-20B7-C12A-6FDABF0C9A47}"/>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mc:Choice Requires="p14">
          <p:contentPart p14:bwMode="auto" r:id="rId3">
            <p14:nvContentPartPr>
              <p14:cNvPr id="8" name="잉크 7">
                <a:extLst>
                  <a:ext uri="{FF2B5EF4-FFF2-40B4-BE49-F238E27FC236}">
                    <a16:creationId xmlns:a16="http://schemas.microsoft.com/office/drawing/2014/main" id="{B386BC23-2041-72DB-0836-EBF2B23E141E}"/>
                  </a:ext>
                </a:extLst>
              </p14:cNvPr>
              <p14:cNvContentPartPr/>
              <p14:nvPr/>
            </p14:nvContentPartPr>
            <p14:xfrm>
              <a:off x="1411529" y="1005118"/>
              <a:ext cx="561240" cy="758880"/>
            </p14:xfrm>
          </p:contentPart>
        </mc:Choice>
        <mc:Fallback xmlns="">
          <p:pic>
            <p:nvPicPr>
              <p:cNvPr id="8" name="잉크 7">
                <a:extLst>
                  <a:ext uri="{FF2B5EF4-FFF2-40B4-BE49-F238E27FC236}">
                    <a16:creationId xmlns:a16="http://schemas.microsoft.com/office/drawing/2014/main" xmlns="" xmlns:p14="http://schemas.microsoft.com/office/powerpoint/2010/main" id="{B386BC23-2041-72DB-0836-EBF2B23E141E}"/>
                  </a:ext>
                </a:extLst>
              </p:cNvPr>
              <p:cNvPicPr/>
              <p:nvPr/>
            </p:nvPicPr>
            <p:blipFill>
              <a:blip r:embed="rId4" cstate="print"/>
              <a:stretch>
                <a:fillRect/>
              </a:stretch>
            </p:blipFill>
            <p:spPr>
              <a:xfrm>
                <a:off x="1357529" y="897118"/>
                <a:ext cx="668880" cy="9745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0" name="잉크 9">
                <a:extLst>
                  <a:ext uri="{FF2B5EF4-FFF2-40B4-BE49-F238E27FC236}">
                    <a16:creationId xmlns:a16="http://schemas.microsoft.com/office/drawing/2014/main" id="{D2C1DE39-376E-A20F-462B-6592C2C0206F}"/>
                  </a:ext>
                </a:extLst>
              </p14:cNvPr>
              <p14:cNvContentPartPr/>
              <p14:nvPr/>
            </p14:nvContentPartPr>
            <p14:xfrm>
              <a:off x="1360413" y="3504099"/>
              <a:ext cx="561240" cy="758880"/>
            </p14:xfrm>
          </p:contentPart>
        </mc:Choice>
        <mc:Fallback xmlns="">
          <p:pic>
            <p:nvPicPr>
              <p:cNvPr id="10" name="잉크 9">
                <a:extLst>
                  <a:ext uri="{FF2B5EF4-FFF2-40B4-BE49-F238E27FC236}">
                    <a16:creationId xmlns:a16="http://schemas.microsoft.com/office/drawing/2014/main" xmlns="" xmlns:p14="http://schemas.microsoft.com/office/powerpoint/2010/main" id="{D2C1DE39-376E-A20F-462B-6592C2C0206F}"/>
                  </a:ext>
                </a:extLst>
              </p:cNvPr>
              <p:cNvPicPr/>
              <p:nvPr/>
            </p:nvPicPr>
            <p:blipFill>
              <a:blip r:embed="rId4" cstate="print"/>
              <a:stretch>
                <a:fillRect/>
              </a:stretch>
            </p:blipFill>
            <p:spPr>
              <a:xfrm>
                <a:off x="1306413" y="3396099"/>
                <a:ext cx="668880" cy="97452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1" name="잉크 10">
                <a:extLst>
                  <a:ext uri="{FF2B5EF4-FFF2-40B4-BE49-F238E27FC236}">
                    <a16:creationId xmlns:a16="http://schemas.microsoft.com/office/drawing/2014/main" id="{BB24236B-7AEC-47B8-07E6-61C57C64E838}"/>
                  </a:ext>
                </a:extLst>
              </p14:cNvPr>
              <p14:cNvContentPartPr/>
              <p14:nvPr/>
            </p14:nvContentPartPr>
            <p14:xfrm>
              <a:off x="8970947" y="3651766"/>
              <a:ext cx="561240" cy="758880"/>
            </p14:xfrm>
          </p:contentPart>
        </mc:Choice>
        <mc:Fallback xmlns="">
          <p:pic>
            <p:nvPicPr>
              <p:cNvPr id="11" name="잉크 10">
                <a:extLst>
                  <a:ext uri="{FF2B5EF4-FFF2-40B4-BE49-F238E27FC236}">
                    <a16:creationId xmlns:a16="http://schemas.microsoft.com/office/drawing/2014/main" xmlns="" xmlns:p14="http://schemas.microsoft.com/office/powerpoint/2010/main" id="{BB24236B-7AEC-47B8-07E6-61C57C64E838}"/>
                  </a:ext>
                </a:extLst>
              </p:cNvPr>
              <p:cNvPicPr/>
              <p:nvPr/>
            </p:nvPicPr>
            <p:blipFill>
              <a:blip r:embed="rId4" cstate="print"/>
              <a:stretch>
                <a:fillRect/>
              </a:stretch>
            </p:blipFill>
            <p:spPr>
              <a:xfrm>
                <a:off x="8916947" y="3543766"/>
                <a:ext cx="668880" cy="974520"/>
              </a:xfrm>
              <a:prstGeom prst="rect">
                <a:avLst/>
              </a:prstGeom>
            </p:spPr>
          </p:pic>
        </mc:Fallback>
      </mc:AlternateContent>
    </p:spTree>
    <p:extLst>
      <p:ext uri="{BB962C8B-B14F-4D97-AF65-F5344CB8AC3E}">
        <p14:creationId xmlns:p14="http://schemas.microsoft.com/office/powerpoint/2010/main" val="473199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F0378-6E47-DE1F-F79A-287A4849F3FD}"/>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3A4096C1-F3A2-92BB-912C-DB74AD69BE02}"/>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5557B2BD-2DF3-2C0A-B563-3A6E1AEAECBA}"/>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p:pic>
        <p:nvPicPr>
          <p:cNvPr id="5" name="그림 4">
            <a:extLst>
              <a:ext uri="{FF2B5EF4-FFF2-40B4-BE49-F238E27FC236}">
                <a16:creationId xmlns:a16="http://schemas.microsoft.com/office/drawing/2014/main" id="{BD0A5804-1BFC-D7BC-5A3D-D4B558562993}"/>
              </a:ext>
            </a:extLst>
          </p:cNvPr>
          <p:cNvPicPr>
            <a:picLocks noChangeAspect="1"/>
          </p:cNvPicPr>
          <p:nvPr/>
        </p:nvPicPr>
        <p:blipFill>
          <a:blip r:embed="rId3" cstate="print"/>
          <a:stretch>
            <a:fillRect/>
          </a:stretch>
        </p:blipFill>
        <p:spPr>
          <a:xfrm>
            <a:off x="620907" y="2224392"/>
            <a:ext cx="3064904" cy="4633608"/>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잉크 7">
                <a:extLst>
                  <a:ext uri="{FF2B5EF4-FFF2-40B4-BE49-F238E27FC236}">
                    <a16:creationId xmlns:a16="http://schemas.microsoft.com/office/drawing/2014/main" id="{4C63C0FE-B012-3582-5F4E-FC2051CEB22B}"/>
                  </a:ext>
                </a:extLst>
              </p14:cNvPr>
              <p14:cNvContentPartPr/>
              <p14:nvPr/>
            </p14:nvContentPartPr>
            <p14:xfrm>
              <a:off x="920406" y="2301290"/>
              <a:ext cx="561240" cy="758880"/>
            </p14:xfrm>
          </p:contentPart>
        </mc:Choice>
        <mc:Fallback xmlns="">
          <p:pic>
            <p:nvPicPr>
              <p:cNvPr id="8" name="잉크 7">
                <a:extLst>
                  <a:ext uri="{FF2B5EF4-FFF2-40B4-BE49-F238E27FC236}">
                    <a16:creationId xmlns:a16="http://schemas.microsoft.com/office/drawing/2014/main" xmlns="" xmlns:p14="http://schemas.microsoft.com/office/powerpoint/2010/main" id="{4C63C0FE-B012-3582-5F4E-FC2051CEB22B}"/>
                  </a:ext>
                </a:extLst>
              </p:cNvPr>
              <p:cNvPicPr/>
              <p:nvPr/>
            </p:nvPicPr>
            <p:blipFill>
              <a:blip r:embed="rId5" cstate="print"/>
              <a:stretch>
                <a:fillRect/>
              </a:stretch>
            </p:blipFill>
            <p:spPr>
              <a:xfrm>
                <a:off x="866406" y="2193290"/>
                <a:ext cx="668880" cy="974520"/>
              </a:xfrm>
              <a:prstGeom prst="rect">
                <a:avLst/>
              </a:prstGeom>
            </p:spPr>
          </p:pic>
        </mc:Fallback>
      </mc:AlternateContent>
      <p:pic>
        <p:nvPicPr>
          <p:cNvPr id="9" name="그림 8">
            <a:extLst>
              <a:ext uri="{FF2B5EF4-FFF2-40B4-BE49-F238E27FC236}">
                <a16:creationId xmlns:a16="http://schemas.microsoft.com/office/drawing/2014/main" id="{7C9AE20F-6F28-59AE-614B-53B7D9BD7252}"/>
              </a:ext>
            </a:extLst>
          </p:cNvPr>
          <p:cNvPicPr>
            <a:picLocks noChangeAspect="1"/>
          </p:cNvPicPr>
          <p:nvPr/>
        </p:nvPicPr>
        <p:blipFill>
          <a:blip r:embed="rId6" cstate="print"/>
          <a:stretch>
            <a:fillRect/>
          </a:stretch>
        </p:blipFill>
        <p:spPr>
          <a:xfrm>
            <a:off x="4421665" y="2472044"/>
            <a:ext cx="7316221" cy="1476581"/>
          </a:xfrm>
          <a:prstGeom prst="rect">
            <a:avLst/>
          </a:prstGeom>
        </p:spPr>
      </p:pic>
      <p:pic>
        <p:nvPicPr>
          <p:cNvPr id="13" name="그림 12">
            <a:extLst>
              <a:ext uri="{FF2B5EF4-FFF2-40B4-BE49-F238E27FC236}">
                <a16:creationId xmlns:a16="http://schemas.microsoft.com/office/drawing/2014/main" id="{9A5C72AF-0F14-E3CA-0265-5B66C7A56BF4}"/>
              </a:ext>
            </a:extLst>
          </p:cNvPr>
          <p:cNvPicPr>
            <a:picLocks noChangeAspect="1"/>
          </p:cNvPicPr>
          <p:nvPr/>
        </p:nvPicPr>
        <p:blipFill>
          <a:blip r:embed="rId7" cstate="print"/>
          <a:stretch>
            <a:fillRect/>
          </a:stretch>
        </p:blipFill>
        <p:spPr>
          <a:xfrm>
            <a:off x="4362761" y="4409839"/>
            <a:ext cx="7200707" cy="1870428"/>
          </a:xfrm>
          <a:prstGeom prst="rect">
            <a:avLst/>
          </a:prstGeom>
        </p:spPr>
      </p:pic>
      <mc:AlternateContent xmlns:mc="http://schemas.openxmlformats.org/markup-compatibility/2006" xmlns:p14="http://schemas.microsoft.com/office/powerpoint/2010/main">
        <mc:Choice Requires="p14">
          <p:contentPart p14:bwMode="auto" r:id="rId8">
            <p14:nvContentPartPr>
              <p14:cNvPr id="10" name="잉크 9">
                <a:extLst>
                  <a:ext uri="{FF2B5EF4-FFF2-40B4-BE49-F238E27FC236}">
                    <a16:creationId xmlns:a16="http://schemas.microsoft.com/office/drawing/2014/main" id="{48BEEC86-14ED-1F11-6A8C-11721CE1BA59}"/>
                  </a:ext>
                </a:extLst>
              </p14:cNvPr>
              <p14:cNvContentPartPr/>
              <p14:nvPr/>
            </p14:nvContentPartPr>
            <p14:xfrm>
              <a:off x="5930303" y="4132809"/>
              <a:ext cx="561240" cy="758880"/>
            </p14:xfrm>
          </p:contentPart>
        </mc:Choice>
        <mc:Fallback xmlns="">
          <p:pic>
            <p:nvPicPr>
              <p:cNvPr id="10" name="잉크 9">
                <a:extLst>
                  <a:ext uri="{FF2B5EF4-FFF2-40B4-BE49-F238E27FC236}">
                    <a16:creationId xmlns:a16="http://schemas.microsoft.com/office/drawing/2014/main" xmlns="" xmlns:p14="http://schemas.microsoft.com/office/powerpoint/2010/main" id="{48BEEC86-14ED-1F11-6A8C-11721CE1BA59}"/>
                  </a:ext>
                </a:extLst>
              </p:cNvPr>
              <p:cNvPicPr/>
              <p:nvPr/>
            </p:nvPicPr>
            <p:blipFill>
              <a:blip r:embed="rId5" cstate="print"/>
              <a:stretch>
                <a:fillRect/>
              </a:stretch>
            </p:blipFill>
            <p:spPr>
              <a:xfrm>
                <a:off x="5876303" y="4024809"/>
                <a:ext cx="668880" cy="974520"/>
              </a:xfrm>
              <a:prstGeom prst="rect">
                <a:avLst/>
              </a:prstGeom>
            </p:spPr>
          </p:pic>
        </mc:Fallback>
      </mc:AlternateContent>
      <p:sp>
        <p:nvSpPr>
          <p:cNvPr id="14" name="제목 1">
            <a:extLst>
              <a:ext uri="{FF2B5EF4-FFF2-40B4-BE49-F238E27FC236}">
                <a16:creationId xmlns:a16="http://schemas.microsoft.com/office/drawing/2014/main" id="{D24C3015-80C3-5B13-851F-CF6BBCACACC8}"/>
              </a:ext>
            </a:extLst>
          </p:cNvPr>
          <p:cNvSpPr txBox="1">
            <a:spLocks/>
          </p:cNvSpPr>
          <p:nvPr/>
        </p:nvSpPr>
        <p:spPr>
          <a:xfrm>
            <a:off x="159656" y="1233274"/>
            <a:ext cx="3440399" cy="945456"/>
          </a:xfrm>
          <a:prstGeom prst="rect">
            <a:avLst/>
          </a:prstGeom>
        </p:spPr>
        <p:txBody>
          <a:bodyPr vert="horz" lIns="91440" tIns="45720" rIns="91440" bIns="45720" rtlCol="0" anchor="b">
            <a:norm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70000"/>
              </a:lnSpc>
            </a:pPr>
            <a:r>
              <a:rPr lang="ko-KR" altLang="en-US" sz="2000" b="1">
                <a:solidFill>
                  <a:srgbClr val="C00000"/>
                </a:solidFill>
              </a:rPr>
              <a:t>기업마당▶사업자등록증</a:t>
            </a:r>
          </a:p>
        </p:txBody>
      </p:sp>
      <p:sp>
        <p:nvSpPr>
          <p:cNvPr id="16" name="제목 1">
            <a:extLst>
              <a:ext uri="{FF2B5EF4-FFF2-40B4-BE49-F238E27FC236}">
                <a16:creationId xmlns:a16="http://schemas.microsoft.com/office/drawing/2014/main" id="{6E7C7D82-F519-915F-6A3E-2E71FD78218A}"/>
              </a:ext>
            </a:extLst>
          </p:cNvPr>
          <p:cNvSpPr txBox="1">
            <a:spLocks/>
          </p:cNvSpPr>
          <p:nvPr/>
        </p:nvSpPr>
        <p:spPr>
          <a:xfrm>
            <a:off x="4421665" y="1245148"/>
            <a:ext cx="6096001" cy="945456"/>
          </a:xfrm>
          <a:prstGeom prst="rect">
            <a:avLst/>
          </a:prstGeom>
        </p:spPr>
        <p:txBody>
          <a:bodyPr vert="horz" lIns="91440" tIns="45720" rIns="91440" bIns="45720" rtlCol="0" anchor="b">
            <a:norm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70000"/>
              </a:lnSpc>
            </a:pPr>
            <a:r>
              <a:rPr lang="ko-KR" altLang="en-US" sz="2000" b="1">
                <a:solidFill>
                  <a:srgbClr val="C00000"/>
                </a:solidFill>
              </a:rPr>
              <a:t>농림사업정보시스템 ▶ 농업경영체등록증</a:t>
            </a:r>
          </a:p>
        </p:txBody>
      </p:sp>
      <p:sp>
        <p:nvSpPr>
          <p:cNvPr id="17" name="제목 1">
            <a:extLst>
              <a:ext uri="{FF2B5EF4-FFF2-40B4-BE49-F238E27FC236}">
                <a16:creationId xmlns:a16="http://schemas.microsoft.com/office/drawing/2014/main" id="{DCD8F6B4-0687-B137-9343-99B2987027CC}"/>
              </a:ext>
            </a:extLst>
          </p:cNvPr>
          <p:cNvSpPr txBox="1">
            <a:spLocks/>
          </p:cNvSpPr>
          <p:nvPr/>
        </p:nvSpPr>
        <p:spPr>
          <a:xfrm>
            <a:off x="1129335" y="1274167"/>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a:solidFill>
                  <a:schemeClr val="accent6">
                    <a:lumMod val="75000"/>
                  </a:schemeClr>
                </a:solidFill>
                <a:latin typeface="나눔고딕" pitchFamily="2" charset="-127"/>
                <a:ea typeface="나눔고딕" pitchFamily="2" charset="-127"/>
              </a:rPr>
              <a:t>정책자금 검색</a:t>
            </a:r>
            <a:endParaRPr lang="ko-KR" altLang="en-US" b="1" dirty="0">
              <a:solidFill>
                <a:schemeClr val="accent6">
                  <a:lumMod val="75000"/>
                </a:schemeClr>
              </a:solidFill>
              <a:latin typeface="나눔고딕" pitchFamily="2" charset="-127"/>
              <a:ea typeface="나눔고딕" pitchFamily="2" charset="-127"/>
            </a:endParaRPr>
          </a:p>
        </p:txBody>
      </p:sp>
    </p:spTree>
    <p:extLst>
      <p:ext uri="{BB962C8B-B14F-4D97-AF65-F5344CB8AC3E}">
        <p14:creationId xmlns:p14="http://schemas.microsoft.com/office/powerpoint/2010/main" val="3253764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895A3-F023-3C23-6823-26F4F45A95C5}"/>
            </a:ext>
          </a:extLst>
        </p:cNvPr>
        <p:cNvGrpSpPr/>
        <p:nvPr/>
      </p:nvGrpSpPr>
      <p:grpSpPr>
        <a:xfrm>
          <a:off x="0" y="0"/>
          <a:ext cx="0" cy="0"/>
          <a:chOff x="0" y="0"/>
          <a:chExt cx="0" cy="0"/>
        </a:xfrm>
      </p:grpSpPr>
      <p:pic>
        <p:nvPicPr>
          <p:cNvPr id="14" name="그림 13">
            <a:extLst>
              <a:ext uri="{FF2B5EF4-FFF2-40B4-BE49-F238E27FC236}">
                <a16:creationId xmlns:a16="http://schemas.microsoft.com/office/drawing/2014/main" id="{D50E540F-5A59-295B-59C2-C6F92158829E}"/>
              </a:ext>
            </a:extLst>
          </p:cNvPr>
          <p:cNvPicPr>
            <a:picLocks noChangeAspect="1"/>
          </p:cNvPicPr>
          <p:nvPr/>
        </p:nvPicPr>
        <p:blipFill>
          <a:blip r:embed="rId2" cstate="print"/>
          <a:stretch>
            <a:fillRect/>
          </a:stretch>
        </p:blipFill>
        <p:spPr>
          <a:xfrm>
            <a:off x="1102639" y="1389897"/>
            <a:ext cx="9021075" cy="4963079"/>
          </a:xfrm>
          <a:prstGeom prst="rect">
            <a:avLst/>
          </a:prstGeom>
        </p:spPr>
      </p:pic>
      <p:sp>
        <p:nvSpPr>
          <p:cNvPr id="2" name="직사각형 1">
            <a:extLst>
              <a:ext uri="{FF2B5EF4-FFF2-40B4-BE49-F238E27FC236}">
                <a16:creationId xmlns:a16="http://schemas.microsoft.com/office/drawing/2014/main" id="{2B45644A-D04E-6AFC-6047-D5638048BDB6}"/>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FCCE6652-5EFA-B1B9-E822-E8018404134B}"/>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mc:Choice Requires="p14">
          <p:contentPart p14:bwMode="auto" r:id="rId3">
            <p14:nvContentPartPr>
              <p14:cNvPr id="8" name="잉크 7">
                <a:extLst>
                  <a:ext uri="{FF2B5EF4-FFF2-40B4-BE49-F238E27FC236}">
                    <a16:creationId xmlns:a16="http://schemas.microsoft.com/office/drawing/2014/main" id="{0492664A-0B10-70B6-2809-52D568B34455}"/>
                  </a:ext>
                </a:extLst>
              </p14:cNvPr>
              <p14:cNvContentPartPr/>
              <p14:nvPr/>
            </p14:nvContentPartPr>
            <p14:xfrm>
              <a:off x="5332556" y="3491996"/>
              <a:ext cx="561240" cy="758880"/>
            </p14:xfrm>
          </p:contentPart>
        </mc:Choice>
        <mc:Fallback xmlns="">
          <p:pic>
            <p:nvPicPr>
              <p:cNvPr id="8" name="잉크 7">
                <a:extLst>
                  <a:ext uri="{FF2B5EF4-FFF2-40B4-BE49-F238E27FC236}">
                    <a16:creationId xmlns:a16="http://schemas.microsoft.com/office/drawing/2014/main" xmlns="" xmlns:p14="http://schemas.microsoft.com/office/powerpoint/2010/main" id="{0492664A-0B10-70B6-2809-52D568B34455}"/>
                  </a:ext>
                </a:extLst>
              </p:cNvPr>
              <p:cNvPicPr/>
              <p:nvPr/>
            </p:nvPicPr>
            <p:blipFill>
              <a:blip r:embed="rId4" cstate="print"/>
              <a:stretch>
                <a:fillRect/>
              </a:stretch>
            </p:blipFill>
            <p:spPr>
              <a:xfrm>
                <a:off x="5278556" y="3383996"/>
                <a:ext cx="668880" cy="974520"/>
              </a:xfrm>
              <a:prstGeom prst="rect">
                <a:avLst/>
              </a:prstGeom>
            </p:spPr>
          </p:pic>
        </mc:Fallback>
      </mc:AlternateContent>
    </p:spTree>
    <p:extLst>
      <p:ext uri="{BB962C8B-B14F-4D97-AF65-F5344CB8AC3E}">
        <p14:creationId xmlns:p14="http://schemas.microsoft.com/office/powerpoint/2010/main" val="844391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E79B4-8B8E-A497-703D-A6EDFAE5D3C4}"/>
            </a:ext>
          </a:extLst>
        </p:cNvPr>
        <p:cNvGrpSpPr/>
        <p:nvPr/>
      </p:nvGrpSpPr>
      <p:grpSpPr>
        <a:xfrm>
          <a:off x="0" y="0"/>
          <a:ext cx="0" cy="0"/>
          <a:chOff x="0" y="0"/>
          <a:chExt cx="0" cy="0"/>
        </a:xfrm>
      </p:grpSpPr>
      <p:pic>
        <p:nvPicPr>
          <p:cNvPr id="16" name="그림 15">
            <a:extLst>
              <a:ext uri="{FF2B5EF4-FFF2-40B4-BE49-F238E27FC236}">
                <a16:creationId xmlns:a16="http://schemas.microsoft.com/office/drawing/2014/main" id="{FE060FCB-0ACE-E930-2FBF-F50F6E41875B}"/>
              </a:ext>
            </a:extLst>
          </p:cNvPr>
          <p:cNvPicPr>
            <a:picLocks noChangeAspect="1"/>
          </p:cNvPicPr>
          <p:nvPr/>
        </p:nvPicPr>
        <p:blipFill>
          <a:blip r:embed="rId2" cstate="print"/>
          <a:stretch>
            <a:fillRect/>
          </a:stretch>
        </p:blipFill>
        <p:spPr>
          <a:xfrm>
            <a:off x="5856513" y="2332797"/>
            <a:ext cx="5720561" cy="3371317"/>
          </a:xfrm>
          <a:prstGeom prst="rect">
            <a:avLst/>
          </a:prstGeom>
        </p:spPr>
      </p:pic>
      <p:pic>
        <p:nvPicPr>
          <p:cNvPr id="14" name="그림 13">
            <a:extLst>
              <a:ext uri="{FF2B5EF4-FFF2-40B4-BE49-F238E27FC236}">
                <a16:creationId xmlns:a16="http://schemas.microsoft.com/office/drawing/2014/main" id="{CBDDCBEB-312A-72E6-A8DA-3834C9E296A7}"/>
              </a:ext>
            </a:extLst>
          </p:cNvPr>
          <p:cNvPicPr>
            <a:picLocks noChangeAspect="1"/>
          </p:cNvPicPr>
          <p:nvPr/>
        </p:nvPicPr>
        <p:blipFill>
          <a:blip r:embed="rId3" cstate="print"/>
          <a:stretch>
            <a:fillRect/>
          </a:stretch>
        </p:blipFill>
        <p:spPr>
          <a:xfrm>
            <a:off x="261093" y="1310895"/>
            <a:ext cx="5543339" cy="5587940"/>
          </a:xfrm>
          <a:prstGeom prst="rect">
            <a:avLst/>
          </a:prstGeom>
        </p:spPr>
      </p:pic>
      <p:sp>
        <p:nvSpPr>
          <p:cNvPr id="2" name="직사각형 1">
            <a:extLst>
              <a:ext uri="{FF2B5EF4-FFF2-40B4-BE49-F238E27FC236}">
                <a16:creationId xmlns:a16="http://schemas.microsoft.com/office/drawing/2014/main" id="{C3DB3F0E-39B8-BD48-3E61-F286EED5C740}"/>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20FE39D1-0693-8D4B-9CA1-BBF4943A2348}"/>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mc:Choice Requires="p14">
          <p:contentPart p14:bwMode="auto" r:id="rId4">
            <p14:nvContentPartPr>
              <p14:cNvPr id="8" name="잉크 7">
                <a:extLst>
                  <a:ext uri="{FF2B5EF4-FFF2-40B4-BE49-F238E27FC236}">
                    <a16:creationId xmlns:a16="http://schemas.microsoft.com/office/drawing/2014/main" id="{15BF298E-6FE6-36B9-C5D4-667ECE93BE4F}"/>
                  </a:ext>
                </a:extLst>
              </p14:cNvPr>
              <p14:cNvContentPartPr/>
              <p14:nvPr/>
            </p14:nvContentPartPr>
            <p14:xfrm>
              <a:off x="7964097" y="4678684"/>
              <a:ext cx="561240" cy="758880"/>
            </p14:xfrm>
          </p:contentPart>
        </mc:Choice>
        <mc:Fallback xmlns="">
          <p:pic>
            <p:nvPicPr>
              <p:cNvPr id="8" name="잉크 7">
                <a:extLst>
                  <a:ext uri="{FF2B5EF4-FFF2-40B4-BE49-F238E27FC236}">
                    <a16:creationId xmlns:a16="http://schemas.microsoft.com/office/drawing/2014/main" xmlns="" xmlns:p14="http://schemas.microsoft.com/office/powerpoint/2010/main" id="{15BF298E-6FE6-36B9-C5D4-667ECE93BE4F}"/>
                  </a:ext>
                </a:extLst>
              </p:cNvPr>
              <p:cNvPicPr/>
              <p:nvPr/>
            </p:nvPicPr>
            <p:blipFill>
              <a:blip r:embed="rId5" cstate="print"/>
              <a:stretch>
                <a:fillRect/>
              </a:stretch>
            </p:blipFill>
            <p:spPr>
              <a:xfrm>
                <a:off x="7910097" y="4570684"/>
                <a:ext cx="668880" cy="97452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0" name="잉크 9">
                <a:extLst>
                  <a:ext uri="{FF2B5EF4-FFF2-40B4-BE49-F238E27FC236}">
                    <a16:creationId xmlns:a16="http://schemas.microsoft.com/office/drawing/2014/main" id="{3068358F-1315-7093-EFD5-A65EC8592CA2}"/>
                  </a:ext>
                </a:extLst>
              </p14:cNvPr>
              <p14:cNvContentPartPr/>
              <p14:nvPr/>
            </p14:nvContentPartPr>
            <p14:xfrm>
              <a:off x="8101641" y="1949011"/>
              <a:ext cx="561240" cy="758880"/>
            </p14:xfrm>
          </p:contentPart>
        </mc:Choice>
        <mc:Fallback xmlns="">
          <p:pic>
            <p:nvPicPr>
              <p:cNvPr id="10" name="잉크 9">
                <a:extLst>
                  <a:ext uri="{FF2B5EF4-FFF2-40B4-BE49-F238E27FC236}">
                    <a16:creationId xmlns:a16="http://schemas.microsoft.com/office/drawing/2014/main" xmlns="" xmlns:p14="http://schemas.microsoft.com/office/powerpoint/2010/main" id="{3068358F-1315-7093-EFD5-A65EC8592CA2}"/>
                  </a:ext>
                </a:extLst>
              </p:cNvPr>
              <p:cNvPicPr/>
              <p:nvPr/>
            </p:nvPicPr>
            <p:blipFill>
              <a:blip r:embed="rId5" cstate="print"/>
              <a:stretch>
                <a:fillRect/>
              </a:stretch>
            </p:blipFill>
            <p:spPr>
              <a:xfrm>
                <a:off x="8047641" y="1841011"/>
                <a:ext cx="668880" cy="97452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1" name="잉크 10">
                <a:extLst>
                  <a:ext uri="{FF2B5EF4-FFF2-40B4-BE49-F238E27FC236}">
                    <a16:creationId xmlns:a16="http://schemas.microsoft.com/office/drawing/2014/main" id="{CA12CC63-C519-F4C9-25E6-3072AB3CCE7F}"/>
                  </a:ext>
                </a:extLst>
              </p14:cNvPr>
              <p14:cNvContentPartPr/>
              <p14:nvPr/>
            </p14:nvContentPartPr>
            <p14:xfrm>
              <a:off x="4109607" y="4878854"/>
              <a:ext cx="561240" cy="758880"/>
            </p14:xfrm>
          </p:contentPart>
        </mc:Choice>
        <mc:Fallback xmlns="">
          <p:pic>
            <p:nvPicPr>
              <p:cNvPr id="11" name="잉크 10">
                <a:extLst>
                  <a:ext uri="{FF2B5EF4-FFF2-40B4-BE49-F238E27FC236}">
                    <a16:creationId xmlns:a16="http://schemas.microsoft.com/office/drawing/2014/main" xmlns="" xmlns:p14="http://schemas.microsoft.com/office/powerpoint/2010/main" id="{CA12CC63-C519-F4C9-25E6-3072AB3CCE7F}"/>
                  </a:ext>
                </a:extLst>
              </p:cNvPr>
              <p:cNvPicPr/>
              <p:nvPr/>
            </p:nvPicPr>
            <p:blipFill>
              <a:blip r:embed="rId5" cstate="print"/>
              <a:stretch>
                <a:fillRect/>
              </a:stretch>
            </p:blipFill>
            <p:spPr>
              <a:xfrm>
                <a:off x="4055607" y="4770854"/>
                <a:ext cx="668880" cy="974520"/>
              </a:xfrm>
              <a:prstGeom prst="rect">
                <a:avLst/>
              </a:prstGeom>
            </p:spPr>
          </p:pic>
        </mc:Fallback>
      </mc:AlternateContent>
      <p:sp>
        <p:nvSpPr>
          <p:cNvPr id="4" name="제목 1">
            <a:extLst>
              <a:ext uri="{FF2B5EF4-FFF2-40B4-BE49-F238E27FC236}">
                <a16:creationId xmlns:a16="http://schemas.microsoft.com/office/drawing/2014/main" id="{BC1D694A-B180-DA39-732F-70F34EF293CC}"/>
              </a:ext>
            </a:extLst>
          </p:cNvPr>
          <p:cNvSpPr txBox="1">
            <a:spLocks/>
          </p:cNvSpPr>
          <p:nvPr/>
        </p:nvSpPr>
        <p:spPr>
          <a:xfrm>
            <a:off x="7559807" y="3350942"/>
            <a:ext cx="3709963" cy="3814704"/>
          </a:xfrm>
          <a:prstGeom prst="rect">
            <a:avLst/>
          </a:prstGeom>
        </p:spPr>
        <p:txBody>
          <a:bodyPr vert="horz" lIns="91440" tIns="45720" rIns="91440" bIns="45720" rtlCol="0" anchor="b">
            <a:norm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70000"/>
              </a:lnSpc>
            </a:pPr>
            <a:r>
              <a:rPr lang="en-US" altLang="ko-KR" sz="2000" b="1">
                <a:solidFill>
                  <a:srgbClr val="C00000"/>
                </a:solidFill>
              </a:rPr>
              <a:t>1</a:t>
            </a:r>
            <a:r>
              <a:rPr lang="ko-KR" altLang="en-US" sz="2000" b="1">
                <a:solidFill>
                  <a:srgbClr val="C00000"/>
                </a:solidFill>
              </a:rPr>
              <a:t>년 한도 </a:t>
            </a:r>
            <a:r>
              <a:rPr lang="en-US" altLang="ko-KR" sz="2000" b="1">
                <a:solidFill>
                  <a:srgbClr val="C00000"/>
                </a:solidFill>
              </a:rPr>
              <a:t>1</a:t>
            </a:r>
            <a:r>
              <a:rPr lang="ko-KR" altLang="en-US" sz="2000" b="1">
                <a:solidFill>
                  <a:srgbClr val="C00000"/>
                </a:solidFill>
              </a:rPr>
              <a:t>억</a:t>
            </a:r>
            <a:endParaRPr lang="en-US" altLang="ko-KR" sz="2000" b="1">
              <a:solidFill>
                <a:srgbClr val="C00000"/>
              </a:solidFill>
            </a:endParaRPr>
          </a:p>
          <a:p>
            <a:pPr algn="r">
              <a:lnSpc>
                <a:spcPct val="170000"/>
              </a:lnSpc>
            </a:pPr>
            <a:r>
              <a:rPr lang="en-US" altLang="ko-KR" sz="2000" b="1">
                <a:solidFill>
                  <a:srgbClr val="C00000"/>
                </a:solidFill>
              </a:rPr>
              <a:t>5</a:t>
            </a:r>
            <a:r>
              <a:rPr lang="ko-KR" altLang="en-US" sz="2000" b="1">
                <a:solidFill>
                  <a:srgbClr val="C00000"/>
                </a:solidFill>
              </a:rPr>
              <a:t>년 통합 한도 </a:t>
            </a:r>
            <a:r>
              <a:rPr lang="en-US" altLang="ko-KR" sz="2000" b="1">
                <a:solidFill>
                  <a:srgbClr val="C00000"/>
                </a:solidFill>
              </a:rPr>
              <a:t>2</a:t>
            </a:r>
            <a:r>
              <a:rPr lang="ko-KR" altLang="en-US" sz="2000" b="1">
                <a:solidFill>
                  <a:srgbClr val="C00000"/>
                </a:solidFill>
              </a:rPr>
              <a:t>억</a:t>
            </a:r>
            <a:endParaRPr lang="en-US" altLang="ko-KR" sz="2000" b="1">
              <a:solidFill>
                <a:srgbClr val="C00000"/>
              </a:solidFill>
            </a:endParaRPr>
          </a:p>
          <a:p>
            <a:pPr algn="r">
              <a:lnSpc>
                <a:spcPct val="170000"/>
              </a:lnSpc>
            </a:pPr>
            <a:r>
              <a:rPr lang="ko-KR" altLang="en-US" sz="2000" b="1">
                <a:solidFill>
                  <a:srgbClr val="C00000"/>
                </a:solidFill>
              </a:rPr>
              <a:t>농지 양도소득세 감면</a:t>
            </a:r>
            <a:endParaRPr lang="en-US" altLang="ko-KR" sz="2000" b="1">
              <a:solidFill>
                <a:srgbClr val="C00000"/>
              </a:solidFill>
            </a:endParaRPr>
          </a:p>
          <a:p>
            <a:pPr algn="r">
              <a:lnSpc>
                <a:spcPct val="170000"/>
              </a:lnSpc>
            </a:pPr>
            <a:endParaRPr lang="ko-KR" altLang="en-US" sz="2000" b="1">
              <a:solidFill>
                <a:srgbClr val="C00000"/>
              </a:solidFill>
            </a:endParaRPr>
          </a:p>
        </p:txBody>
      </p:sp>
    </p:spTree>
    <p:extLst>
      <p:ext uri="{BB962C8B-B14F-4D97-AF65-F5344CB8AC3E}">
        <p14:creationId xmlns:p14="http://schemas.microsoft.com/office/powerpoint/2010/main" val="1076845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29177-7F9A-0626-8949-BE02F5F154BC}"/>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C2400A2A-938A-CFF3-D6E2-2E2989BE58F0}"/>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3B563758-B621-813D-9960-2F2877E6354E}"/>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농업경영체 등록 요건</a:t>
            </a:r>
          </a:p>
        </p:txBody>
      </p:sp>
      <p:pic>
        <p:nvPicPr>
          <p:cNvPr id="5" name="그림 4">
            <a:extLst>
              <a:ext uri="{FF2B5EF4-FFF2-40B4-BE49-F238E27FC236}">
                <a16:creationId xmlns:a16="http://schemas.microsoft.com/office/drawing/2014/main" id="{A7C31E22-1424-5E09-359E-947A7CF367A6}"/>
              </a:ext>
            </a:extLst>
          </p:cNvPr>
          <p:cNvPicPr>
            <a:picLocks noChangeAspect="1"/>
          </p:cNvPicPr>
          <p:nvPr/>
        </p:nvPicPr>
        <p:blipFill>
          <a:blip r:embed="rId2" cstate="print"/>
          <a:stretch>
            <a:fillRect/>
          </a:stretch>
        </p:blipFill>
        <p:spPr>
          <a:xfrm>
            <a:off x="275597" y="1187017"/>
            <a:ext cx="7244066" cy="5588630"/>
          </a:xfrm>
          <a:prstGeom prst="rect">
            <a:avLst/>
          </a:prstGeom>
        </p:spPr>
      </p:pic>
      <p:pic>
        <p:nvPicPr>
          <p:cNvPr id="7" name="그림 6">
            <a:extLst>
              <a:ext uri="{FF2B5EF4-FFF2-40B4-BE49-F238E27FC236}">
                <a16:creationId xmlns:a16="http://schemas.microsoft.com/office/drawing/2014/main" id="{AC0FC98D-C191-1AC5-D716-B05231B3C22C}"/>
              </a:ext>
            </a:extLst>
          </p:cNvPr>
          <p:cNvPicPr>
            <a:picLocks noChangeAspect="1"/>
          </p:cNvPicPr>
          <p:nvPr/>
        </p:nvPicPr>
        <p:blipFill>
          <a:blip r:embed="rId3" cstate="print"/>
          <a:stretch>
            <a:fillRect/>
          </a:stretch>
        </p:blipFill>
        <p:spPr>
          <a:xfrm>
            <a:off x="6384799" y="1292678"/>
            <a:ext cx="4536885" cy="2403148"/>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잉크 7">
                <a:extLst>
                  <a:ext uri="{FF2B5EF4-FFF2-40B4-BE49-F238E27FC236}">
                    <a16:creationId xmlns:a16="http://schemas.microsoft.com/office/drawing/2014/main" id="{07E4FEEA-3A15-A474-A841-576C65A820BD}"/>
                  </a:ext>
                </a:extLst>
              </p14:cNvPr>
              <p14:cNvContentPartPr/>
              <p14:nvPr/>
            </p14:nvContentPartPr>
            <p14:xfrm>
              <a:off x="10723160" y="1595787"/>
              <a:ext cx="561240" cy="758880"/>
            </p14:xfrm>
          </p:contentPart>
        </mc:Choice>
        <mc:Fallback xmlns="">
          <p:pic>
            <p:nvPicPr>
              <p:cNvPr id="8" name="잉크 7">
                <a:extLst>
                  <a:ext uri="{FF2B5EF4-FFF2-40B4-BE49-F238E27FC236}">
                    <a16:creationId xmlns:a16="http://schemas.microsoft.com/office/drawing/2014/main" xmlns="" xmlns:p14="http://schemas.microsoft.com/office/powerpoint/2010/main" id="{07E4FEEA-3A15-A474-A841-576C65A820BD}"/>
                  </a:ext>
                </a:extLst>
              </p:cNvPr>
              <p:cNvPicPr/>
              <p:nvPr/>
            </p:nvPicPr>
            <p:blipFill>
              <a:blip r:embed="rId5" cstate="print"/>
              <a:stretch>
                <a:fillRect/>
              </a:stretch>
            </p:blipFill>
            <p:spPr>
              <a:xfrm>
                <a:off x="10669160" y="1487787"/>
                <a:ext cx="668880" cy="974520"/>
              </a:xfrm>
              <a:prstGeom prst="rect">
                <a:avLst/>
              </a:prstGeom>
            </p:spPr>
          </p:pic>
        </mc:Fallback>
      </mc:AlternateContent>
      <p:sp>
        <p:nvSpPr>
          <p:cNvPr id="9" name="제목 1">
            <a:extLst>
              <a:ext uri="{FF2B5EF4-FFF2-40B4-BE49-F238E27FC236}">
                <a16:creationId xmlns:a16="http://schemas.microsoft.com/office/drawing/2014/main" id="{14C1E491-6D03-2A68-6D52-8F2F69310781}"/>
              </a:ext>
            </a:extLst>
          </p:cNvPr>
          <p:cNvSpPr txBox="1">
            <a:spLocks/>
          </p:cNvSpPr>
          <p:nvPr/>
        </p:nvSpPr>
        <p:spPr>
          <a:xfrm>
            <a:off x="5999123" y="3178629"/>
            <a:ext cx="5568504" cy="3523185"/>
          </a:xfrm>
          <a:prstGeom prst="rect">
            <a:avLst/>
          </a:prstGeom>
        </p:spPr>
        <p:txBody>
          <a:bodyPr vert="horz" lIns="91440" tIns="45720" rIns="91440" bIns="45720" rtlCol="0" anchor="b">
            <a:no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50000"/>
              </a:lnSpc>
            </a:pPr>
            <a:r>
              <a:rPr lang="ko-KR" altLang="en-US" sz="2800" b="1">
                <a:solidFill>
                  <a:srgbClr val="C00000"/>
                </a:solidFill>
              </a:rPr>
              <a:t>노지 </a:t>
            </a:r>
            <a:r>
              <a:rPr lang="en-US" altLang="ko-KR" sz="2800" b="1">
                <a:solidFill>
                  <a:srgbClr val="C00000"/>
                </a:solidFill>
              </a:rPr>
              <a:t>1,000</a:t>
            </a:r>
            <a:r>
              <a:rPr lang="ko-KR" altLang="en-US" sz="2800" b="1">
                <a:solidFill>
                  <a:srgbClr val="C00000"/>
                </a:solidFill>
              </a:rPr>
              <a:t>㎡</a:t>
            </a:r>
            <a:endParaRPr lang="en-US" altLang="ko-KR" sz="2800" b="1">
              <a:solidFill>
                <a:srgbClr val="C00000"/>
              </a:solidFill>
            </a:endParaRPr>
          </a:p>
          <a:p>
            <a:pPr algn="r">
              <a:lnSpc>
                <a:spcPct val="150000"/>
              </a:lnSpc>
            </a:pPr>
            <a:r>
              <a:rPr lang="ko-KR" altLang="en-US" sz="2800" b="1">
                <a:solidFill>
                  <a:srgbClr val="C00000"/>
                </a:solidFill>
              </a:rPr>
              <a:t>과수재배 </a:t>
            </a:r>
            <a:r>
              <a:rPr lang="en-US" altLang="ko-KR" sz="2800" b="1">
                <a:solidFill>
                  <a:srgbClr val="C00000"/>
                </a:solidFill>
              </a:rPr>
              <a:t>660</a:t>
            </a:r>
            <a:r>
              <a:rPr lang="ko-KR" altLang="en-US" sz="2800" b="1">
                <a:solidFill>
                  <a:srgbClr val="C00000"/>
                </a:solidFill>
              </a:rPr>
              <a:t>㎡</a:t>
            </a:r>
            <a:endParaRPr lang="en-US" altLang="ko-KR" sz="2800" b="1">
              <a:solidFill>
                <a:srgbClr val="C00000"/>
              </a:solidFill>
            </a:endParaRPr>
          </a:p>
          <a:p>
            <a:pPr algn="r">
              <a:lnSpc>
                <a:spcPct val="150000"/>
              </a:lnSpc>
            </a:pPr>
            <a:r>
              <a:rPr lang="ko-KR" altLang="en-US" sz="2800" b="1">
                <a:solidFill>
                  <a:srgbClr val="C00000"/>
                </a:solidFill>
              </a:rPr>
              <a:t>시설 </a:t>
            </a:r>
            <a:r>
              <a:rPr lang="en-US" altLang="ko-KR" sz="2800" b="1">
                <a:solidFill>
                  <a:srgbClr val="C00000"/>
                </a:solidFill>
              </a:rPr>
              <a:t>330</a:t>
            </a:r>
            <a:r>
              <a:rPr lang="ko-KR" altLang="en-US" sz="2800" b="1">
                <a:solidFill>
                  <a:srgbClr val="C00000"/>
                </a:solidFill>
              </a:rPr>
              <a:t> ㎡</a:t>
            </a:r>
            <a:endParaRPr lang="en-US" altLang="ko-KR" sz="2800" b="1">
              <a:solidFill>
                <a:srgbClr val="C00000"/>
              </a:solidFill>
            </a:endParaRPr>
          </a:p>
          <a:p>
            <a:pPr algn="r">
              <a:lnSpc>
                <a:spcPct val="150000"/>
              </a:lnSpc>
            </a:pPr>
            <a:r>
              <a:rPr lang="ko-KR" altLang="en-US" sz="2800" b="1">
                <a:solidFill>
                  <a:srgbClr val="C00000"/>
                </a:solidFill>
              </a:rPr>
              <a:t>콩나물 건물 </a:t>
            </a:r>
            <a:r>
              <a:rPr lang="en-US" altLang="ko-KR" sz="2800" b="1">
                <a:solidFill>
                  <a:srgbClr val="C00000"/>
                </a:solidFill>
              </a:rPr>
              <a:t>50</a:t>
            </a:r>
            <a:r>
              <a:rPr lang="ko-KR" altLang="en-US" sz="2800" b="1">
                <a:solidFill>
                  <a:srgbClr val="C00000"/>
                </a:solidFill>
              </a:rPr>
              <a:t> ㎡</a:t>
            </a:r>
            <a:endParaRPr lang="en-US" altLang="ko-KR" sz="2800" b="1">
              <a:solidFill>
                <a:srgbClr val="C00000"/>
              </a:solidFill>
            </a:endParaRPr>
          </a:p>
          <a:p>
            <a:pPr algn="r">
              <a:lnSpc>
                <a:spcPct val="150000"/>
              </a:lnSpc>
            </a:pPr>
            <a:r>
              <a:rPr lang="ko-KR" altLang="en-US" sz="2800" b="1">
                <a:solidFill>
                  <a:srgbClr val="C00000"/>
                </a:solidFill>
              </a:rPr>
              <a:t>수직농장 건물 </a:t>
            </a:r>
            <a:r>
              <a:rPr lang="en-US" altLang="ko-KR" sz="2800" b="1">
                <a:solidFill>
                  <a:srgbClr val="C00000"/>
                </a:solidFill>
              </a:rPr>
              <a:t>165</a:t>
            </a:r>
            <a:r>
              <a:rPr lang="ko-KR" altLang="en-US" sz="2800" b="1">
                <a:solidFill>
                  <a:srgbClr val="C00000"/>
                </a:solidFill>
              </a:rPr>
              <a:t> ㎡ </a:t>
            </a:r>
          </a:p>
        </p:txBody>
      </p:sp>
    </p:spTree>
    <p:extLst>
      <p:ext uri="{BB962C8B-B14F-4D97-AF65-F5344CB8AC3E}">
        <p14:creationId xmlns:p14="http://schemas.microsoft.com/office/powerpoint/2010/main" val="356245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D5C60-14DC-03B1-C682-356B7288B17C}"/>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2739AE50-F0BC-7E6C-4A62-E2773864DEA9}"/>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30F7F057-1251-EDBF-A5BC-67332821FAA1}"/>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농업경영체와 임업경영체</a:t>
            </a:r>
            <a:endParaRPr lang="ko-KR" altLang="en-US" sz="4000" b="1" dirty="0">
              <a:solidFill>
                <a:schemeClr val="bg1"/>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mc:Choice Requires="p14">
          <p:contentPart p14:bwMode="auto" r:id="rId2">
            <p14:nvContentPartPr>
              <p14:cNvPr id="11" name="잉크 10">
                <a:extLst>
                  <a:ext uri="{FF2B5EF4-FFF2-40B4-BE49-F238E27FC236}">
                    <a16:creationId xmlns:a16="http://schemas.microsoft.com/office/drawing/2014/main" id="{84537C1A-D19E-F5FF-99D7-A4096BB19079}"/>
                  </a:ext>
                </a:extLst>
              </p14:cNvPr>
              <p14:cNvContentPartPr/>
              <p14:nvPr/>
            </p14:nvContentPartPr>
            <p14:xfrm>
              <a:off x="460105" y="-366851"/>
              <a:ext cx="561240" cy="758880"/>
            </p14:xfrm>
          </p:contentPart>
        </mc:Choice>
        <mc:Fallback xmlns="">
          <p:pic>
            <p:nvPicPr>
              <p:cNvPr id="11" name="잉크 10">
                <a:extLst>
                  <a:ext uri="{FF2B5EF4-FFF2-40B4-BE49-F238E27FC236}">
                    <a16:creationId xmlns:a16="http://schemas.microsoft.com/office/drawing/2014/main" xmlns="" xmlns:p14="http://schemas.microsoft.com/office/powerpoint/2010/main" id="{195AC52B-4B02-3B5A-1E8D-A565D9C15DB8}"/>
                  </a:ext>
                </a:extLst>
              </p:cNvPr>
              <p:cNvPicPr/>
              <p:nvPr/>
            </p:nvPicPr>
            <p:blipFill>
              <a:blip r:embed="rId3" cstate="print"/>
              <a:stretch>
                <a:fillRect/>
              </a:stretch>
            </p:blipFill>
            <p:spPr>
              <a:xfrm>
                <a:off x="406105" y="-474851"/>
                <a:ext cx="668880" cy="974520"/>
              </a:xfrm>
              <a:prstGeom prst="rect">
                <a:avLst/>
              </a:prstGeom>
            </p:spPr>
          </p:pic>
        </mc:Fallback>
      </mc:AlternateContent>
      <p:pic>
        <p:nvPicPr>
          <p:cNvPr id="6" name="그림 5">
            <a:extLst>
              <a:ext uri="{FF2B5EF4-FFF2-40B4-BE49-F238E27FC236}">
                <a16:creationId xmlns:a16="http://schemas.microsoft.com/office/drawing/2014/main" id="{4D405500-D47E-9882-373D-2CAD8D8BAA37}"/>
              </a:ext>
            </a:extLst>
          </p:cNvPr>
          <p:cNvPicPr>
            <a:picLocks noChangeAspect="1"/>
          </p:cNvPicPr>
          <p:nvPr/>
        </p:nvPicPr>
        <p:blipFill>
          <a:blip r:embed="rId4" cstate="print"/>
          <a:stretch>
            <a:fillRect/>
          </a:stretch>
        </p:blipFill>
        <p:spPr>
          <a:xfrm>
            <a:off x="1071925" y="1526822"/>
            <a:ext cx="9202434" cy="5048955"/>
          </a:xfrm>
          <a:prstGeom prst="rect">
            <a:avLst/>
          </a:prstGeom>
        </p:spPr>
      </p:pic>
      <p:sp>
        <p:nvSpPr>
          <p:cNvPr id="7" name="제목 1">
            <a:extLst>
              <a:ext uri="{FF2B5EF4-FFF2-40B4-BE49-F238E27FC236}">
                <a16:creationId xmlns:a16="http://schemas.microsoft.com/office/drawing/2014/main" id="{94BAB879-47BD-3BD3-88B6-0E820F0D4AE7}"/>
              </a:ext>
            </a:extLst>
          </p:cNvPr>
          <p:cNvSpPr txBox="1">
            <a:spLocks/>
          </p:cNvSpPr>
          <p:nvPr/>
        </p:nvSpPr>
        <p:spPr>
          <a:xfrm>
            <a:off x="5908092" y="528114"/>
            <a:ext cx="5568504" cy="3523185"/>
          </a:xfrm>
          <a:prstGeom prst="rect">
            <a:avLst/>
          </a:prstGeom>
        </p:spPr>
        <p:txBody>
          <a:bodyPr vert="horz" lIns="91440" tIns="45720" rIns="91440" bIns="45720" rtlCol="0" anchor="b">
            <a:no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50000"/>
              </a:lnSpc>
            </a:pPr>
            <a:r>
              <a:rPr lang="ko-KR" altLang="en-US" sz="2800" b="1">
                <a:solidFill>
                  <a:srgbClr val="C00000"/>
                </a:solidFill>
              </a:rPr>
              <a:t>농업경영체는</a:t>
            </a:r>
            <a:endParaRPr lang="en-US" altLang="ko-KR" sz="2800" b="1">
              <a:solidFill>
                <a:srgbClr val="C00000"/>
              </a:solidFill>
            </a:endParaRPr>
          </a:p>
          <a:p>
            <a:pPr algn="r">
              <a:lnSpc>
                <a:spcPct val="150000"/>
              </a:lnSpc>
            </a:pPr>
            <a:endParaRPr lang="en-US" altLang="ko-KR" sz="2800" b="1">
              <a:solidFill>
                <a:srgbClr val="C00000"/>
              </a:solidFill>
            </a:endParaRPr>
          </a:p>
          <a:p>
            <a:pPr algn="r">
              <a:lnSpc>
                <a:spcPct val="150000"/>
              </a:lnSpc>
            </a:pPr>
            <a:r>
              <a:rPr lang="ko-KR" altLang="en-US" sz="2800" b="1">
                <a:solidFill>
                  <a:srgbClr val="C00000"/>
                </a:solidFill>
              </a:rPr>
              <a:t>농업 </a:t>
            </a:r>
            <a:r>
              <a:rPr lang="en-US" altLang="ko-KR" sz="2800" b="1">
                <a:solidFill>
                  <a:srgbClr val="C00000"/>
                </a:solidFill>
              </a:rPr>
              <a:t>e</a:t>
            </a:r>
            <a:r>
              <a:rPr lang="ko-KR" altLang="en-US" sz="2800" b="1">
                <a:solidFill>
                  <a:srgbClr val="C00000"/>
                </a:solidFill>
              </a:rPr>
              <a:t>지</a:t>
            </a:r>
          </a:p>
        </p:txBody>
      </p:sp>
    </p:spTree>
    <p:extLst>
      <p:ext uri="{BB962C8B-B14F-4D97-AF65-F5344CB8AC3E}">
        <p14:creationId xmlns:p14="http://schemas.microsoft.com/office/powerpoint/2010/main" val="2199240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40466-DAAC-3874-8A20-D23F5C195E58}"/>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99AA20C0-EE14-6780-73B2-59790D63CE6A}"/>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D556FB99-A68D-7D8E-5E7A-0B7860F593CA}"/>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농업경영체와 임업경영체</a:t>
            </a:r>
            <a:endParaRPr lang="ko-KR" altLang="en-US" sz="4000" b="1" dirty="0">
              <a:solidFill>
                <a:schemeClr val="bg1"/>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mc:Choice Requires="p14">
          <p:contentPart p14:bwMode="auto" r:id="rId2">
            <p14:nvContentPartPr>
              <p14:cNvPr id="11" name="잉크 10">
                <a:extLst>
                  <a:ext uri="{FF2B5EF4-FFF2-40B4-BE49-F238E27FC236}">
                    <a16:creationId xmlns:a16="http://schemas.microsoft.com/office/drawing/2014/main" id="{637D5972-7B77-DA09-85E6-C61DFFEDFFDD}"/>
                  </a:ext>
                </a:extLst>
              </p14:cNvPr>
              <p14:cNvContentPartPr/>
              <p14:nvPr/>
            </p14:nvContentPartPr>
            <p14:xfrm>
              <a:off x="460105" y="-366851"/>
              <a:ext cx="561240" cy="758880"/>
            </p14:xfrm>
          </p:contentPart>
        </mc:Choice>
        <mc:Fallback xmlns="">
          <p:pic>
            <p:nvPicPr>
              <p:cNvPr id="11" name="잉크 10">
                <a:extLst>
                  <a:ext uri="{FF2B5EF4-FFF2-40B4-BE49-F238E27FC236}">
                    <a16:creationId xmlns:a16="http://schemas.microsoft.com/office/drawing/2014/main" xmlns="" xmlns:p14="http://schemas.microsoft.com/office/powerpoint/2010/main" id="{6D742EE2-5066-47B6-B6AE-CDCA79BF3EA8}"/>
                  </a:ext>
                </a:extLst>
              </p:cNvPr>
              <p:cNvPicPr/>
              <p:nvPr/>
            </p:nvPicPr>
            <p:blipFill>
              <a:blip r:embed="rId3" cstate="print"/>
              <a:stretch>
                <a:fillRect/>
              </a:stretch>
            </p:blipFill>
            <p:spPr>
              <a:xfrm>
                <a:off x="406105" y="-474851"/>
                <a:ext cx="668880" cy="974520"/>
              </a:xfrm>
              <a:prstGeom prst="rect">
                <a:avLst/>
              </a:prstGeom>
            </p:spPr>
          </p:pic>
        </mc:Fallback>
      </mc:AlternateContent>
      <p:pic>
        <p:nvPicPr>
          <p:cNvPr id="5" name="그림 4">
            <a:extLst>
              <a:ext uri="{FF2B5EF4-FFF2-40B4-BE49-F238E27FC236}">
                <a16:creationId xmlns:a16="http://schemas.microsoft.com/office/drawing/2014/main" id="{537BC9FD-8082-AE90-E111-3B2BB0BFEBDE}"/>
              </a:ext>
            </a:extLst>
          </p:cNvPr>
          <p:cNvPicPr>
            <a:picLocks noChangeAspect="1"/>
          </p:cNvPicPr>
          <p:nvPr/>
        </p:nvPicPr>
        <p:blipFill>
          <a:blip r:embed="rId4" cstate="print"/>
          <a:stretch>
            <a:fillRect/>
          </a:stretch>
        </p:blipFill>
        <p:spPr>
          <a:xfrm>
            <a:off x="892040" y="1647576"/>
            <a:ext cx="2733810" cy="5061607"/>
          </a:xfrm>
          <a:prstGeom prst="rect">
            <a:avLst/>
          </a:prstGeom>
        </p:spPr>
      </p:pic>
      <p:pic>
        <p:nvPicPr>
          <p:cNvPr id="9" name="그림 8">
            <a:extLst>
              <a:ext uri="{FF2B5EF4-FFF2-40B4-BE49-F238E27FC236}">
                <a16:creationId xmlns:a16="http://schemas.microsoft.com/office/drawing/2014/main" id="{D172DEC9-D227-6DA2-0A42-9BCAF50C1F00}"/>
              </a:ext>
            </a:extLst>
          </p:cNvPr>
          <p:cNvPicPr>
            <a:picLocks noChangeAspect="1"/>
          </p:cNvPicPr>
          <p:nvPr/>
        </p:nvPicPr>
        <p:blipFill>
          <a:blip r:embed="rId5" cstate="print"/>
          <a:stretch>
            <a:fillRect/>
          </a:stretch>
        </p:blipFill>
        <p:spPr>
          <a:xfrm>
            <a:off x="3885865" y="1577726"/>
            <a:ext cx="6954938" cy="5009212"/>
          </a:xfrm>
          <a:prstGeom prst="rect">
            <a:avLst/>
          </a:prstGeom>
        </p:spPr>
      </p:pic>
      <p:sp>
        <p:nvSpPr>
          <p:cNvPr id="10" name="제목 1">
            <a:extLst>
              <a:ext uri="{FF2B5EF4-FFF2-40B4-BE49-F238E27FC236}">
                <a16:creationId xmlns:a16="http://schemas.microsoft.com/office/drawing/2014/main" id="{513CCD69-D15A-CF63-47D0-C41175282BA3}"/>
              </a:ext>
            </a:extLst>
          </p:cNvPr>
          <p:cNvSpPr txBox="1">
            <a:spLocks/>
          </p:cNvSpPr>
          <p:nvPr/>
        </p:nvSpPr>
        <p:spPr>
          <a:xfrm>
            <a:off x="5501917" y="-1875609"/>
            <a:ext cx="5568504" cy="3523185"/>
          </a:xfrm>
          <a:prstGeom prst="rect">
            <a:avLst/>
          </a:prstGeom>
        </p:spPr>
        <p:txBody>
          <a:bodyPr vert="horz" lIns="91440" tIns="45720" rIns="91440" bIns="45720" rtlCol="0" anchor="b">
            <a:no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50000"/>
              </a:lnSpc>
            </a:pPr>
            <a:r>
              <a:rPr lang="ko-KR" altLang="en-US" sz="2800" b="1">
                <a:solidFill>
                  <a:srgbClr val="C00000"/>
                </a:solidFill>
              </a:rPr>
              <a:t>농업</a:t>
            </a:r>
            <a:r>
              <a:rPr lang="en-US" altLang="ko-KR" sz="2800" b="1">
                <a:solidFill>
                  <a:srgbClr val="C00000"/>
                </a:solidFill>
              </a:rPr>
              <a:t>e</a:t>
            </a:r>
            <a:r>
              <a:rPr lang="ko-KR" altLang="en-US" sz="2800" b="1">
                <a:solidFill>
                  <a:srgbClr val="C00000"/>
                </a:solidFill>
              </a:rPr>
              <a:t>지 화면</a:t>
            </a:r>
          </a:p>
        </p:txBody>
      </p:sp>
    </p:spTree>
    <p:extLst>
      <p:ext uri="{BB962C8B-B14F-4D97-AF65-F5344CB8AC3E}">
        <p14:creationId xmlns:p14="http://schemas.microsoft.com/office/powerpoint/2010/main" val="1490860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51653-96BB-C644-8F6F-CFF2CA219FF0}"/>
            </a:ext>
          </a:extLst>
        </p:cNvPr>
        <p:cNvGrpSpPr/>
        <p:nvPr/>
      </p:nvGrpSpPr>
      <p:grpSpPr>
        <a:xfrm>
          <a:off x="0" y="0"/>
          <a:ext cx="0" cy="0"/>
          <a:chOff x="0" y="0"/>
          <a:chExt cx="0" cy="0"/>
        </a:xfrm>
      </p:grpSpPr>
      <p:pic>
        <p:nvPicPr>
          <p:cNvPr id="5" name="그림 4">
            <a:extLst>
              <a:ext uri="{FF2B5EF4-FFF2-40B4-BE49-F238E27FC236}">
                <a16:creationId xmlns:a16="http://schemas.microsoft.com/office/drawing/2014/main" id="{FA392389-8F18-D7B7-5A71-F38567FE5B28}"/>
              </a:ext>
            </a:extLst>
          </p:cNvPr>
          <p:cNvPicPr>
            <a:picLocks noChangeAspect="1"/>
          </p:cNvPicPr>
          <p:nvPr/>
        </p:nvPicPr>
        <p:blipFill>
          <a:blip r:embed="rId2" cstate="print"/>
          <a:stretch>
            <a:fillRect/>
          </a:stretch>
        </p:blipFill>
        <p:spPr>
          <a:xfrm>
            <a:off x="855626" y="1569882"/>
            <a:ext cx="10043830" cy="5209841"/>
          </a:xfrm>
          <a:prstGeom prst="rect">
            <a:avLst/>
          </a:prstGeom>
        </p:spPr>
      </p:pic>
      <p:sp>
        <p:nvSpPr>
          <p:cNvPr id="2" name="직사각형 1">
            <a:extLst>
              <a:ext uri="{FF2B5EF4-FFF2-40B4-BE49-F238E27FC236}">
                <a16:creationId xmlns:a16="http://schemas.microsoft.com/office/drawing/2014/main" id="{84057BDB-CB76-9205-D104-7E3A76BC2E18}"/>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46D3AA5C-AD04-A787-D547-351C6C4A7237}"/>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농업경영체와 임업경영체</a:t>
            </a:r>
            <a:endParaRPr lang="ko-KR" altLang="en-US" sz="4000" b="1" dirty="0">
              <a:solidFill>
                <a:schemeClr val="bg1"/>
              </a:solidFill>
              <a:effectLst>
                <a:outerShdw blurRad="38100" dist="38100" dir="2700000" algn="tl">
                  <a:srgbClr val="000000">
                    <a:alpha val="43137"/>
                  </a:srgbClr>
                </a:outerShdw>
              </a:effectLst>
            </a:endParaRPr>
          </a:p>
        </p:txBody>
      </p:sp>
      <p:sp>
        <p:nvSpPr>
          <p:cNvPr id="10" name="제목 1">
            <a:extLst>
              <a:ext uri="{FF2B5EF4-FFF2-40B4-BE49-F238E27FC236}">
                <a16:creationId xmlns:a16="http://schemas.microsoft.com/office/drawing/2014/main" id="{6B7F0C62-EA5E-CBAA-A814-3704A0B9FA56}"/>
              </a:ext>
            </a:extLst>
          </p:cNvPr>
          <p:cNvSpPr txBox="1">
            <a:spLocks/>
          </p:cNvSpPr>
          <p:nvPr/>
        </p:nvSpPr>
        <p:spPr>
          <a:xfrm>
            <a:off x="5501917" y="-1875609"/>
            <a:ext cx="5568504" cy="3523185"/>
          </a:xfrm>
          <a:prstGeom prst="rect">
            <a:avLst/>
          </a:prstGeom>
        </p:spPr>
        <p:txBody>
          <a:bodyPr vert="horz" lIns="91440" tIns="45720" rIns="91440" bIns="45720" rtlCol="0" anchor="b">
            <a:no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50000"/>
              </a:lnSpc>
            </a:pPr>
            <a:r>
              <a:rPr lang="ko-KR" altLang="en-US" sz="2800" b="1">
                <a:solidFill>
                  <a:srgbClr val="C00000"/>
                </a:solidFill>
              </a:rPr>
              <a:t>농업</a:t>
            </a:r>
            <a:r>
              <a:rPr lang="en-US" altLang="ko-KR" sz="2800" b="1">
                <a:solidFill>
                  <a:srgbClr val="C00000"/>
                </a:solidFill>
              </a:rPr>
              <a:t>e</a:t>
            </a:r>
            <a:r>
              <a:rPr lang="ko-KR" altLang="en-US" sz="2800" b="1">
                <a:solidFill>
                  <a:srgbClr val="C00000"/>
                </a:solidFill>
              </a:rPr>
              <a:t>지 화면</a:t>
            </a:r>
          </a:p>
        </p:txBody>
      </p:sp>
      <p:sp>
        <p:nvSpPr>
          <p:cNvPr id="7" name="제목 1">
            <a:extLst>
              <a:ext uri="{FF2B5EF4-FFF2-40B4-BE49-F238E27FC236}">
                <a16:creationId xmlns:a16="http://schemas.microsoft.com/office/drawing/2014/main" id="{1A0BF816-06AA-CC71-1566-B2CACE932E25}"/>
              </a:ext>
            </a:extLst>
          </p:cNvPr>
          <p:cNvSpPr txBox="1">
            <a:spLocks/>
          </p:cNvSpPr>
          <p:nvPr/>
        </p:nvSpPr>
        <p:spPr>
          <a:xfrm>
            <a:off x="1121579" y="1565536"/>
            <a:ext cx="10105221" cy="3200400"/>
          </a:xfrm>
          <a:prstGeom prst="rect">
            <a:avLst/>
          </a:prstGeom>
        </p:spPr>
        <p:txBody>
          <a:bodyPr vert="horz" lIns="91440" tIns="45720" rIns="91440" bIns="45720" rtlCol="0" anchor="b">
            <a:no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50000"/>
              </a:lnSpc>
            </a:pPr>
            <a:r>
              <a:rPr lang="ko-KR" altLang="en-US" sz="1600" b="1">
                <a:solidFill>
                  <a:schemeClr val="tx1">
                    <a:lumMod val="50000"/>
                    <a:lumOff val="50000"/>
                  </a:schemeClr>
                </a:solidFill>
              </a:rPr>
              <a:t>본인이 경작하는 농지의 면적과 재배 품목 및 품목별 도소매 가격</a:t>
            </a:r>
            <a:r>
              <a:rPr lang="en-US" altLang="ko-KR" sz="1600" b="1">
                <a:solidFill>
                  <a:schemeClr val="tx1">
                    <a:lumMod val="50000"/>
                    <a:lumOff val="50000"/>
                  </a:schemeClr>
                </a:solidFill>
              </a:rPr>
              <a:t>, </a:t>
            </a:r>
            <a:r>
              <a:rPr lang="ko-KR" altLang="en-US" sz="1600" b="1">
                <a:solidFill>
                  <a:schemeClr val="tx1">
                    <a:lumMod val="50000"/>
                    <a:lumOff val="50000"/>
                  </a:schemeClr>
                </a:solidFill>
              </a:rPr>
              <a:t>주변 지역 작물 재배 통계 제공</a:t>
            </a:r>
          </a:p>
        </p:txBody>
      </p:sp>
    </p:spTree>
    <p:extLst>
      <p:ext uri="{BB962C8B-B14F-4D97-AF65-F5344CB8AC3E}">
        <p14:creationId xmlns:p14="http://schemas.microsoft.com/office/powerpoint/2010/main" val="1671860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F447E-94D4-01D8-0227-E18119BC8A83}"/>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D161ACC9-9230-45DF-F28F-6D27E523EC86}"/>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049CE3FC-7B9C-8F25-00AC-1FC8A8CB0265}"/>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농업경영체와 임업경영체</a:t>
            </a:r>
            <a:endParaRPr lang="ko-KR" altLang="en-US" sz="4000" b="1" dirty="0">
              <a:solidFill>
                <a:schemeClr val="bg1"/>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mc:Choice Requires="p14">
          <p:contentPart p14:bwMode="auto" r:id="rId2">
            <p14:nvContentPartPr>
              <p14:cNvPr id="11" name="잉크 10">
                <a:extLst>
                  <a:ext uri="{FF2B5EF4-FFF2-40B4-BE49-F238E27FC236}">
                    <a16:creationId xmlns:a16="http://schemas.microsoft.com/office/drawing/2014/main" id="{374459AA-F9A3-F68B-E081-50041EA92726}"/>
                  </a:ext>
                </a:extLst>
              </p14:cNvPr>
              <p14:cNvContentPartPr/>
              <p14:nvPr/>
            </p14:nvContentPartPr>
            <p14:xfrm>
              <a:off x="460105" y="-366851"/>
              <a:ext cx="561240" cy="758880"/>
            </p14:xfrm>
          </p:contentPart>
        </mc:Choice>
        <mc:Fallback xmlns="">
          <p:pic>
            <p:nvPicPr>
              <p:cNvPr id="11" name="잉크 10">
                <a:extLst>
                  <a:ext uri="{FF2B5EF4-FFF2-40B4-BE49-F238E27FC236}">
                    <a16:creationId xmlns:a16="http://schemas.microsoft.com/office/drawing/2014/main" xmlns="" xmlns:p14="http://schemas.microsoft.com/office/powerpoint/2010/main" id="{374459AA-F9A3-F68B-E081-50041EA92726}"/>
                  </a:ext>
                </a:extLst>
              </p:cNvPr>
              <p:cNvPicPr/>
              <p:nvPr/>
            </p:nvPicPr>
            <p:blipFill>
              <a:blip r:embed="rId3" cstate="print"/>
              <a:stretch>
                <a:fillRect/>
              </a:stretch>
            </p:blipFill>
            <p:spPr>
              <a:xfrm>
                <a:off x="406105" y="-474851"/>
                <a:ext cx="668880" cy="974520"/>
              </a:xfrm>
              <a:prstGeom prst="rect">
                <a:avLst/>
              </a:prstGeom>
            </p:spPr>
          </p:pic>
        </mc:Fallback>
      </mc:AlternateContent>
      <p:pic>
        <p:nvPicPr>
          <p:cNvPr id="5" name="그림 4">
            <a:extLst>
              <a:ext uri="{FF2B5EF4-FFF2-40B4-BE49-F238E27FC236}">
                <a16:creationId xmlns:a16="http://schemas.microsoft.com/office/drawing/2014/main" id="{ED5D7B00-4AC4-2B9F-C2FE-448F470E7978}"/>
              </a:ext>
            </a:extLst>
          </p:cNvPr>
          <p:cNvPicPr>
            <a:picLocks noChangeAspect="1"/>
          </p:cNvPicPr>
          <p:nvPr/>
        </p:nvPicPr>
        <p:blipFill>
          <a:blip r:embed="rId4" cstate="print"/>
          <a:stretch>
            <a:fillRect/>
          </a:stretch>
        </p:blipFill>
        <p:spPr>
          <a:xfrm>
            <a:off x="131783" y="1230350"/>
            <a:ext cx="8739168" cy="5271340"/>
          </a:xfrm>
          <a:prstGeom prst="rect">
            <a:avLst/>
          </a:prstGeom>
        </p:spPr>
      </p:pic>
      <p:pic>
        <p:nvPicPr>
          <p:cNvPr id="9" name="그림 8">
            <a:extLst>
              <a:ext uri="{FF2B5EF4-FFF2-40B4-BE49-F238E27FC236}">
                <a16:creationId xmlns:a16="http://schemas.microsoft.com/office/drawing/2014/main" id="{F8F83F5B-6A2F-515B-36FA-1034393D6B26}"/>
              </a:ext>
            </a:extLst>
          </p:cNvPr>
          <p:cNvPicPr>
            <a:picLocks noChangeAspect="1"/>
          </p:cNvPicPr>
          <p:nvPr/>
        </p:nvPicPr>
        <p:blipFill>
          <a:blip r:embed="rId5" cstate="print"/>
          <a:stretch>
            <a:fillRect/>
          </a:stretch>
        </p:blipFill>
        <p:spPr>
          <a:xfrm>
            <a:off x="9164477" y="1536625"/>
            <a:ext cx="2295845" cy="1066949"/>
          </a:xfrm>
          <a:prstGeom prst="rect">
            <a:avLst/>
          </a:prstGeom>
        </p:spPr>
      </p:pic>
    </p:spTree>
    <p:extLst>
      <p:ext uri="{BB962C8B-B14F-4D97-AF65-F5344CB8AC3E}">
        <p14:creationId xmlns:p14="http://schemas.microsoft.com/office/powerpoint/2010/main" val="37158184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91ECD-5C76-7FB1-348C-BC3C72335912}"/>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D2B90EAE-80C6-0631-09E4-77B5723E66B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C99D943E-944E-51D5-9B93-D7CA89C34141}"/>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p:pic>
        <p:nvPicPr>
          <p:cNvPr id="5" name="그림 4">
            <a:extLst>
              <a:ext uri="{FF2B5EF4-FFF2-40B4-BE49-F238E27FC236}">
                <a16:creationId xmlns:a16="http://schemas.microsoft.com/office/drawing/2014/main" id="{A225B35A-8ABE-0F79-6ED8-74CD3DA5113B}"/>
              </a:ext>
            </a:extLst>
          </p:cNvPr>
          <p:cNvPicPr>
            <a:picLocks noChangeAspect="1"/>
          </p:cNvPicPr>
          <p:nvPr/>
        </p:nvPicPr>
        <p:blipFill>
          <a:blip r:embed="rId2" cstate="print"/>
          <a:stretch>
            <a:fillRect/>
          </a:stretch>
        </p:blipFill>
        <p:spPr>
          <a:xfrm>
            <a:off x="417227" y="1231317"/>
            <a:ext cx="7841402" cy="5542285"/>
          </a:xfrm>
          <a:prstGeom prst="rect">
            <a:avLst/>
          </a:prstGeom>
        </p:spPr>
      </p:pic>
      <p:sp>
        <p:nvSpPr>
          <p:cNvPr id="6" name="제목 1">
            <a:extLst>
              <a:ext uri="{FF2B5EF4-FFF2-40B4-BE49-F238E27FC236}">
                <a16:creationId xmlns:a16="http://schemas.microsoft.com/office/drawing/2014/main" id="{5F0884C6-9FFB-887A-E591-1F3FC8E06652}"/>
              </a:ext>
            </a:extLst>
          </p:cNvPr>
          <p:cNvSpPr txBox="1">
            <a:spLocks/>
          </p:cNvSpPr>
          <p:nvPr/>
        </p:nvSpPr>
        <p:spPr>
          <a:xfrm>
            <a:off x="5726930" y="2939961"/>
            <a:ext cx="5568504" cy="3523185"/>
          </a:xfrm>
          <a:prstGeom prst="rect">
            <a:avLst/>
          </a:prstGeom>
        </p:spPr>
        <p:txBody>
          <a:bodyPr vert="horz" lIns="91440" tIns="45720" rIns="91440" bIns="45720" rtlCol="0" anchor="b">
            <a:no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50000"/>
              </a:lnSpc>
            </a:pPr>
            <a:endParaRPr lang="en-US" altLang="ko-KR" sz="2800" b="1">
              <a:solidFill>
                <a:srgbClr val="C00000"/>
              </a:solidFill>
            </a:endParaRPr>
          </a:p>
          <a:p>
            <a:pPr algn="r">
              <a:lnSpc>
                <a:spcPct val="150000"/>
              </a:lnSpc>
            </a:pPr>
            <a:endParaRPr lang="en-US" altLang="ko-KR" sz="2800" b="1">
              <a:solidFill>
                <a:srgbClr val="C00000"/>
              </a:solidFill>
            </a:endParaRPr>
          </a:p>
          <a:p>
            <a:pPr algn="r">
              <a:lnSpc>
                <a:spcPct val="150000"/>
              </a:lnSpc>
            </a:pPr>
            <a:r>
              <a:rPr lang="ko-KR" altLang="en-US" sz="2800" b="1">
                <a:solidFill>
                  <a:srgbClr val="C00000"/>
                </a:solidFill>
              </a:rPr>
              <a:t>농신보 보증금액</a:t>
            </a:r>
            <a:endParaRPr lang="en-US" altLang="ko-KR" sz="2800" b="1">
              <a:solidFill>
                <a:srgbClr val="C00000"/>
              </a:solidFill>
            </a:endParaRPr>
          </a:p>
          <a:p>
            <a:pPr algn="r">
              <a:lnSpc>
                <a:spcPct val="150000"/>
              </a:lnSpc>
            </a:pPr>
            <a:endParaRPr lang="en-US" altLang="ko-KR" sz="2800" b="1">
              <a:solidFill>
                <a:srgbClr val="C00000"/>
              </a:solidFill>
            </a:endParaRPr>
          </a:p>
          <a:p>
            <a:pPr algn="r">
              <a:lnSpc>
                <a:spcPct val="150000"/>
              </a:lnSpc>
            </a:pPr>
            <a:r>
              <a:rPr lang="ko-KR" altLang="en-US" sz="2800" b="1">
                <a:solidFill>
                  <a:srgbClr val="C00000"/>
                </a:solidFill>
              </a:rPr>
              <a:t>개인은 </a:t>
            </a:r>
            <a:r>
              <a:rPr lang="en-US" altLang="ko-KR" sz="2800" b="1">
                <a:solidFill>
                  <a:srgbClr val="C00000"/>
                </a:solidFill>
              </a:rPr>
              <a:t>15</a:t>
            </a:r>
            <a:r>
              <a:rPr lang="ko-KR" altLang="en-US" sz="2800" b="1">
                <a:solidFill>
                  <a:srgbClr val="C00000"/>
                </a:solidFill>
              </a:rPr>
              <a:t>억</a:t>
            </a:r>
            <a:endParaRPr lang="en-US" altLang="ko-KR" sz="2800" b="1">
              <a:solidFill>
                <a:srgbClr val="C00000"/>
              </a:solidFill>
            </a:endParaRPr>
          </a:p>
          <a:p>
            <a:pPr algn="r">
              <a:lnSpc>
                <a:spcPct val="150000"/>
              </a:lnSpc>
            </a:pPr>
            <a:r>
              <a:rPr lang="ko-KR" altLang="en-US" sz="2400">
                <a:solidFill>
                  <a:schemeClr val="tx1">
                    <a:lumMod val="50000"/>
                    <a:lumOff val="50000"/>
                  </a:schemeClr>
                </a:solidFill>
              </a:rPr>
              <a:t>스마트팜 </a:t>
            </a:r>
            <a:r>
              <a:rPr lang="en-US" altLang="ko-KR" sz="2400">
                <a:solidFill>
                  <a:schemeClr val="tx1">
                    <a:lumMod val="50000"/>
                    <a:lumOff val="50000"/>
                  </a:schemeClr>
                </a:solidFill>
              </a:rPr>
              <a:t>30</a:t>
            </a:r>
            <a:r>
              <a:rPr lang="ko-KR" altLang="en-US" sz="2400">
                <a:solidFill>
                  <a:schemeClr val="tx1">
                    <a:lumMod val="50000"/>
                    <a:lumOff val="50000"/>
                  </a:schemeClr>
                </a:solidFill>
              </a:rPr>
              <a:t>억</a:t>
            </a:r>
            <a:endParaRPr lang="en-US" altLang="ko-KR" sz="2400">
              <a:solidFill>
                <a:schemeClr val="tx1">
                  <a:lumMod val="50000"/>
                  <a:lumOff val="50000"/>
                </a:schemeClr>
              </a:solidFill>
            </a:endParaRPr>
          </a:p>
          <a:p>
            <a:pPr algn="r">
              <a:lnSpc>
                <a:spcPct val="150000"/>
              </a:lnSpc>
            </a:pPr>
            <a:endParaRPr lang="en-US" altLang="ko-KR" sz="2400">
              <a:solidFill>
                <a:schemeClr val="tx1">
                  <a:lumMod val="50000"/>
                  <a:lumOff val="50000"/>
                </a:schemeClr>
              </a:solidFill>
            </a:endParaRPr>
          </a:p>
          <a:p>
            <a:pPr algn="r">
              <a:lnSpc>
                <a:spcPct val="150000"/>
              </a:lnSpc>
            </a:pPr>
            <a:r>
              <a:rPr lang="ko-KR" altLang="en-US" sz="2800" b="1">
                <a:solidFill>
                  <a:srgbClr val="C00000"/>
                </a:solidFill>
              </a:rPr>
              <a:t>법인은 </a:t>
            </a:r>
            <a:r>
              <a:rPr lang="en-US" altLang="ko-KR" sz="2800" b="1">
                <a:solidFill>
                  <a:srgbClr val="C00000"/>
                </a:solidFill>
              </a:rPr>
              <a:t>20</a:t>
            </a:r>
            <a:r>
              <a:rPr lang="ko-KR" altLang="en-US" sz="2800" b="1">
                <a:solidFill>
                  <a:srgbClr val="C00000"/>
                </a:solidFill>
              </a:rPr>
              <a:t>억</a:t>
            </a:r>
            <a:endParaRPr lang="en-US" altLang="ko-KR" sz="2800" b="1">
              <a:solidFill>
                <a:srgbClr val="C00000"/>
              </a:solidFill>
            </a:endParaRPr>
          </a:p>
          <a:p>
            <a:pPr algn="r">
              <a:lnSpc>
                <a:spcPct val="150000"/>
              </a:lnSpc>
            </a:pPr>
            <a:r>
              <a:rPr lang="ko-KR" altLang="en-US" sz="2400">
                <a:solidFill>
                  <a:schemeClr val="tx1">
                    <a:lumMod val="50000"/>
                    <a:lumOff val="50000"/>
                  </a:schemeClr>
                </a:solidFill>
              </a:rPr>
              <a:t>스마트팜 </a:t>
            </a:r>
            <a:r>
              <a:rPr lang="en-US" altLang="ko-KR" sz="2400">
                <a:solidFill>
                  <a:schemeClr val="tx1">
                    <a:lumMod val="50000"/>
                    <a:lumOff val="50000"/>
                  </a:schemeClr>
                </a:solidFill>
              </a:rPr>
              <a:t>50</a:t>
            </a:r>
            <a:r>
              <a:rPr lang="ko-KR" altLang="en-US" sz="2400">
                <a:solidFill>
                  <a:schemeClr val="tx1">
                    <a:lumMod val="50000"/>
                    <a:lumOff val="50000"/>
                  </a:schemeClr>
                </a:solidFill>
              </a:rPr>
              <a:t>억</a:t>
            </a:r>
            <a:endParaRPr lang="en-US" altLang="ko-KR" sz="2400">
              <a:solidFill>
                <a:schemeClr val="tx1">
                  <a:lumMod val="50000"/>
                  <a:lumOff val="50000"/>
                </a:schemeClr>
              </a:solidFill>
            </a:endParaRPr>
          </a:p>
          <a:p>
            <a:pPr algn="r">
              <a:lnSpc>
                <a:spcPct val="150000"/>
              </a:lnSpc>
            </a:pPr>
            <a:endParaRPr lang="ko-KR" altLang="en-US" sz="2800" b="1">
              <a:solidFill>
                <a:srgbClr val="C00000"/>
              </a:solidFill>
            </a:endParaRPr>
          </a:p>
        </p:txBody>
      </p:sp>
    </p:spTree>
    <p:extLst>
      <p:ext uri="{BB962C8B-B14F-4D97-AF65-F5344CB8AC3E}">
        <p14:creationId xmlns:p14="http://schemas.microsoft.com/office/powerpoint/2010/main" val="1403773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1F596-BF60-D3A6-5554-8B10AC8743EA}"/>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C62665B7-4517-C31E-591F-2883FA420DC9}"/>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37B39E16-FF03-9099-AA42-F14A0D67A394}"/>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소상공인정책자금</a:t>
            </a:r>
            <a:endParaRPr lang="ko-KR" altLang="en-US" sz="4000" b="1" dirty="0">
              <a:solidFill>
                <a:schemeClr val="bg1"/>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mc:Choice Requires="p14">
          <p:contentPart p14:bwMode="auto" r:id="rId2">
            <p14:nvContentPartPr>
              <p14:cNvPr id="11" name="잉크 10">
                <a:extLst>
                  <a:ext uri="{FF2B5EF4-FFF2-40B4-BE49-F238E27FC236}">
                    <a16:creationId xmlns:a16="http://schemas.microsoft.com/office/drawing/2014/main" id="{E16E37F9-2ECE-F4C2-4138-F4FD3AE5904F}"/>
                  </a:ext>
                </a:extLst>
              </p14:cNvPr>
              <p14:cNvContentPartPr/>
              <p14:nvPr/>
            </p14:nvContentPartPr>
            <p14:xfrm>
              <a:off x="965200" y="3548673"/>
              <a:ext cx="561240" cy="758880"/>
            </p14:xfrm>
          </p:contentPart>
        </mc:Choice>
        <mc:Fallback xmlns="">
          <p:pic>
            <p:nvPicPr>
              <p:cNvPr id="11" name="잉크 10">
                <a:extLst>
                  <a:ext uri="{FF2B5EF4-FFF2-40B4-BE49-F238E27FC236}">
                    <a16:creationId xmlns:a16="http://schemas.microsoft.com/office/drawing/2014/main" xmlns="" xmlns:p14="http://schemas.microsoft.com/office/powerpoint/2010/main" id="{E16E37F9-2ECE-F4C2-4138-F4FD3AE5904F}"/>
                  </a:ext>
                </a:extLst>
              </p:cNvPr>
              <p:cNvPicPr/>
              <p:nvPr/>
            </p:nvPicPr>
            <p:blipFill>
              <a:blip r:embed="rId3" cstate="print"/>
              <a:stretch>
                <a:fillRect/>
              </a:stretch>
            </p:blipFill>
            <p:spPr>
              <a:xfrm>
                <a:off x="911200" y="3440673"/>
                <a:ext cx="668880" cy="974520"/>
              </a:xfrm>
              <a:prstGeom prst="rect">
                <a:avLst/>
              </a:prstGeom>
            </p:spPr>
          </p:pic>
        </mc:Fallback>
      </mc:AlternateContent>
      <p:pic>
        <p:nvPicPr>
          <p:cNvPr id="5" name="그림 4">
            <a:extLst>
              <a:ext uri="{FF2B5EF4-FFF2-40B4-BE49-F238E27FC236}">
                <a16:creationId xmlns:a16="http://schemas.microsoft.com/office/drawing/2014/main" id="{DE023E58-E9D7-2FDB-1FD7-ED3879FFDAF8}"/>
              </a:ext>
            </a:extLst>
          </p:cNvPr>
          <p:cNvPicPr>
            <a:picLocks noChangeAspect="1"/>
          </p:cNvPicPr>
          <p:nvPr/>
        </p:nvPicPr>
        <p:blipFill>
          <a:blip r:embed="rId4" cstate="print"/>
          <a:stretch>
            <a:fillRect/>
          </a:stretch>
        </p:blipFill>
        <p:spPr>
          <a:xfrm>
            <a:off x="411105" y="1231317"/>
            <a:ext cx="4563112" cy="1352739"/>
          </a:xfrm>
          <a:prstGeom prst="rect">
            <a:avLst/>
          </a:prstGeom>
        </p:spPr>
      </p:pic>
      <p:pic>
        <p:nvPicPr>
          <p:cNvPr id="12" name="그림 11">
            <a:extLst>
              <a:ext uri="{FF2B5EF4-FFF2-40B4-BE49-F238E27FC236}">
                <a16:creationId xmlns:a16="http://schemas.microsoft.com/office/drawing/2014/main" id="{DA0CFE6E-B4C6-6AC8-92D8-75B1A46FA6BC}"/>
              </a:ext>
            </a:extLst>
          </p:cNvPr>
          <p:cNvPicPr>
            <a:picLocks noChangeAspect="1"/>
          </p:cNvPicPr>
          <p:nvPr/>
        </p:nvPicPr>
        <p:blipFill>
          <a:blip r:embed="rId5" cstate="print"/>
          <a:stretch>
            <a:fillRect/>
          </a:stretch>
        </p:blipFill>
        <p:spPr>
          <a:xfrm>
            <a:off x="5550918" y="1107085"/>
            <a:ext cx="5675882" cy="5642057"/>
          </a:xfrm>
          <a:prstGeom prst="rect">
            <a:avLst/>
          </a:prstGeom>
        </p:spPr>
      </p:pic>
      <p:sp>
        <p:nvSpPr>
          <p:cNvPr id="13" name="제목 1">
            <a:extLst>
              <a:ext uri="{FF2B5EF4-FFF2-40B4-BE49-F238E27FC236}">
                <a16:creationId xmlns:a16="http://schemas.microsoft.com/office/drawing/2014/main" id="{6037133E-DF82-B0D8-6F8B-C6D94CBFF0B1}"/>
              </a:ext>
            </a:extLst>
          </p:cNvPr>
          <p:cNvSpPr txBox="1">
            <a:spLocks/>
          </p:cNvSpPr>
          <p:nvPr/>
        </p:nvSpPr>
        <p:spPr>
          <a:xfrm>
            <a:off x="-2384766" y="1008207"/>
            <a:ext cx="5568504" cy="3523185"/>
          </a:xfrm>
          <a:prstGeom prst="rect">
            <a:avLst/>
          </a:prstGeom>
        </p:spPr>
        <p:txBody>
          <a:bodyPr vert="horz" lIns="91440" tIns="45720" rIns="91440" bIns="45720" rtlCol="0" anchor="b">
            <a:no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50000"/>
              </a:lnSpc>
            </a:pPr>
            <a:r>
              <a:rPr lang="ko-KR" altLang="en-US" sz="2800" b="1">
                <a:solidFill>
                  <a:srgbClr val="C00000"/>
                </a:solidFill>
              </a:rPr>
              <a:t>사업자대출</a:t>
            </a:r>
          </a:p>
        </p:txBody>
      </p:sp>
    </p:spTree>
    <p:extLst>
      <p:ext uri="{BB962C8B-B14F-4D97-AF65-F5344CB8AC3E}">
        <p14:creationId xmlns:p14="http://schemas.microsoft.com/office/powerpoint/2010/main" val="22900777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87719-DB2E-DDEC-E35E-7790EB104747}"/>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36079E9A-E30B-5DC0-47EA-1410107A2BF6}"/>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AEDDE7D8-4B6D-3808-4728-DF4B3C84039C}"/>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p:sp>
        <p:nvSpPr>
          <p:cNvPr id="5" name="TextBox 4">
            <a:extLst>
              <a:ext uri="{FF2B5EF4-FFF2-40B4-BE49-F238E27FC236}">
                <a16:creationId xmlns:a16="http://schemas.microsoft.com/office/drawing/2014/main" id="{73982C98-3BB8-0C3A-D12E-19BC8574045A}"/>
              </a:ext>
            </a:extLst>
          </p:cNvPr>
          <p:cNvSpPr txBox="1"/>
          <p:nvPr/>
        </p:nvSpPr>
        <p:spPr>
          <a:xfrm>
            <a:off x="577159" y="1232391"/>
            <a:ext cx="6097508" cy="369332"/>
          </a:xfrm>
          <a:prstGeom prst="rect">
            <a:avLst/>
          </a:prstGeom>
          <a:noFill/>
        </p:spPr>
        <p:txBody>
          <a:bodyPr wrap="square">
            <a:spAutoFit/>
          </a:bodyPr>
          <a:lstStyle/>
          <a:p>
            <a:r>
              <a:rPr lang="ko-KR" altLang="en-US" dirty="0"/>
              <a:t>농업경영체 등록 시 대표적인 혜택</a:t>
            </a:r>
          </a:p>
        </p:txBody>
      </p:sp>
      <p:graphicFrame>
        <p:nvGraphicFramePr>
          <p:cNvPr id="6" name="표 5">
            <a:extLst>
              <a:ext uri="{FF2B5EF4-FFF2-40B4-BE49-F238E27FC236}">
                <a16:creationId xmlns:a16="http://schemas.microsoft.com/office/drawing/2014/main" id="{EA0176C1-EC89-5BBE-13B8-A24D1FBB0633}"/>
              </a:ext>
            </a:extLst>
          </p:cNvPr>
          <p:cNvGraphicFramePr>
            <a:graphicFrameLocks noGrp="1"/>
          </p:cNvGraphicFramePr>
          <p:nvPr/>
        </p:nvGraphicFramePr>
        <p:xfrm>
          <a:off x="577159" y="1732677"/>
          <a:ext cx="10515600" cy="4912340"/>
        </p:xfrm>
        <a:graphic>
          <a:graphicData uri="http://schemas.openxmlformats.org/drawingml/2006/table">
            <a:tbl>
              <a:tblPr firstRow="1" firstCol="1" bandRow="1">
                <a:tableStyleId>{93296810-A885-4BE3-A3E7-6D5BEEA58F35}</a:tableStyleId>
              </a:tblPr>
              <a:tblGrid>
                <a:gridCol w="429285">
                  <a:extLst>
                    <a:ext uri="{9D8B030D-6E8A-4147-A177-3AD203B41FA5}">
                      <a16:colId xmlns:a16="http://schemas.microsoft.com/office/drawing/2014/main" val="1981091265"/>
                    </a:ext>
                  </a:extLst>
                </a:gridCol>
                <a:gridCol w="5106155">
                  <a:extLst>
                    <a:ext uri="{9D8B030D-6E8A-4147-A177-3AD203B41FA5}">
                      <a16:colId xmlns:a16="http://schemas.microsoft.com/office/drawing/2014/main" val="2737768618"/>
                    </a:ext>
                  </a:extLst>
                </a:gridCol>
                <a:gridCol w="4980160">
                  <a:extLst>
                    <a:ext uri="{9D8B030D-6E8A-4147-A177-3AD203B41FA5}">
                      <a16:colId xmlns:a16="http://schemas.microsoft.com/office/drawing/2014/main" val="1264200149"/>
                    </a:ext>
                  </a:extLst>
                </a:gridCol>
              </a:tblGrid>
              <a:tr h="414748">
                <a:tc>
                  <a:txBody>
                    <a:bodyPr/>
                    <a:lstStyle/>
                    <a:p>
                      <a:pPr algn="ctr" latinLnBrk="1">
                        <a:lnSpc>
                          <a:spcPct val="107000"/>
                        </a:lnSpc>
                        <a:spcAft>
                          <a:spcPts val="800"/>
                        </a:spcAft>
                        <a:buNone/>
                      </a:pPr>
                      <a:r>
                        <a:rPr lang="ko-KR" sz="1600" kern="100" dirty="0">
                          <a:effectLst/>
                          <a:latin typeface="+mn-lt"/>
                        </a:rPr>
                        <a:t>구분</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ctr" latinLnBrk="1">
                        <a:lnSpc>
                          <a:spcPct val="107000"/>
                        </a:lnSpc>
                        <a:spcAft>
                          <a:spcPts val="800"/>
                        </a:spcAft>
                        <a:buNone/>
                      </a:pPr>
                      <a:r>
                        <a:rPr lang="ko-KR" sz="1600" kern="100" dirty="0">
                          <a:effectLst/>
                          <a:latin typeface="+mn-lt"/>
                        </a:rPr>
                        <a:t>혜택 내용</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marL="0" algn="just" defTabSz="914400" rtl="0" eaLnBrk="1" latinLnBrk="1" hangingPunct="1">
                        <a:lnSpc>
                          <a:spcPct val="107000"/>
                        </a:lnSpc>
                        <a:spcAft>
                          <a:spcPts val="800"/>
                        </a:spcAft>
                        <a:buNone/>
                      </a:pPr>
                      <a:r>
                        <a:rPr lang="ko-KR" altLang="en-US" sz="1600" b="1" kern="100" dirty="0">
                          <a:solidFill>
                            <a:schemeClr val="lt1"/>
                          </a:solidFill>
                          <a:effectLst/>
                          <a:latin typeface="+mn-lt"/>
                          <a:ea typeface="+mn-ea"/>
                          <a:cs typeface="+mn-cs"/>
                        </a:rPr>
                        <a:t>비고</a:t>
                      </a:r>
                      <a:r>
                        <a:rPr lang="en-US" sz="1600" b="1" kern="100" dirty="0">
                          <a:solidFill>
                            <a:schemeClr val="lt1"/>
                          </a:solidFill>
                          <a:effectLst/>
                          <a:latin typeface="+mn-lt"/>
                          <a:ea typeface="+mn-ea"/>
                          <a:cs typeface="+mn-cs"/>
                        </a:rPr>
                        <a:t> / </a:t>
                      </a:r>
                      <a:r>
                        <a:rPr lang="ko-KR" altLang="en-US" sz="1600" b="1" kern="100" dirty="0">
                          <a:solidFill>
                            <a:schemeClr val="lt1"/>
                          </a:solidFill>
                          <a:effectLst/>
                          <a:latin typeface="+mn-lt"/>
                          <a:ea typeface="+mn-ea"/>
                          <a:cs typeface="+mn-cs"/>
                        </a:rPr>
                        <a:t>조건</a:t>
                      </a:r>
                    </a:p>
                  </a:txBody>
                  <a:tcPr marL="9525" marR="9525" marT="9525" marB="9525" anchor="ctr"/>
                </a:tc>
                <a:extLst>
                  <a:ext uri="{0D108BD9-81ED-4DB2-BD59-A6C34878D82A}">
                    <a16:rowId xmlns:a16="http://schemas.microsoft.com/office/drawing/2014/main" val="2048705737"/>
                  </a:ext>
                </a:extLst>
              </a:tr>
              <a:tr h="414748">
                <a:tc>
                  <a:txBody>
                    <a:bodyPr/>
                    <a:lstStyle/>
                    <a:p>
                      <a:pPr algn="ctr" latinLnBrk="1">
                        <a:lnSpc>
                          <a:spcPct val="107000"/>
                        </a:lnSpc>
                        <a:spcAft>
                          <a:spcPts val="800"/>
                        </a:spcAft>
                        <a:buNone/>
                      </a:pPr>
                      <a:r>
                        <a:rPr lang="en-US" sz="1600" kern="100" dirty="0">
                          <a:effectLst/>
                          <a:latin typeface="+mn-lt"/>
                        </a:rPr>
                        <a:t>1</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의료보험료 감면</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지역가입자 기준</a:t>
                      </a:r>
                      <a:r>
                        <a:rPr lang="en-US" sz="1100" kern="100" dirty="0">
                          <a:effectLst/>
                        </a:rPr>
                        <a:t>, </a:t>
                      </a:r>
                      <a:r>
                        <a:rPr lang="ko-KR" sz="1100" kern="100" dirty="0">
                          <a:effectLst/>
                        </a:rPr>
                        <a:t>농업소득 중심일 경우 최대</a:t>
                      </a:r>
                      <a:r>
                        <a:rPr lang="en-US" sz="1100" kern="100" dirty="0">
                          <a:effectLst/>
                        </a:rPr>
                        <a:t> 50% </a:t>
                      </a:r>
                      <a:r>
                        <a:rPr lang="ko-KR" sz="1100" kern="100" dirty="0">
                          <a:effectLst/>
                        </a:rPr>
                        <a:t>감면 </a:t>
                      </a:r>
                      <a:r>
                        <a:rPr lang="ko-KR" altLang="en-US" sz="1100" kern="100" dirty="0">
                          <a:effectLst/>
                        </a:rPr>
                        <a:t>가능</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1714374612"/>
                  </a:ext>
                </a:extLst>
              </a:tr>
              <a:tr h="414748">
                <a:tc>
                  <a:txBody>
                    <a:bodyPr/>
                    <a:lstStyle/>
                    <a:p>
                      <a:pPr algn="ctr" latinLnBrk="1">
                        <a:lnSpc>
                          <a:spcPct val="107000"/>
                        </a:lnSpc>
                        <a:spcAft>
                          <a:spcPts val="800"/>
                        </a:spcAft>
                        <a:buNone/>
                      </a:pPr>
                      <a:r>
                        <a:rPr lang="en-US" sz="1600" kern="100">
                          <a:effectLst/>
                          <a:latin typeface="+mn-lt"/>
                        </a:rPr>
                        <a:t>2</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정책자금 및 보조금 신청 자격</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귀농창업자금</a:t>
                      </a:r>
                      <a:r>
                        <a:rPr lang="en-US" sz="1100" kern="100" dirty="0">
                          <a:effectLst/>
                        </a:rPr>
                        <a:t>, </a:t>
                      </a:r>
                      <a:r>
                        <a:rPr lang="ko-KR" sz="1100" kern="100" dirty="0" err="1">
                          <a:effectLst/>
                        </a:rPr>
                        <a:t>청년농</a:t>
                      </a:r>
                      <a:r>
                        <a:rPr lang="ko-KR" sz="1100" kern="100" dirty="0">
                          <a:effectLst/>
                        </a:rPr>
                        <a:t> 정책자금</a:t>
                      </a:r>
                      <a:r>
                        <a:rPr lang="en-US" sz="1100" kern="100" dirty="0">
                          <a:effectLst/>
                        </a:rPr>
                        <a:t>, </a:t>
                      </a:r>
                      <a:r>
                        <a:rPr lang="ko-KR" altLang="en-US" sz="1100" kern="100" dirty="0">
                          <a:effectLst/>
                        </a:rPr>
                        <a:t>시설보조금</a:t>
                      </a:r>
                      <a:r>
                        <a:rPr lang="ko-KR" sz="1100" kern="100" dirty="0">
                          <a:effectLst/>
                        </a:rPr>
                        <a:t> 등 거의 모든 정책자금 신청 요건</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845911444"/>
                  </a:ext>
                </a:extLst>
              </a:tr>
              <a:tr h="414748">
                <a:tc>
                  <a:txBody>
                    <a:bodyPr/>
                    <a:lstStyle/>
                    <a:p>
                      <a:pPr algn="ctr" latinLnBrk="1">
                        <a:lnSpc>
                          <a:spcPct val="107000"/>
                        </a:lnSpc>
                        <a:spcAft>
                          <a:spcPts val="800"/>
                        </a:spcAft>
                        <a:buNone/>
                      </a:pPr>
                      <a:r>
                        <a:rPr lang="en-US" sz="1600" kern="100">
                          <a:effectLst/>
                          <a:latin typeface="+mn-lt"/>
                        </a:rPr>
                        <a:t>3</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양도소득세 감면 및 영농상속</a:t>
                      </a:r>
                      <a:r>
                        <a:rPr lang="en-US" sz="1600" kern="100" dirty="0">
                          <a:effectLst/>
                          <a:latin typeface="+mn-lt"/>
                        </a:rPr>
                        <a:t>·</a:t>
                      </a:r>
                      <a:r>
                        <a:rPr lang="ko-KR" sz="1600" kern="100" dirty="0">
                          <a:effectLst/>
                          <a:latin typeface="+mn-lt"/>
                        </a:rPr>
                        <a:t>증여 혜택</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altLang="en-US" sz="1100" kern="100" spc="-150" dirty="0">
                          <a:effectLst/>
                        </a:rPr>
                        <a:t>양도소득세 </a:t>
                      </a:r>
                      <a:r>
                        <a:rPr lang="en-US" altLang="ko-KR" sz="1100" kern="100" spc="-150" dirty="0">
                          <a:effectLst/>
                        </a:rPr>
                        <a:t>1</a:t>
                      </a:r>
                      <a:r>
                        <a:rPr lang="ko-KR" altLang="en-US" sz="1100" kern="100" spc="-150" dirty="0">
                          <a:effectLst/>
                        </a:rPr>
                        <a:t>년 </a:t>
                      </a:r>
                      <a:r>
                        <a:rPr lang="en-US" altLang="ko-KR" sz="1100" kern="100" spc="-150" dirty="0">
                          <a:effectLst/>
                        </a:rPr>
                        <a:t>1</a:t>
                      </a:r>
                      <a:r>
                        <a:rPr lang="ko-KR" altLang="en-US" sz="1100" kern="100" spc="-150" dirty="0">
                          <a:effectLst/>
                        </a:rPr>
                        <a:t>억</a:t>
                      </a:r>
                      <a:r>
                        <a:rPr lang="en-US" altLang="ko-KR" sz="1100" kern="100" spc="-150" dirty="0">
                          <a:effectLst/>
                        </a:rPr>
                        <a:t>, 5</a:t>
                      </a:r>
                      <a:r>
                        <a:rPr lang="ko-KR" altLang="en-US" sz="1100" kern="100" spc="-150" dirty="0">
                          <a:effectLst/>
                        </a:rPr>
                        <a:t>년간 </a:t>
                      </a:r>
                      <a:r>
                        <a:rPr lang="en-US" altLang="ko-KR" sz="1100" kern="100" spc="-150" dirty="0">
                          <a:effectLst/>
                        </a:rPr>
                        <a:t>2</a:t>
                      </a:r>
                      <a:r>
                        <a:rPr lang="ko-KR" altLang="en-US" sz="1100" kern="100" spc="-150" dirty="0">
                          <a:effectLst/>
                        </a:rPr>
                        <a:t>억 감면</a:t>
                      </a:r>
                      <a:r>
                        <a:rPr lang="en-US" altLang="ko-KR" sz="1100" kern="100" spc="-150" dirty="0">
                          <a:effectLst/>
                        </a:rPr>
                        <a:t>/</a:t>
                      </a:r>
                      <a:r>
                        <a:rPr lang="ko-KR" altLang="en-US" sz="1100" kern="100" spc="-150" dirty="0">
                          <a:effectLst/>
                        </a:rPr>
                        <a:t>영농증여 </a:t>
                      </a:r>
                      <a:r>
                        <a:rPr lang="en-US" altLang="ko-KR" sz="1100" kern="100" spc="-150" dirty="0">
                          <a:effectLst/>
                        </a:rPr>
                        <a:t>5</a:t>
                      </a:r>
                      <a:r>
                        <a:rPr lang="ko-KR" altLang="en-US" sz="1100" kern="100" spc="-150" dirty="0">
                          <a:effectLst/>
                        </a:rPr>
                        <a:t>년간마다 </a:t>
                      </a:r>
                      <a:r>
                        <a:rPr lang="en-US" altLang="ko-KR" sz="1100" kern="100" spc="-150" dirty="0">
                          <a:effectLst/>
                        </a:rPr>
                        <a:t>1</a:t>
                      </a:r>
                      <a:r>
                        <a:rPr lang="ko-KR" altLang="en-US" sz="1100" kern="100" spc="-150" dirty="0">
                          <a:effectLst/>
                        </a:rPr>
                        <a:t>억 감면</a:t>
                      </a:r>
                      <a:r>
                        <a:rPr lang="en-US" altLang="ko-KR" sz="1100" kern="100" spc="-150" dirty="0">
                          <a:effectLst/>
                        </a:rPr>
                        <a:t>/</a:t>
                      </a:r>
                      <a:r>
                        <a:rPr lang="ko-KR" altLang="en-US" sz="1100" kern="100" spc="-150" dirty="0">
                          <a:effectLst/>
                        </a:rPr>
                        <a:t>영농상속 </a:t>
                      </a:r>
                      <a:r>
                        <a:rPr lang="en-US" altLang="ko-KR" sz="1100" kern="100" spc="-150" dirty="0">
                          <a:effectLst/>
                        </a:rPr>
                        <a:t>30</a:t>
                      </a:r>
                      <a:r>
                        <a:rPr lang="ko-KR" altLang="en-US" sz="1100" kern="100" spc="-150" dirty="0">
                          <a:effectLst/>
                        </a:rPr>
                        <a:t>억 공제</a:t>
                      </a:r>
                      <a:endParaRPr lang="ko-KR" sz="1100" kern="100" spc="-15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531013755"/>
                  </a:ext>
                </a:extLst>
              </a:tr>
              <a:tr h="414748">
                <a:tc>
                  <a:txBody>
                    <a:bodyPr/>
                    <a:lstStyle/>
                    <a:p>
                      <a:pPr algn="ctr" latinLnBrk="1">
                        <a:lnSpc>
                          <a:spcPct val="107000"/>
                        </a:lnSpc>
                        <a:spcAft>
                          <a:spcPts val="800"/>
                        </a:spcAft>
                        <a:buNone/>
                      </a:pPr>
                      <a:r>
                        <a:rPr lang="en-US" sz="1600" kern="100" dirty="0">
                          <a:effectLst/>
                          <a:latin typeface="+mn-lt"/>
                        </a:rPr>
                        <a:t>4</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a:effectLst/>
                          <a:latin typeface="+mn-lt"/>
                        </a:rPr>
                        <a:t>직불금 및 농민수당 수령 자격</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altLang="en-US" sz="1100" kern="100" dirty="0">
                          <a:effectLst/>
                        </a:rPr>
                        <a:t>기본 </a:t>
                      </a:r>
                      <a:r>
                        <a:rPr lang="ko-KR" sz="1100" kern="100" dirty="0" err="1">
                          <a:effectLst/>
                        </a:rPr>
                        <a:t>공익직불금</a:t>
                      </a:r>
                      <a:r>
                        <a:rPr lang="en-US" sz="1100" kern="100" dirty="0">
                          <a:effectLst/>
                        </a:rPr>
                        <a:t> (</a:t>
                      </a:r>
                      <a:r>
                        <a:rPr lang="ko-KR" sz="1100" kern="100" dirty="0">
                          <a:effectLst/>
                        </a:rPr>
                        <a:t>면적</a:t>
                      </a:r>
                      <a:r>
                        <a:rPr lang="en-US" sz="1100" kern="100" dirty="0">
                          <a:effectLst/>
                        </a:rPr>
                        <a:t>·</a:t>
                      </a:r>
                      <a:r>
                        <a:rPr lang="ko-KR" altLang="en-US" sz="1100" kern="100" dirty="0">
                          <a:effectLst/>
                        </a:rPr>
                        <a:t>소농</a:t>
                      </a:r>
                      <a:r>
                        <a:rPr lang="ko-KR" sz="1100" kern="100" dirty="0">
                          <a:effectLst/>
                        </a:rPr>
                        <a:t> 기준</a:t>
                      </a:r>
                      <a:r>
                        <a:rPr lang="en-US" sz="1100" kern="100" dirty="0">
                          <a:effectLst/>
                        </a:rPr>
                        <a:t>), </a:t>
                      </a:r>
                      <a:r>
                        <a:rPr lang="ko-KR" altLang="en-US" sz="1100" kern="100" dirty="0">
                          <a:effectLst/>
                        </a:rPr>
                        <a:t>선택형 </a:t>
                      </a:r>
                      <a:r>
                        <a:rPr lang="ko-KR" altLang="en-US" sz="1100" kern="100" dirty="0" err="1">
                          <a:effectLst/>
                        </a:rPr>
                        <a:t>공익직불금</a:t>
                      </a:r>
                      <a:r>
                        <a:rPr lang="en-US" altLang="ko-KR" sz="1100" kern="100" dirty="0">
                          <a:effectLst/>
                        </a:rPr>
                        <a:t>(</a:t>
                      </a:r>
                      <a:r>
                        <a:rPr lang="ko-KR" altLang="en-US" sz="1100" kern="100" dirty="0">
                          <a:effectLst/>
                        </a:rPr>
                        <a:t>친환경</a:t>
                      </a:r>
                      <a:r>
                        <a:rPr lang="en-US" altLang="ko-KR" sz="1100" kern="100" dirty="0">
                          <a:effectLst/>
                        </a:rPr>
                        <a:t>, </a:t>
                      </a:r>
                      <a:r>
                        <a:rPr lang="ko-KR" altLang="en-US" sz="1100" kern="100" dirty="0">
                          <a:effectLst/>
                        </a:rPr>
                        <a:t>경관보전</a:t>
                      </a:r>
                      <a:r>
                        <a:rPr lang="en-US" altLang="ko-KR" sz="1100" kern="100" dirty="0">
                          <a:effectLst/>
                        </a:rPr>
                        <a:t>)</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922523924"/>
                  </a:ext>
                </a:extLst>
              </a:tr>
              <a:tr h="744694">
                <a:tc>
                  <a:txBody>
                    <a:bodyPr/>
                    <a:lstStyle/>
                    <a:p>
                      <a:pPr algn="ctr" latinLnBrk="1">
                        <a:lnSpc>
                          <a:spcPct val="107000"/>
                        </a:lnSpc>
                        <a:spcAft>
                          <a:spcPts val="800"/>
                        </a:spcAft>
                        <a:buNone/>
                      </a:pPr>
                      <a:r>
                        <a:rPr lang="en-US" sz="1600" kern="100">
                          <a:effectLst/>
                          <a:latin typeface="+mn-lt"/>
                        </a:rPr>
                        <a:t>5</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err="1">
                          <a:effectLst/>
                          <a:latin typeface="+mn-lt"/>
                        </a:rPr>
                        <a:t>농신보</a:t>
                      </a:r>
                      <a:r>
                        <a:rPr lang="ko-KR" sz="1600" kern="100" dirty="0">
                          <a:effectLst/>
                          <a:latin typeface="+mn-lt"/>
                        </a:rPr>
                        <a:t> 보증을 통한 농협 등 금융권 저리 대출</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개인 최대</a:t>
                      </a:r>
                      <a:r>
                        <a:rPr lang="en-US" sz="1100" kern="100" dirty="0">
                          <a:effectLst/>
                        </a:rPr>
                        <a:t> 10</a:t>
                      </a:r>
                      <a:r>
                        <a:rPr lang="ko-KR" sz="1100" kern="100" dirty="0">
                          <a:effectLst/>
                        </a:rPr>
                        <a:t>억</a:t>
                      </a:r>
                      <a:r>
                        <a:rPr lang="en-US" altLang="ko-KR" sz="1100" kern="100" dirty="0">
                          <a:effectLst/>
                        </a:rPr>
                        <a:t>(</a:t>
                      </a:r>
                      <a:r>
                        <a:rPr lang="ko-KR" altLang="en-US" sz="1100" kern="100" dirty="0">
                          <a:effectLst/>
                        </a:rPr>
                        <a:t>대규모 </a:t>
                      </a:r>
                      <a:r>
                        <a:rPr lang="en-US" altLang="ko-KR" sz="1100" kern="100" dirty="0">
                          <a:effectLst/>
                        </a:rPr>
                        <a:t>30</a:t>
                      </a:r>
                      <a:r>
                        <a:rPr lang="ko-KR" altLang="en-US" sz="1100" kern="100" dirty="0">
                          <a:effectLst/>
                        </a:rPr>
                        <a:t>억</a:t>
                      </a:r>
                      <a:r>
                        <a:rPr lang="en-US" altLang="ko-KR" sz="1100" kern="100" dirty="0">
                          <a:effectLst/>
                        </a:rPr>
                        <a:t>)</a:t>
                      </a:r>
                      <a:r>
                        <a:rPr lang="en-US" sz="1100" kern="100" dirty="0">
                          <a:effectLst/>
                        </a:rPr>
                        <a:t> / </a:t>
                      </a:r>
                      <a:r>
                        <a:rPr lang="ko-KR" sz="1100" kern="100" dirty="0">
                          <a:effectLst/>
                        </a:rPr>
                        <a:t>법인</a:t>
                      </a:r>
                      <a:r>
                        <a:rPr lang="en-US" sz="1100" kern="100" dirty="0">
                          <a:effectLst/>
                        </a:rPr>
                        <a:t> 15</a:t>
                      </a:r>
                      <a:r>
                        <a:rPr lang="ko-KR" sz="1100" kern="100" dirty="0">
                          <a:effectLst/>
                        </a:rPr>
                        <a:t>억</a:t>
                      </a:r>
                      <a:r>
                        <a:rPr lang="en-US" altLang="ko-KR" sz="1100" kern="100" dirty="0">
                          <a:effectLst/>
                        </a:rPr>
                        <a:t>(</a:t>
                      </a:r>
                      <a:r>
                        <a:rPr lang="ko-KR" altLang="en-US" sz="1100" kern="100" dirty="0">
                          <a:effectLst/>
                        </a:rPr>
                        <a:t>대규모 </a:t>
                      </a:r>
                      <a:r>
                        <a:rPr lang="en-US" altLang="ko-KR" sz="1100" kern="100" dirty="0">
                          <a:effectLst/>
                        </a:rPr>
                        <a:t>70</a:t>
                      </a:r>
                      <a:r>
                        <a:rPr lang="ko-KR" altLang="en-US" sz="1100" kern="100" dirty="0">
                          <a:effectLst/>
                        </a:rPr>
                        <a:t>억</a:t>
                      </a:r>
                      <a:r>
                        <a:rPr lang="en-US" altLang="ko-KR" sz="1100" kern="100" dirty="0">
                          <a:effectLst/>
                        </a:rPr>
                        <a:t>)</a:t>
                      </a:r>
                      <a:r>
                        <a:rPr lang="ko-KR" sz="1100" kern="100" dirty="0">
                          <a:effectLst/>
                        </a:rPr>
                        <a:t> 보증 가능</a:t>
                      </a:r>
                      <a:r>
                        <a:rPr lang="en-US" sz="1100" kern="100" dirty="0">
                          <a:effectLst/>
                        </a:rPr>
                        <a:t>, </a:t>
                      </a:r>
                    </a:p>
                    <a:p>
                      <a:pPr algn="just" latinLnBrk="1">
                        <a:lnSpc>
                          <a:spcPct val="107000"/>
                        </a:lnSpc>
                        <a:spcAft>
                          <a:spcPts val="800"/>
                        </a:spcAft>
                        <a:buNone/>
                      </a:pPr>
                      <a:r>
                        <a:rPr lang="ko-KR" sz="1100" kern="100" dirty="0">
                          <a:effectLst/>
                        </a:rPr>
                        <a:t>농협사업자대출 등 활용</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447437778"/>
                  </a:ext>
                </a:extLst>
              </a:tr>
              <a:tr h="414748">
                <a:tc>
                  <a:txBody>
                    <a:bodyPr/>
                    <a:lstStyle/>
                    <a:p>
                      <a:pPr algn="ctr" latinLnBrk="1">
                        <a:lnSpc>
                          <a:spcPct val="107000"/>
                        </a:lnSpc>
                        <a:spcAft>
                          <a:spcPts val="800"/>
                        </a:spcAft>
                        <a:buNone/>
                      </a:pPr>
                      <a:r>
                        <a:rPr lang="en-US" sz="1600" kern="100">
                          <a:effectLst/>
                          <a:latin typeface="+mn-lt"/>
                        </a:rPr>
                        <a:t>6</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농협 조합원 가입 가능</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조합원 가입 시 </a:t>
                      </a:r>
                      <a:r>
                        <a:rPr lang="ko-KR" sz="1100" kern="100" dirty="0" err="1">
                          <a:effectLst/>
                        </a:rPr>
                        <a:t>농자재</a:t>
                      </a:r>
                      <a:r>
                        <a:rPr lang="ko-KR" sz="1100" kern="100" dirty="0">
                          <a:effectLst/>
                        </a:rPr>
                        <a:t> 할인</a:t>
                      </a:r>
                      <a:r>
                        <a:rPr lang="en-US" sz="1100" kern="100" dirty="0">
                          <a:effectLst/>
                        </a:rPr>
                        <a:t>, </a:t>
                      </a:r>
                      <a:r>
                        <a:rPr lang="ko-KR" sz="1100" kern="100" dirty="0">
                          <a:effectLst/>
                        </a:rPr>
                        <a:t>배당금 수령 등 혜택</a:t>
                      </a:r>
                      <a:r>
                        <a:rPr lang="en-US" sz="1100" kern="100" dirty="0">
                          <a:effectLst/>
                        </a:rPr>
                        <a:t>, </a:t>
                      </a:r>
                      <a:r>
                        <a:rPr lang="ko-KR" sz="1100" kern="100" dirty="0">
                          <a:effectLst/>
                        </a:rPr>
                        <a:t>지역 농협 규정 상 필수 요건</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775117422"/>
                  </a:ext>
                </a:extLst>
              </a:tr>
              <a:tr h="414748">
                <a:tc>
                  <a:txBody>
                    <a:bodyPr/>
                    <a:lstStyle/>
                    <a:p>
                      <a:pPr algn="ctr" latinLnBrk="1">
                        <a:lnSpc>
                          <a:spcPct val="107000"/>
                        </a:lnSpc>
                        <a:spcAft>
                          <a:spcPts val="800"/>
                        </a:spcAft>
                        <a:buNone/>
                      </a:pPr>
                      <a:r>
                        <a:rPr lang="en-US" sz="1600" kern="100" dirty="0">
                          <a:effectLst/>
                          <a:latin typeface="+mn-lt"/>
                        </a:rPr>
                        <a:t>7</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altLang="en-US" sz="1600" kern="100" dirty="0">
                          <a:effectLst/>
                          <a:latin typeface="+mn-lt"/>
                          <a:ea typeface="맑은 고딕" panose="020B0503020000020004" pitchFamily="50" charset="-127"/>
                          <a:cs typeface="Times New Roman" panose="02020603050405020304" pitchFamily="18" charset="0"/>
                        </a:rPr>
                        <a:t>농업 법인 설립</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r>
                        <a:rPr lang="ko-KR" altLang="en-US" sz="1100" dirty="0"/>
                        <a:t>농업인이 법인 지분의 최소 </a:t>
                      </a:r>
                      <a:r>
                        <a:rPr lang="en-US" altLang="ko-KR" sz="1100" b="1" dirty="0"/>
                        <a:t>10% </a:t>
                      </a:r>
                      <a:r>
                        <a:rPr lang="ko-KR" altLang="en-US" sz="1100" b="1" dirty="0"/>
                        <a:t>이상</a:t>
                      </a:r>
                      <a:r>
                        <a:rPr lang="ko-KR" altLang="en-US" sz="1100" dirty="0"/>
                        <a:t>을 출자</a:t>
                      </a:r>
                      <a:r>
                        <a:rPr lang="en-US" altLang="ko-KR" sz="1100" dirty="0"/>
                        <a:t>, </a:t>
                      </a:r>
                      <a:r>
                        <a:rPr lang="ko-KR" altLang="en-US" sz="1100" b="1" dirty="0"/>
                        <a:t>등기 이사의 </a:t>
                      </a:r>
                      <a:r>
                        <a:rPr lang="en-US" altLang="ko-KR" sz="1100" b="1" dirty="0"/>
                        <a:t>1/3 </a:t>
                      </a:r>
                      <a:r>
                        <a:rPr lang="ko-KR" altLang="en-US" sz="1100" b="1" dirty="0"/>
                        <a:t>이상이 농업인</a:t>
                      </a:r>
                      <a:endParaRPr lang="ko-KR" altLang="en-US" sz="1100" dirty="0"/>
                    </a:p>
                  </a:txBody>
                  <a:tcPr marL="9525" marR="9525" marT="9525" marB="9525" anchor="ctr"/>
                </a:tc>
                <a:extLst>
                  <a:ext uri="{0D108BD9-81ED-4DB2-BD59-A6C34878D82A}">
                    <a16:rowId xmlns:a16="http://schemas.microsoft.com/office/drawing/2014/main" val="61677245"/>
                  </a:ext>
                </a:extLst>
              </a:tr>
              <a:tr h="434914">
                <a:tc>
                  <a:txBody>
                    <a:bodyPr/>
                    <a:lstStyle/>
                    <a:p>
                      <a:pPr algn="ctr" latinLnBrk="1">
                        <a:lnSpc>
                          <a:spcPct val="107000"/>
                        </a:lnSpc>
                        <a:spcAft>
                          <a:spcPts val="800"/>
                        </a:spcAft>
                        <a:buNone/>
                      </a:pPr>
                      <a:r>
                        <a:rPr lang="en-US" sz="1600" kern="100">
                          <a:effectLst/>
                          <a:latin typeface="+mn-lt"/>
                        </a:rPr>
                        <a:t>8</a:t>
                      </a:r>
                      <a:endParaRPr lang="ko-KR" sz="1600" kern="10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marL="0" marR="0" lvl="0" indent="0" algn="just" defTabSz="914400" rtl="0" eaLnBrk="1" fontAlgn="auto" latinLnBrk="1" hangingPunct="1">
                        <a:lnSpc>
                          <a:spcPct val="107000"/>
                        </a:lnSpc>
                        <a:spcBef>
                          <a:spcPts val="0"/>
                        </a:spcBef>
                        <a:spcAft>
                          <a:spcPts val="800"/>
                        </a:spcAft>
                        <a:buClrTx/>
                        <a:buSzTx/>
                        <a:buFontTx/>
                        <a:buNone/>
                        <a:tabLst/>
                        <a:defRPr/>
                      </a:pPr>
                      <a:r>
                        <a:rPr lang="ko-KR" sz="1600" kern="100" dirty="0">
                          <a:effectLst/>
                          <a:latin typeface="+mn-lt"/>
                        </a:rPr>
                        <a:t>영농폐기물 처리</a:t>
                      </a:r>
                      <a:r>
                        <a:rPr lang="en-US" sz="1600" kern="100" dirty="0">
                          <a:effectLst/>
                          <a:latin typeface="+mn-lt"/>
                        </a:rPr>
                        <a:t>, </a:t>
                      </a:r>
                      <a:r>
                        <a:rPr lang="ko-KR" sz="1600" kern="100" dirty="0">
                          <a:effectLst/>
                          <a:latin typeface="+mn-lt"/>
                        </a:rPr>
                        <a:t>농약 </a:t>
                      </a:r>
                      <a:r>
                        <a:rPr lang="ko-KR" sz="1600" kern="100" dirty="0" err="1">
                          <a:effectLst/>
                          <a:latin typeface="+mn-lt"/>
                        </a:rPr>
                        <a:t>빈병</a:t>
                      </a:r>
                      <a:r>
                        <a:rPr lang="ko-KR" sz="1600" kern="100" dirty="0">
                          <a:effectLst/>
                          <a:latin typeface="+mn-lt"/>
                        </a:rPr>
                        <a:t> 수거 보조 </a:t>
                      </a:r>
                      <a:r>
                        <a:rPr lang="ko-KR" sz="1600" kern="100">
                          <a:effectLst/>
                          <a:latin typeface="+mn-lt"/>
                        </a:rPr>
                        <a:t>등 </a:t>
                      </a:r>
                      <a:r>
                        <a:rPr lang="ko-KR" altLang="ko-KR" sz="1600" kern="100">
                          <a:effectLst/>
                          <a:latin typeface="+mn-lt"/>
                        </a:rPr>
                        <a:t>환경지원대상</a:t>
                      </a:r>
                      <a:endParaRPr lang="ko-KR" altLang="ko-KR" sz="1600" kern="100">
                        <a:effectLst/>
                        <a:latin typeface="+mn-lt"/>
                        <a:ea typeface="+mn-ea"/>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지자체 보조 사업의 대상이 됨</a:t>
                      </a:r>
                      <a:r>
                        <a:rPr lang="en-US" sz="1100" kern="100" dirty="0">
                          <a:effectLst/>
                        </a:rPr>
                        <a:t> (</a:t>
                      </a:r>
                      <a:r>
                        <a:rPr lang="ko-KR" sz="1100" kern="100" dirty="0">
                          <a:effectLst/>
                        </a:rPr>
                        <a:t>지역별 상이</a:t>
                      </a:r>
                      <a:r>
                        <a:rPr lang="en-US" sz="1100" kern="100" dirty="0">
                          <a:effectLst/>
                        </a:rPr>
                        <a:t>)</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1016871406"/>
                  </a:ext>
                </a:extLst>
              </a:tr>
              <a:tr h="414748">
                <a:tc>
                  <a:txBody>
                    <a:bodyPr/>
                    <a:lstStyle/>
                    <a:p>
                      <a:pPr algn="ctr" latinLnBrk="1">
                        <a:lnSpc>
                          <a:spcPct val="107000"/>
                        </a:lnSpc>
                        <a:spcAft>
                          <a:spcPts val="800"/>
                        </a:spcAft>
                        <a:buNone/>
                      </a:pPr>
                      <a:r>
                        <a:rPr lang="en-US" sz="1600" kern="100" dirty="0">
                          <a:effectLst/>
                          <a:latin typeface="+mn-lt"/>
                        </a:rPr>
                        <a:t>9</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농지연금 신청 자격</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만</a:t>
                      </a:r>
                      <a:r>
                        <a:rPr lang="en-US" sz="1100" kern="100" dirty="0">
                          <a:effectLst/>
                        </a:rPr>
                        <a:t> 60</a:t>
                      </a:r>
                      <a:r>
                        <a:rPr lang="ko-KR" sz="1100" kern="100" dirty="0">
                          <a:effectLst/>
                        </a:rPr>
                        <a:t>세 이상 </a:t>
                      </a:r>
                      <a:r>
                        <a:rPr lang="ko-KR" sz="1100" kern="100" dirty="0" err="1">
                          <a:effectLst/>
                        </a:rPr>
                        <a:t>경영체</a:t>
                      </a:r>
                      <a:r>
                        <a:rPr lang="ko-KR" sz="1100" kern="100" dirty="0">
                          <a:effectLst/>
                        </a:rPr>
                        <a:t> 등록자 대상</a:t>
                      </a:r>
                      <a:r>
                        <a:rPr lang="en-US" sz="1100" kern="100" dirty="0">
                          <a:effectLst/>
                        </a:rPr>
                        <a:t> (</a:t>
                      </a:r>
                      <a:r>
                        <a:rPr lang="ko-KR" altLang="en-US" sz="1100" kern="100" dirty="0">
                          <a:effectLst/>
                        </a:rPr>
                        <a:t>농지은행</a:t>
                      </a:r>
                      <a:r>
                        <a:rPr lang="ko-KR" sz="1100" kern="100" dirty="0">
                          <a:effectLst/>
                        </a:rPr>
                        <a:t> 운영</a:t>
                      </a:r>
                      <a:r>
                        <a:rPr lang="en-US" sz="1100" kern="100" dirty="0">
                          <a:effectLst/>
                        </a:rPr>
                        <a:t>)</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503434018"/>
                  </a:ext>
                </a:extLst>
              </a:tr>
              <a:tr h="414748">
                <a:tc>
                  <a:txBody>
                    <a:bodyPr/>
                    <a:lstStyle/>
                    <a:p>
                      <a:pPr algn="ctr" latinLnBrk="1">
                        <a:lnSpc>
                          <a:spcPct val="107000"/>
                        </a:lnSpc>
                        <a:spcAft>
                          <a:spcPts val="800"/>
                        </a:spcAft>
                        <a:buNone/>
                      </a:pPr>
                      <a:r>
                        <a:rPr lang="en-US" sz="1600" kern="100" dirty="0">
                          <a:effectLst/>
                          <a:latin typeface="+mn-lt"/>
                        </a:rPr>
                        <a:t>10</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600" kern="100" dirty="0">
                          <a:effectLst/>
                          <a:latin typeface="+mn-lt"/>
                        </a:rPr>
                        <a:t>재난지원</a:t>
                      </a:r>
                      <a:r>
                        <a:rPr lang="en-US" sz="1600" kern="100" dirty="0">
                          <a:effectLst/>
                          <a:latin typeface="+mn-lt"/>
                        </a:rPr>
                        <a:t>, </a:t>
                      </a:r>
                      <a:r>
                        <a:rPr lang="ko-KR" sz="1600" kern="100" dirty="0" err="1">
                          <a:effectLst/>
                          <a:latin typeface="+mn-lt"/>
                        </a:rPr>
                        <a:t>피해보전직불</a:t>
                      </a:r>
                      <a:r>
                        <a:rPr lang="ko-KR" altLang="en-US" sz="1600" kern="100" dirty="0" err="1">
                          <a:effectLst/>
                          <a:latin typeface="+mn-lt"/>
                        </a:rPr>
                        <a:t>금</a:t>
                      </a:r>
                      <a:r>
                        <a:rPr lang="ko-KR" sz="1600" kern="100" dirty="0">
                          <a:effectLst/>
                          <a:latin typeface="+mn-lt"/>
                        </a:rPr>
                        <a:t> 등 긴급 지원사업 대상 자격</a:t>
                      </a:r>
                      <a:endParaRPr lang="ko-KR" sz="1600" kern="100" dirty="0">
                        <a:effectLst/>
                        <a:latin typeface="+mn-lt"/>
                        <a:ea typeface="맑은 고딕" panose="020B0503020000020004" pitchFamily="50" charset="-127"/>
                        <a:cs typeface="Times New Roman" panose="02020603050405020304" pitchFamily="18" charset="0"/>
                      </a:endParaRPr>
                    </a:p>
                  </a:txBody>
                  <a:tcPr marL="9525" marR="9525" marT="9525" marB="9525" anchor="ctr"/>
                </a:tc>
                <a:tc>
                  <a:txBody>
                    <a:bodyPr/>
                    <a:lstStyle/>
                    <a:p>
                      <a:pPr algn="just" latinLnBrk="1">
                        <a:lnSpc>
                          <a:spcPct val="107000"/>
                        </a:lnSpc>
                        <a:spcAft>
                          <a:spcPts val="800"/>
                        </a:spcAft>
                        <a:buNone/>
                      </a:pPr>
                      <a:r>
                        <a:rPr lang="ko-KR" sz="1100" kern="100" dirty="0">
                          <a:effectLst/>
                        </a:rPr>
                        <a:t>자연재해 시 </a:t>
                      </a:r>
                      <a:r>
                        <a:rPr lang="ko-KR" sz="1100" kern="100" dirty="0" err="1">
                          <a:effectLst/>
                        </a:rPr>
                        <a:t>경영체</a:t>
                      </a:r>
                      <a:r>
                        <a:rPr lang="ko-KR" sz="1100" kern="100" dirty="0">
                          <a:effectLst/>
                        </a:rPr>
                        <a:t> 등록자만 피해 </a:t>
                      </a:r>
                      <a:r>
                        <a:rPr lang="ko-KR" sz="1100" kern="100" dirty="0" err="1">
                          <a:effectLst/>
                        </a:rPr>
                        <a:t>보전비</a:t>
                      </a:r>
                      <a:r>
                        <a:rPr lang="ko-KR" sz="1100" kern="100" dirty="0">
                          <a:effectLst/>
                        </a:rPr>
                        <a:t> 및 </a:t>
                      </a:r>
                      <a:r>
                        <a:rPr lang="ko-KR" sz="1100" kern="100" dirty="0" err="1">
                          <a:effectLst/>
                        </a:rPr>
                        <a:t>복구비</a:t>
                      </a:r>
                      <a:r>
                        <a:rPr lang="ko-KR" sz="1100" kern="100" dirty="0">
                          <a:effectLst/>
                        </a:rPr>
                        <a:t> 수령 가능</a:t>
                      </a:r>
                      <a:endParaRPr lang="ko-KR" sz="11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9525" marR="9525" marT="9525" marB="9525" anchor="ctr"/>
                </a:tc>
                <a:extLst>
                  <a:ext uri="{0D108BD9-81ED-4DB2-BD59-A6C34878D82A}">
                    <a16:rowId xmlns:a16="http://schemas.microsoft.com/office/drawing/2014/main" val="2167631139"/>
                  </a:ext>
                </a:extLst>
              </a:tr>
            </a:tbl>
          </a:graphicData>
        </a:graphic>
      </p:graphicFrame>
    </p:spTree>
    <p:extLst>
      <p:ext uri="{BB962C8B-B14F-4D97-AF65-F5344CB8AC3E}">
        <p14:creationId xmlns:p14="http://schemas.microsoft.com/office/powerpoint/2010/main" val="23228624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14C8A-3569-E9C7-F6AB-B71424974129}"/>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60B18F43-6FE3-4502-6CE8-273B155D7761}"/>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8ABC9707-A5B7-1B60-91CF-4BB9A1DC2338}"/>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농업경영체와 임업경영체</a:t>
            </a:r>
            <a:endParaRPr lang="ko-KR" altLang="en-US" sz="4000" b="1" dirty="0">
              <a:solidFill>
                <a:schemeClr val="bg1"/>
              </a:solidFill>
              <a:effectLst>
                <a:outerShdw blurRad="38100" dist="38100" dir="2700000" algn="tl">
                  <a:srgbClr val="000000">
                    <a:alpha val="43137"/>
                  </a:srgbClr>
                </a:outerShdw>
              </a:effectLst>
            </a:endParaRPr>
          </a:p>
        </p:txBody>
      </p:sp>
      <p:sp>
        <p:nvSpPr>
          <p:cNvPr id="4" name="제목 1">
            <a:extLst>
              <a:ext uri="{FF2B5EF4-FFF2-40B4-BE49-F238E27FC236}">
                <a16:creationId xmlns:a16="http://schemas.microsoft.com/office/drawing/2014/main" id="{2B31DFEA-3B47-407D-F18A-98437FBFC814}"/>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a:solidFill>
                  <a:schemeClr val="accent6">
                    <a:lumMod val="75000"/>
                  </a:schemeClr>
                </a:solidFill>
                <a:latin typeface="나눔고딕" pitchFamily="2" charset="-127"/>
                <a:ea typeface="나눔고딕" pitchFamily="2" charset="-127"/>
              </a:rPr>
              <a:t>임업경영체 대상 품목</a:t>
            </a:r>
            <a:endParaRPr lang="ko-KR" altLang="en-US" b="1" dirty="0">
              <a:solidFill>
                <a:schemeClr val="accent6">
                  <a:lumMod val="75000"/>
                </a:schemeClr>
              </a:solidFill>
              <a:latin typeface="나눔고딕" pitchFamily="2" charset="-127"/>
              <a:ea typeface="나눔고딕" pitchFamily="2" charset="-127"/>
            </a:endParaRPr>
          </a:p>
        </p:txBody>
      </p:sp>
      <p:pic>
        <p:nvPicPr>
          <p:cNvPr id="9" name="그림 8">
            <a:extLst>
              <a:ext uri="{FF2B5EF4-FFF2-40B4-BE49-F238E27FC236}">
                <a16:creationId xmlns:a16="http://schemas.microsoft.com/office/drawing/2014/main" id="{7740EA85-11E9-BCD5-B075-343751084099}"/>
              </a:ext>
            </a:extLst>
          </p:cNvPr>
          <p:cNvPicPr>
            <a:picLocks noChangeAspect="1"/>
          </p:cNvPicPr>
          <p:nvPr/>
        </p:nvPicPr>
        <p:blipFill>
          <a:blip r:embed="rId2" cstate="print"/>
          <a:stretch>
            <a:fillRect/>
          </a:stretch>
        </p:blipFill>
        <p:spPr>
          <a:xfrm>
            <a:off x="6731897" y="2085806"/>
            <a:ext cx="4755490" cy="3402520"/>
          </a:xfrm>
          <a:prstGeom prst="rect">
            <a:avLst/>
          </a:prstGeom>
        </p:spPr>
      </p:pic>
      <p:pic>
        <p:nvPicPr>
          <p:cNvPr id="12" name="그림 11">
            <a:extLst>
              <a:ext uri="{FF2B5EF4-FFF2-40B4-BE49-F238E27FC236}">
                <a16:creationId xmlns:a16="http://schemas.microsoft.com/office/drawing/2014/main" id="{461BE628-CF5F-3CB8-384A-F5EE70AF899E}"/>
              </a:ext>
            </a:extLst>
          </p:cNvPr>
          <p:cNvPicPr>
            <a:picLocks noChangeAspect="1"/>
          </p:cNvPicPr>
          <p:nvPr/>
        </p:nvPicPr>
        <p:blipFill>
          <a:blip r:embed="rId3" cstate="print"/>
          <a:stretch>
            <a:fillRect/>
          </a:stretch>
        </p:blipFill>
        <p:spPr>
          <a:xfrm>
            <a:off x="316518" y="3498950"/>
            <a:ext cx="6027565" cy="3174900"/>
          </a:xfrm>
          <a:prstGeom prst="rect">
            <a:avLst/>
          </a:prstGeom>
        </p:spPr>
      </p:pic>
      <p:pic>
        <p:nvPicPr>
          <p:cNvPr id="14" name="그림 13">
            <a:extLst>
              <a:ext uri="{FF2B5EF4-FFF2-40B4-BE49-F238E27FC236}">
                <a16:creationId xmlns:a16="http://schemas.microsoft.com/office/drawing/2014/main" id="{31928F58-E3F2-7663-BA1B-6C69EF11DA38}"/>
              </a:ext>
            </a:extLst>
          </p:cNvPr>
          <p:cNvPicPr>
            <a:picLocks noChangeAspect="1"/>
          </p:cNvPicPr>
          <p:nvPr/>
        </p:nvPicPr>
        <p:blipFill>
          <a:blip r:embed="rId4" cstate="print"/>
          <a:stretch>
            <a:fillRect/>
          </a:stretch>
        </p:blipFill>
        <p:spPr>
          <a:xfrm>
            <a:off x="253019" y="1350426"/>
            <a:ext cx="6027564" cy="1963020"/>
          </a:xfrm>
          <a:prstGeom prst="rect">
            <a:avLst/>
          </a:prstGeom>
        </p:spPr>
      </p:pic>
    </p:spTree>
    <p:extLst>
      <p:ext uri="{BB962C8B-B14F-4D97-AF65-F5344CB8AC3E}">
        <p14:creationId xmlns:p14="http://schemas.microsoft.com/office/powerpoint/2010/main" val="1523106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7010EA-73D9-10F7-2548-B0171B7CDE0F}"/>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3D419936-0B0C-FDF2-935F-6591D2F387CA}"/>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279775A3-6117-1D0B-FA6C-5E627F3E2DF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농업경영체와 임업경영체</a:t>
            </a:r>
            <a:endParaRPr lang="ko-KR" altLang="en-US" sz="4000" b="1" dirty="0">
              <a:solidFill>
                <a:schemeClr val="bg1"/>
              </a:solidFill>
              <a:effectLst>
                <a:outerShdw blurRad="38100" dist="38100" dir="2700000" algn="tl">
                  <a:srgbClr val="000000">
                    <a:alpha val="43137"/>
                  </a:srgbClr>
                </a:outerShdw>
              </a:effectLst>
            </a:endParaRPr>
          </a:p>
        </p:txBody>
      </p:sp>
      <p:pic>
        <p:nvPicPr>
          <p:cNvPr id="6" name="그림 5">
            <a:extLst>
              <a:ext uri="{FF2B5EF4-FFF2-40B4-BE49-F238E27FC236}">
                <a16:creationId xmlns:a16="http://schemas.microsoft.com/office/drawing/2014/main" id="{2D315310-2FB6-C67D-FBA0-26954018DAA9}"/>
              </a:ext>
            </a:extLst>
          </p:cNvPr>
          <p:cNvPicPr>
            <a:picLocks noChangeAspect="1"/>
          </p:cNvPicPr>
          <p:nvPr/>
        </p:nvPicPr>
        <p:blipFill>
          <a:blip r:embed="rId2" cstate="print"/>
          <a:stretch>
            <a:fillRect/>
          </a:stretch>
        </p:blipFill>
        <p:spPr>
          <a:xfrm>
            <a:off x="667457" y="1456189"/>
            <a:ext cx="10285858" cy="5006957"/>
          </a:xfrm>
          <a:prstGeom prst="rect">
            <a:avLst/>
          </a:prstGeom>
        </p:spPr>
      </p:pic>
    </p:spTree>
    <p:extLst>
      <p:ext uri="{BB962C8B-B14F-4D97-AF65-F5344CB8AC3E}">
        <p14:creationId xmlns:p14="http://schemas.microsoft.com/office/powerpoint/2010/main" val="4064325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7B3C1-3FA4-E9DC-98A5-8A30153D3ADA}"/>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939C9AC0-1CD9-25C8-BCAE-5D70BB36033D}"/>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03167329-4090-ECBC-4600-43769295FC75}"/>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농업경영체와 임업경영체</a:t>
            </a:r>
            <a:endParaRPr lang="ko-KR" altLang="en-US" sz="4000" b="1" dirty="0">
              <a:solidFill>
                <a:schemeClr val="bg1"/>
              </a:solidFill>
              <a:effectLst>
                <a:outerShdw blurRad="38100" dist="38100" dir="2700000" algn="tl">
                  <a:srgbClr val="000000">
                    <a:alpha val="43137"/>
                  </a:srgbClr>
                </a:outerShdw>
              </a:effectLst>
            </a:endParaRPr>
          </a:p>
        </p:txBody>
      </p:sp>
      <p:pic>
        <p:nvPicPr>
          <p:cNvPr id="5" name="그림 4">
            <a:extLst>
              <a:ext uri="{FF2B5EF4-FFF2-40B4-BE49-F238E27FC236}">
                <a16:creationId xmlns:a16="http://schemas.microsoft.com/office/drawing/2014/main" id="{706B137C-C19C-ABBE-11D4-8CB40A47009B}"/>
              </a:ext>
            </a:extLst>
          </p:cNvPr>
          <p:cNvPicPr>
            <a:picLocks noChangeAspect="1"/>
          </p:cNvPicPr>
          <p:nvPr/>
        </p:nvPicPr>
        <p:blipFill>
          <a:blip r:embed="rId2" cstate="print"/>
          <a:stretch>
            <a:fillRect/>
          </a:stretch>
        </p:blipFill>
        <p:spPr>
          <a:xfrm>
            <a:off x="740725" y="1642385"/>
            <a:ext cx="10395508" cy="4497158"/>
          </a:xfrm>
          <a:prstGeom prst="rect">
            <a:avLst/>
          </a:prstGeom>
        </p:spPr>
      </p:pic>
    </p:spTree>
    <p:extLst>
      <p:ext uri="{BB962C8B-B14F-4D97-AF65-F5344CB8AC3E}">
        <p14:creationId xmlns:p14="http://schemas.microsoft.com/office/powerpoint/2010/main" val="2500987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128A8-A17A-5289-566B-D13AB5F6BF4E}"/>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B49F5EE0-5A8F-8623-596E-5C810F1F87C7}"/>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D35DDCAA-9AF2-5556-CF7B-F30A794C4922}"/>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전입신고 가능할까</a:t>
            </a:r>
            <a:r>
              <a:rPr lang="en-US" altLang="ko-KR" sz="4000" b="1">
                <a:solidFill>
                  <a:schemeClr val="bg1"/>
                </a:solidFill>
                <a:effectLst>
                  <a:outerShdw blurRad="38100" dist="38100" dir="2700000" algn="tl">
                    <a:srgbClr val="000000">
                      <a:alpha val="43137"/>
                    </a:srgbClr>
                  </a:outerShdw>
                </a:effectLst>
              </a:rPr>
              <a:t>?</a:t>
            </a:r>
            <a:endParaRPr lang="ko-KR" altLang="en-US" sz="4000" b="1" dirty="0">
              <a:solidFill>
                <a:schemeClr val="bg1"/>
              </a:solidFill>
              <a:effectLst>
                <a:outerShdw blurRad="38100" dist="38100" dir="2700000" algn="tl">
                  <a:srgbClr val="000000">
                    <a:alpha val="43137"/>
                  </a:srgbClr>
                </a:outerShdw>
              </a:effectLst>
            </a:endParaRPr>
          </a:p>
        </p:txBody>
      </p:sp>
      <p:pic>
        <p:nvPicPr>
          <p:cNvPr id="9" name="그림 8">
            <a:extLst>
              <a:ext uri="{FF2B5EF4-FFF2-40B4-BE49-F238E27FC236}">
                <a16:creationId xmlns:a16="http://schemas.microsoft.com/office/drawing/2014/main" id="{C7879CBB-6B51-6A08-AC13-7C1E14166B86}"/>
              </a:ext>
            </a:extLst>
          </p:cNvPr>
          <p:cNvPicPr>
            <a:picLocks noChangeAspect="1"/>
          </p:cNvPicPr>
          <p:nvPr/>
        </p:nvPicPr>
        <p:blipFill>
          <a:blip r:embed="rId3" cstate="print"/>
          <a:stretch>
            <a:fillRect/>
          </a:stretch>
        </p:blipFill>
        <p:spPr>
          <a:xfrm>
            <a:off x="1021345" y="1107086"/>
            <a:ext cx="9650902" cy="5537300"/>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잉크 3">
                <a:extLst>
                  <a:ext uri="{FF2B5EF4-FFF2-40B4-BE49-F238E27FC236}">
                    <a16:creationId xmlns:a16="http://schemas.microsoft.com/office/drawing/2014/main" id="{4EF15C82-FFBE-42D0-73AD-C89EEA68E300}"/>
                  </a:ext>
                </a:extLst>
              </p14:cNvPr>
              <p14:cNvContentPartPr/>
              <p14:nvPr/>
            </p14:nvContentPartPr>
            <p14:xfrm>
              <a:off x="2743200" y="5225073"/>
              <a:ext cx="561240" cy="758880"/>
            </p14:xfrm>
          </p:contentPart>
        </mc:Choice>
        <mc:Fallback xmlns="">
          <p:pic>
            <p:nvPicPr>
              <p:cNvPr id="4" name="잉크 3">
                <a:extLst>
                  <a:ext uri="{FF2B5EF4-FFF2-40B4-BE49-F238E27FC236}">
                    <a16:creationId xmlns:a16="http://schemas.microsoft.com/office/drawing/2014/main" xmlns="" xmlns:p14="http://schemas.microsoft.com/office/powerpoint/2010/main" id="{4EF15C82-FFBE-42D0-73AD-C89EEA68E300}"/>
                  </a:ext>
                </a:extLst>
              </p:cNvPr>
              <p:cNvPicPr/>
              <p:nvPr/>
            </p:nvPicPr>
            <p:blipFill>
              <a:blip r:embed="rId5" cstate="print"/>
              <a:stretch>
                <a:fillRect/>
              </a:stretch>
            </p:blipFill>
            <p:spPr>
              <a:xfrm>
                <a:off x="2689200" y="5117073"/>
                <a:ext cx="668880" cy="974520"/>
              </a:xfrm>
              <a:prstGeom prst="rect">
                <a:avLst/>
              </a:prstGeom>
            </p:spPr>
          </p:pic>
        </mc:Fallback>
      </mc:AlternateContent>
    </p:spTree>
    <p:extLst>
      <p:ext uri="{BB962C8B-B14F-4D97-AF65-F5344CB8AC3E}">
        <p14:creationId xmlns:p14="http://schemas.microsoft.com/office/powerpoint/2010/main" val="6790938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C9FB3-F09C-41C4-15D2-1C33ACD88BD5}"/>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1418F318-F90D-7467-42D1-C52B7B34AB1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41B50028-1CB8-ED47-886A-FDACE615DA62}"/>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후계농，　귀농자금은　임산물　재배　</a:t>
            </a:r>
            <a:endParaRPr lang="ko-KR" altLang="en-US" sz="4000" b="1" dirty="0">
              <a:solidFill>
                <a:schemeClr val="bg1"/>
              </a:solidFill>
              <a:effectLst>
                <a:outerShdw blurRad="38100" dist="38100" dir="2700000" algn="tl">
                  <a:srgbClr val="000000">
                    <a:alpha val="43137"/>
                  </a:srgbClr>
                </a:outerShdw>
              </a:effectLst>
            </a:endParaRPr>
          </a:p>
        </p:txBody>
      </p:sp>
      <p:pic>
        <p:nvPicPr>
          <p:cNvPr id="12" name="그림 11">
            <a:extLst>
              <a:ext uri="{FF2B5EF4-FFF2-40B4-BE49-F238E27FC236}">
                <a16:creationId xmlns:a16="http://schemas.microsoft.com/office/drawing/2014/main" id="{91B29BB7-344D-7C48-276E-17980F5724E8}"/>
              </a:ext>
            </a:extLst>
          </p:cNvPr>
          <p:cNvPicPr>
            <a:picLocks noChangeAspect="1"/>
          </p:cNvPicPr>
          <p:nvPr/>
        </p:nvPicPr>
        <p:blipFill>
          <a:blip r:embed="rId2" cstate="print"/>
          <a:stretch>
            <a:fillRect/>
          </a:stretch>
        </p:blipFill>
        <p:spPr>
          <a:xfrm>
            <a:off x="316517" y="1090782"/>
            <a:ext cx="10599487" cy="5583068"/>
          </a:xfrm>
          <a:prstGeom prst="rect">
            <a:avLst/>
          </a:prstGeom>
        </p:spPr>
      </p:pic>
    </p:spTree>
    <p:extLst>
      <p:ext uri="{BB962C8B-B14F-4D97-AF65-F5344CB8AC3E}">
        <p14:creationId xmlns:p14="http://schemas.microsoft.com/office/powerpoint/2010/main" val="5628258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AA5CF-5676-B827-ED81-4BF4763A1794}"/>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A9F480D2-7616-18CD-FD02-F484571CFCD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09193D89-D4EB-5126-E294-A9FED68CDBD5}"/>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농업경영체와 임업경영체</a:t>
            </a:r>
            <a:endParaRPr lang="ko-KR" altLang="en-US" sz="4000" b="1" dirty="0">
              <a:solidFill>
                <a:schemeClr val="bg1"/>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mc:Choice Requires="p14">
          <p:contentPart p14:bwMode="auto" r:id="rId2">
            <p14:nvContentPartPr>
              <p14:cNvPr id="11" name="잉크 10">
                <a:extLst>
                  <a:ext uri="{FF2B5EF4-FFF2-40B4-BE49-F238E27FC236}">
                    <a16:creationId xmlns:a16="http://schemas.microsoft.com/office/drawing/2014/main" id="{1F3B5C96-619E-13CF-E169-6BFFB40FB602}"/>
                  </a:ext>
                </a:extLst>
              </p14:cNvPr>
              <p14:cNvContentPartPr/>
              <p14:nvPr/>
            </p14:nvContentPartPr>
            <p14:xfrm>
              <a:off x="460105" y="-366851"/>
              <a:ext cx="561240" cy="758880"/>
            </p14:xfrm>
          </p:contentPart>
        </mc:Choice>
        <mc:Fallback xmlns="">
          <p:pic>
            <p:nvPicPr>
              <p:cNvPr id="11" name="잉크 10">
                <a:extLst>
                  <a:ext uri="{FF2B5EF4-FFF2-40B4-BE49-F238E27FC236}">
                    <a16:creationId xmlns:a16="http://schemas.microsoft.com/office/drawing/2014/main" xmlns="" xmlns:p14="http://schemas.microsoft.com/office/powerpoint/2010/main" id="{1F3B5C96-619E-13CF-E169-6BFFB40FB602}"/>
                  </a:ext>
                </a:extLst>
              </p:cNvPr>
              <p:cNvPicPr/>
              <p:nvPr/>
            </p:nvPicPr>
            <p:blipFill>
              <a:blip r:embed="rId3" cstate="print"/>
              <a:stretch>
                <a:fillRect/>
              </a:stretch>
            </p:blipFill>
            <p:spPr>
              <a:xfrm>
                <a:off x="406105" y="-474851"/>
                <a:ext cx="668880" cy="974520"/>
              </a:xfrm>
              <a:prstGeom prst="rect">
                <a:avLst/>
              </a:prstGeom>
            </p:spPr>
          </p:pic>
        </mc:Fallback>
      </mc:AlternateContent>
      <p:pic>
        <p:nvPicPr>
          <p:cNvPr id="5" name="그림 4">
            <a:extLst>
              <a:ext uri="{FF2B5EF4-FFF2-40B4-BE49-F238E27FC236}">
                <a16:creationId xmlns:a16="http://schemas.microsoft.com/office/drawing/2014/main" id="{A7D8F5CE-21DE-A5EA-14A3-C06C7FB45F45}"/>
              </a:ext>
            </a:extLst>
          </p:cNvPr>
          <p:cNvPicPr>
            <a:picLocks noChangeAspect="1"/>
          </p:cNvPicPr>
          <p:nvPr/>
        </p:nvPicPr>
        <p:blipFill>
          <a:blip r:embed="rId4" cstate="print"/>
          <a:stretch>
            <a:fillRect/>
          </a:stretch>
        </p:blipFill>
        <p:spPr>
          <a:xfrm>
            <a:off x="794855" y="1444859"/>
            <a:ext cx="5605945" cy="5018287"/>
          </a:xfrm>
          <a:prstGeom prst="rect">
            <a:avLst/>
          </a:prstGeom>
        </p:spPr>
      </p:pic>
      <p:sp>
        <p:nvSpPr>
          <p:cNvPr id="7" name="제목 1">
            <a:extLst>
              <a:ext uri="{FF2B5EF4-FFF2-40B4-BE49-F238E27FC236}">
                <a16:creationId xmlns:a16="http://schemas.microsoft.com/office/drawing/2014/main" id="{5E360A21-0CD3-E4F7-E3FF-D7C4EC58EB04}"/>
              </a:ext>
            </a:extLst>
          </p:cNvPr>
          <p:cNvSpPr txBox="1">
            <a:spLocks/>
          </p:cNvSpPr>
          <p:nvPr/>
        </p:nvSpPr>
        <p:spPr>
          <a:xfrm>
            <a:off x="4898442" y="0"/>
            <a:ext cx="5568504" cy="3523185"/>
          </a:xfrm>
          <a:prstGeom prst="rect">
            <a:avLst/>
          </a:prstGeom>
        </p:spPr>
        <p:txBody>
          <a:bodyPr vert="horz" lIns="91440" tIns="45720" rIns="91440" bIns="45720" rtlCol="0" anchor="b">
            <a:no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50000"/>
              </a:lnSpc>
            </a:pPr>
            <a:r>
              <a:rPr lang="ko-KR" altLang="en-US" sz="2800" b="1">
                <a:solidFill>
                  <a:srgbClr val="C00000"/>
                </a:solidFill>
              </a:rPr>
              <a:t>임업경영체는</a:t>
            </a:r>
            <a:endParaRPr lang="en-US" altLang="ko-KR" sz="2800" b="1">
              <a:solidFill>
                <a:srgbClr val="C00000"/>
              </a:solidFill>
            </a:endParaRPr>
          </a:p>
          <a:p>
            <a:pPr algn="r">
              <a:lnSpc>
                <a:spcPct val="150000"/>
              </a:lnSpc>
            </a:pPr>
            <a:endParaRPr lang="en-US" altLang="ko-KR" sz="2800" b="1">
              <a:solidFill>
                <a:srgbClr val="C00000"/>
              </a:solidFill>
            </a:endParaRPr>
          </a:p>
          <a:p>
            <a:pPr algn="r">
              <a:lnSpc>
                <a:spcPct val="150000"/>
              </a:lnSpc>
            </a:pPr>
            <a:r>
              <a:rPr lang="ko-KR" altLang="en-US" sz="2800" b="1">
                <a:solidFill>
                  <a:srgbClr val="C00000"/>
                </a:solidFill>
              </a:rPr>
              <a:t>임업</a:t>
            </a:r>
            <a:r>
              <a:rPr lang="en-US" altLang="ko-KR" sz="2800" b="1">
                <a:solidFill>
                  <a:srgbClr val="C00000"/>
                </a:solidFill>
              </a:rPr>
              <a:t>in</a:t>
            </a:r>
            <a:r>
              <a:rPr lang="ko-KR" altLang="en-US" sz="2800" b="1">
                <a:solidFill>
                  <a:srgbClr val="C00000"/>
                </a:solidFill>
              </a:rPr>
              <a:t>통합포털</a:t>
            </a:r>
          </a:p>
        </p:txBody>
      </p:sp>
    </p:spTree>
    <p:extLst>
      <p:ext uri="{BB962C8B-B14F-4D97-AF65-F5344CB8AC3E}">
        <p14:creationId xmlns:p14="http://schemas.microsoft.com/office/powerpoint/2010/main" val="3957608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114E9-AEBB-77D8-F3EF-EEE210B0BEA3}"/>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709E4406-A0B2-00B8-A4E2-B154505AC33F}"/>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5FFFA933-AEC3-ED56-D230-948C60776F7B}"/>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농업경영체와 임업경영체</a:t>
            </a:r>
            <a:endParaRPr lang="ko-KR" altLang="en-US" sz="4000" b="1" dirty="0">
              <a:solidFill>
                <a:schemeClr val="bg1"/>
              </a:solidFill>
              <a:effectLst>
                <a:outerShdw blurRad="38100" dist="38100" dir="2700000" algn="tl">
                  <a:srgbClr val="000000">
                    <a:alpha val="43137"/>
                  </a:srgbClr>
                </a:outerShdw>
              </a:effectLst>
            </a:endParaRPr>
          </a:p>
        </p:txBody>
      </p:sp>
      <mc:AlternateContent xmlns:mc="http://schemas.openxmlformats.org/markup-compatibility/2006" xmlns:p14="http://schemas.microsoft.com/office/powerpoint/2010/main">
        <mc:Choice Requires="p14">
          <p:contentPart p14:bwMode="auto" r:id="rId2">
            <p14:nvContentPartPr>
              <p14:cNvPr id="11" name="잉크 10">
                <a:extLst>
                  <a:ext uri="{FF2B5EF4-FFF2-40B4-BE49-F238E27FC236}">
                    <a16:creationId xmlns:a16="http://schemas.microsoft.com/office/drawing/2014/main" id="{C55234BE-D35F-D0B4-D6EA-D068BA7F6E8C}"/>
                  </a:ext>
                </a:extLst>
              </p14:cNvPr>
              <p14:cNvContentPartPr/>
              <p14:nvPr/>
            </p14:nvContentPartPr>
            <p14:xfrm>
              <a:off x="460105" y="-366851"/>
              <a:ext cx="561240" cy="758880"/>
            </p14:xfrm>
          </p:contentPart>
        </mc:Choice>
        <mc:Fallback xmlns="">
          <p:pic>
            <p:nvPicPr>
              <p:cNvPr id="11" name="잉크 10">
                <a:extLst>
                  <a:ext uri="{FF2B5EF4-FFF2-40B4-BE49-F238E27FC236}">
                    <a16:creationId xmlns:a16="http://schemas.microsoft.com/office/drawing/2014/main" xmlns="" xmlns:p14="http://schemas.microsoft.com/office/powerpoint/2010/main" id="{9D3D796F-71DA-4E49-DCDD-2773D060206F}"/>
                  </a:ext>
                </a:extLst>
              </p:cNvPr>
              <p:cNvPicPr/>
              <p:nvPr/>
            </p:nvPicPr>
            <p:blipFill>
              <a:blip r:embed="rId3" cstate="print"/>
              <a:stretch>
                <a:fillRect/>
              </a:stretch>
            </p:blipFill>
            <p:spPr>
              <a:xfrm>
                <a:off x="406105" y="-474851"/>
                <a:ext cx="668880" cy="974520"/>
              </a:xfrm>
              <a:prstGeom prst="rect">
                <a:avLst/>
              </a:prstGeom>
            </p:spPr>
          </p:pic>
        </mc:Fallback>
      </mc:AlternateContent>
      <p:pic>
        <p:nvPicPr>
          <p:cNvPr id="6" name="그림 5">
            <a:extLst>
              <a:ext uri="{FF2B5EF4-FFF2-40B4-BE49-F238E27FC236}">
                <a16:creationId xmlns:a16="http://schemas.microsoft.com/office/drawing/2014/main" id="{610981D4-D6D3-D743-DF2D-7E1B5EA45897}"/>
              </a:ext>
            </a:extLst>
          </p:cNvPr>
          <p:cNvPicPr>
            <a:picLocks noChangeAspect="1"/>
          </p:cNvPicPr>
          <p:nvPr/>
        </p:nvPicPr>
        <p:blipFill>
          <a:blip r:embed="rId4" cstate="print"/>
          <a:stretch>
            <a:fillRect/>
          </a:stretch>
        </p:blipFill>
        <p:spPr>
          <a:xfrm>
            <a:off x="1071925" y="1526822"/>
            <a:ext cx="9202434" cy="5048955"/>
          </a:xfrm>
          <a:prstGeom prst="rect">
            <a:avLst/>
          </a:prstGeom>
        </p:spPr>
      </p:pic>
      <p:sp>
        <p:nvSpPr>
          <p:cNvPr id="7" name="제목 1">
            <a:extLst>
              <a:ext uri="{FF2B5EF4-FFF2-40B4-BE49-F238E27FC236}">
                <a16:creationId xmlns:a16="http://schemas.microsoft.com/office/drawing/2014/main" id="{A181E41F-258E-78DE-224C-F954B3EA0660}"/>
              </a:ext>
            </a:extLst>
          </p:cNvPr>
          <p:cNvSpPr txBox="1">
            <a:spLocks/>
          </p:cNvSpPr>
          <p:nvPr/>
        </p:nvSpPr>
        <p:spPr>
          <a:xfrm>
            <a:off x="5984292" y="528114"/>
            <a:ext cx="5568504" cy="3523185"/>
          </a:xfrm>
          <a:prstGeom prst="rect">
            <a:avLst/>
          </a:prstGeom>
        </p:spPr>
        <p:txBody>
          <a:bodyPr vert="horz" lIns="91440" tIns="45720" rIns="91440" bIns="45720" rtlCol="0" anchor="b">
            <a:no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50000"/>
              </a:lnSpc>
            </a:pPr>
            <a:r>
              <a:rPr lang="ko-KR" altLang="en-US" sz="2800" b="1">
                <a:solidFill>
                  <a:srgbClr val="C00000"/>
                </a:solidFill>
              </a:rPr>
              <a:t>농업경영체는</a:t>
            </a:r>
            <a:endParaRPr lang="en-US" altLang="ko-KR" sz="2800" b="1">
              <a:solidFill>
                <a:srgbClr val="C00000"/>
              </a:solidFill>
            </a:endParaRPr>
          </a:p>
          <a:p>
            <a:pPr algn="r">
              <a:lnSpc>
                <a:spcPct val="150000"/>
              </a:lnSpc>
            </a:pPr>
            <a:endParaRPr lang="en-US" altLang="ko-KR" sz="2800" b="1">
              <a:solidFill>
                <a:srgbClr val="C00000"/>
              </a:solidFill>
            </a:endParaRPr>
          </a:p>
          <a:p>
            <a:pPr algn="r">
              <a:lnSpc>
                <a:spcPct val="150000"/>
              </a:lnSpc>
            </a:pPr>
            <a:r>
              <a:rPr lang="ko-KR" altLang="en-US" sz="2800" b="1">
                <a:solidFill>
                  <a:srgbClr val="C00000"/>
                </a:solidFill>
              </a:rPr>
              <a:t>농업</a:t>
            </a:r>
            <a:r>
              <a:rPr lang="en-US" altLang="ko-KR" sz="2800" b="1">
                <a:solidFill>
                  <a:srgbClr val="C00000"/>
                </a:solidFill>
              </a:rPr>
              <a:t>e</a:t>
            </a:r>
            <a:r>
              <a:rPr lang="ko-KR" altLang="en-US" sz="2800" b="1">
                <a:solidFill>
                  <a:srgbClr val="C00000"/>
                </a:solidFill>
              </a:rPr>
              <a:t>지</a:t>
            </a:r>
          </a:p>
        </p:txBody>
      </p:sp>
    </p:spTree>
    <p:extLst>
      <p:ext uri="{BB962C8B-B14F-4D97-AF65-F5344CB8AC3E}">
        <p14:creationId xmlns:p14="http://schemas.microsoft.com/office/powerpoint/2010/main" val="10486262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AF8FA-3203-8550-4A62-D2B44F7AF880}"/>
            </a:ext>
          </a:extLst>
        </p:cNvPr>
        <p:cNvGrpSpPr/>
        <p:nvPr/>
      </p:nvGrpSpPr>
      <p:grpSpPr>
        <a:xfrm>
          <a:off x="0" y="0"/>
          <a:ext cx="0" cy="0"/>
          <a:chOff x="0" y="0"/>
          <a:chExt cx="0" cy="0"/>
        </a:xfrm>
      </p:grpSpPr>
      <p:sp>
        <p:nvSpPr>
          <p:cNvPr id="2" name="직사각형 1">
            <a:extLst>
              <a:ext uri="{FF2B5EF4-FFF2-40B4-BE49-F238E27FC236}">
                <a16:creationId xmlns:a16="http://schemas.microsoft.com/office/drawing/2014/main" id="{7C45EB20-782D-1CE2-222E-E82BF239A7E5}"/>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990244C9-F4D1-0274-6F66-822AB5C74472}"/>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p:graphicFrame>
        <p:nvGraphicFramePr>
          <p:cNvPr id="4" name="표 3">
            <a:extLst>
              <a:ext uri="{FF2B5EF4-FFF2-40B4-BE49-F238E27FC236}">
                <a16:creationId xmlns:a16="http://schemas.microsoft.com/office/drawing/2014/main" id="{BBD3DBA3-0CC6-92A2-C507-BB5FD804A89F}"/>
              </a:ext>
            </a:extLst>
          </p:cNvPr>
          <p:cNvGraphicFramePr>
            <a:graphicFrameLocks noGrp="1"/>
          </p:cNvGraphicFramePr>
          <p:nvPr/>
        </p:nvGraphicFramePr>
        <p:xfrm>
          <a:off x="413656" y="1769609"/>
          <a:ext cx="10633076" cy="4514031"/>
        </p:xfrm>
        <a:graphic>
          <a:graphicData uri="http://schemas.openxmlformats.org/drawingml/2006/table">
            <a:tbl>
              <a:tblPr>
                <a:tableStyleId>{5C22544A-7EE6-4342-B048-85BDC9FD1C3A}</a:tableStyleId>
              </a:tblPr>
              <a:tblGrid>
                <a:gridCol w="2707679">
                  <a:extLst>
                    <a:ext uri="{9D8B030D-6E8A-4147-A177-3AD203B41FA5}">
                      <a16:colId xmlns:a16="http://schemas.microsoft.com/office/drawing/2014/main" val="1655089802"/>
                    </a:ext>
                  </a:extLst>
                </a:gridCol>
                <a:gridCol w="4585267">
                  <a:extLst>
                    <a:ext uri="{9D8B030D-6E8A-4147-A177-3AD203B41FA5}">
                      <a16:colId xmlns:a16="http://schemas.microsoft.com/office/drawing/2014/main" val="1752158392"/>
                    </a:ext>
                  </a:extLst>
                </a:gridCol>
                <a:gridCol w="3340130">
                  <a:extLst>
                    <a:ext uri="{9D8B030D-6E8A-4147-A177-3AD203B41FA5}">
                      <a16:colId xmlns:a16="http://schemas.microsoft.com/office/drawing/2014/main" val="1443361013"/>
                    </a:ext>
                  </a:extLst>
                </a:gridCol>
              </a:tblGrid>
              <a:tr h="613277">
                <a:tc>
                  <a:txBody>
                    <a:bodyPr/>
                    <a:lstStyle/>
                    <a:p>
                      <a:pPr algn="ctr" fontAlgn="ctr"/>
                      <a:r>
                        <a:rPr lang="en-US" sz="4800" b="1" u="none" strike="noStrike" spc="600" dirty="0">
                          <a:effectLst/>
                          <a:latin typeface="+mn-lt"/>
                        </a:rPr>
                        <a:t>LTV</a:t>
                      </a:r>
                      <a:endParaRPr lang="en-US" sz="4800" b="1" i="0" u="none" strike="noStrike" spc="600" dirty="0">
                        <a:solidFill>
                          <a:srgbClr val="000000"/>
                        </a:solidFill>
                        <a:effectLst/>
                        <a:latin typeface="+mn-lt"/>
                        <a:ea typeface="맑은 고딕" panose="020B0503020000020004" pitchFamily="50" charset="-127"/>
                      </a:endParaRPr>
                    </a:p>
                  </a:txBody>
                  <a:tcPr marL="9525" marR="9525" marT="9525" marB="0" anchor="ctr"/>
                </a:tc>
                <a:tc>
                  <a:txBody>
                    <a:bodyPr/>
                    <a:lstStyle/>
                    <a:p>
                      <a:pPr algn="ctr" fontAlgn="ctr"/>
                      <a:r>
                        <a:rPr lang="en-US" sz="4800" b="1" u="none" strike="noStrike" spc="600" dirty="0">
                          <a:effectLst/>
                          <a:latin typeface="+mn-lt"/>
                        </a:rPr>
                        <a:t>DTI</a:t>
                      </a:r>
                      <a:endParaRPr lang="en-US" sz="4800" b="1" i="0" u="none" strike="noStrike" spc="600" dirty="0">
                        <a:solidFill>
                          <a:srgbClr val="000000"/>
                        </a:solidFill>
                        <a:effectLst/>
                        <a:latin typeface="+mn-lt"/>
                        <a:ea typeface="맑은 고딕" panose="020B0503020000020004" pitchFamily="50" charset="-127"/>
                      </a:endParaRPr>
                    </a:p>
                  </a:txBody>
                  <a:tcPr marL="9525" marR="9525" marT="9525" marB="0" anchor="ctr"/>
                </a:tc>
                <a:tc>
                  <a:txBody>
                    <a:bodyPr/>
                    <a:lstStyle/>
                    <a:p>
                      <a:pPr algn="ctr" fontAlgn="ctr"/>
                      <a:r>
                        <a:rPr lang="en-US" sz="4800" b="1" u="none" strike="noStrike" spc="600" dirty="0">
                          <a:effectLst/>
                          <a:latin typeface="+mn-lt"/>
                        </a:rPr>
                        <a:t>DSR</a:t>
                      </a:r>
                      <a:endParaRPr lang="en-US" sz="4800" b="1" i="0" u="none" strike="noStrike" spc="600" dirty="0">
                        <a:solidFill>
                          <a:srgbClr val="000000"/>
                        </a:solidFill>
                        <a:effectLst/>
                        <a:latin typeface="+mn-lt"/>
                        <a:ea typeface="맑은 고딕" panose="020B0503020000020004" pitchFamily="50" charset="-127"/>
                      </a:endParaRPr>
                    </a:p>
                  </a:txBody>
                  <a:tcPr marL="9525" marR="9525" marT="9525" marB="0" anchor="ctr"/>
                </a:tc>
                <a:extLst>
                  <a:ext uri="{0D108BD9-81ED-4DB2-BD59-A6C34878D82A}">
                    <a16:rowId xmlns:a16="http://schemas.microsoft.com/office/drawing/2014/main" val="3503538356"/>
                  </a:ext>
                </a:extLst>
              </a:tr>
              <a:tr h="613277">
                <a:tc>
                  <a:txBody>
                    <a:bodyPr/>
                    <a:lstStyle/>
                    <a:p>
                      <a:pPr algn="ctr" fontAlgn="ctr"/>
                      <a:r>
                        <a:rPr lang="ko-KR" altLang="en-US" sz="2000" u="none" strike="noStrike" dirty="0">
                          <a:effectLst/>
                          <a:latin typeface="+mn-lt"/>
                        </a:rPr>
                        <a:t>주택담보대출비율</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tc>
                  <a:txBody>
                    <a:bodyPr/>
                    <a:lstStyle/>
                    <a:p>
                      <a:pPr algn="ctr" fontAlgn="ctr"/>
                      <a:r>
                        <a:rPr lang="ko-KR" altLang="en-US" sz="2000" u="none" strike="noStrike" dirty="0">
                          <a:effectLst/>
                          <a:latin typeface="+mn-lt"/>
                        </a:rPr>
                        <a:t>총부채상환비율</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tc>
                  <a:txBody>
                    <a:bodyPr/>
                    <a:lstStyle/>
                    <a:p>
                      <a:pPr algn="ctr" fontAlgn="ctr"/>
                      <a:r>
                        <a:rPr lang="ko-KR" altLang="en-US" sz="2000" u="none" strike="noStrike" dirty="0">
                          <a:effectLst/>
                          <a:latin typeface="+mn-lt"/>
                        </a:rPr>
                        <a:t>총체적상환능력비율</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extLst>
                  <a:ext uri="{0D108BD9-81ED-4DB2-BD59-A6C34878D82A}">
                    <a16:rowId xmlns:a16="http://schemas.microsoft.com/office/drawing/2014/main" val="1218760934"/>
                  </a:ext>
                </a:extLst>
              </a:tr>
              <a:tr h="1359875">
                <a:tc>
                  <a:txBody>
                    <a:bodyPr/>
                    <a:lstStyle/>
                    <a:p>
                      <a:pPr algn="ctr" fontAlgn="ctr"/>
                      <a:r>
                        <a:rPr lang="ko-KR" altLang="en-US" sz="2000" u="none" strike="noStrike" dirty="0">
                          <a:effectLst/>
                          <a:latin typeface="+mn-lt"/>
                        </a:rPr>
                        <a:t>담보가치 대비</a:t>
                      </a:r>
                      <a:br>
                        <a:rPr lang="ko-KR" altLang="en-US" sz="2000" u="none" strike="noStrike" dirty="0">
                          <a:effectLst/>
                          <a:latin typeface="+mn-lt"/>
                        </a:rPr>
                      </a:br>
                      <a:r>
                        <a:rPr lang="ko-KR" altLang="en-US" sz="2000" u="none" strike="noStrike" dirty="0">
                          <a:effectLst/>
                          <a:latin typeface="+mn-lt"/>
                        </a:rPr>
                        <a:t>최대 대출가능 한도</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tc>
                  <a:txBody>
                    <a:bodyPr/>
                    <a:lstStyle/>
                    <a:p>
                      <a:pPr algn="ctr" fontAlgn="ctr"/>
                      <a:r>
                        <a:rPr lang="ko-KR" altLang="en-US" sz="2000" u="none" strike="noStrike" dirty="0">
                          <a:effectLst/>
                          <a:latin typeface="+mn-lt"/>
                        </a:rPr>
                        <a:t>금융부채 상환능력을</a:t>
                      </a:r>
                      <a:br>
                        <a:rPr lang="ko-KR" altLang="en-US" sz="2000" u="none" strike="noStrike" dirty="0">
                          <a:effectLst/>
                          <a:latin typeface="+mn-lt"/>
                        </a:rPr>
                      </a:br>
                      <a:r>
                        <a:rPr lang="ko-KR" altLang="en-US" sz="2000" u="none" strike="noStrike" dirty="0">
                          <a:effectLst/>
                          <a:latin typeface="+mn-lt"/>
                        </a:rPr>
                        <a:t>소득으로 따져서 대출한도</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tc>
                  <a:txBody>
                    <a:bodyPr/>
                    <a:lstStyle/>
                    <a:p>
                      <a:pPr algn="ctr" fontAlgn="ctr"/>
                      <a:r>
                        <a:rPr lang="ko-KR" altLang="en-US" sz="2000" u="none" strike="noStrike" dirty="0">
                          <a:effectLst/>
                          <a:latin typeface="+mn-lt"/>
                        </a:rPr>
                        <a:t>전체 대출에 대한</a:t>
                      </a:r>
                      <a:br>
                        <a:rPr lang="ko-KR" altLang="en-US" sz="2000" u="none" strike="noStrike" dirty="0">
                          <a:effectLst/>
                          <a:latin typeface="+mn-lt"/>
                        </a:rPr>
                      </a:br>
                      <a:r>
                        <a:rPr lang="ko-KR" altLang="en-US" sz="2000" u="none" strike="noStrike" dirty="0">
                          <a:effectLst/>
                          <a:latin typeface="+mn-lt"/>
                        </a:rPr>
                        <a:t>상환액을 연소득으로 </a:t>
                      </a:r>
                      <a:r>
                        <a:rPr lang="ko-KR" altLang="en-US" sz="2000" u="none" strike="noStrike" dirty="0" err="1">
                          <a:effectLst/>
                          <a:latin typeface="+mn-lt"/>
                        </a:rPr>
                        <a:t>나눈비율</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extLst>
                  <a:ext uri="{0D108BD9-81ED-4DB2-BD59-A6C34878D82A}">
                    <a16:rowId xmlns:a16="http://schemas.microsoft.com/office/drawing/2014/main" val="4288155347"/>
                  </a:ext>
                </a:extLst>
              </a:tr>
              <a:tr h="1186557">
                <a:tc>
                  <a:txBody>
                    <a:bodyPr/>
                    <a:lstStyle/>
                    <a:p>
                      <a:pPr algn="ctr" fontAlgn="ctr"/>
                      <a:r>
                        <a:rPr lang="ko-KR" altLang="en-US" sz="2000" u="none" strike="noStrike">
                          <a:effectLst/>
                          <a:latin typeface="+mn-lt"/>
                        </a:rPr>
                        <a:t>무주택</a:t>
                      </a:r>
                      <a:r>
                        <a:rPr lang="en-US" altLang="ko-KR" sz="2000" u="none" strike="noStrike">
                          <a:effectLst/>
                          <a:latin typeface="+mn-lt"/>
                        </a:rPr>
                        <a:t>,1</a:t>
                      </a:r>
                      <a:r>
                        <a:rPr lang="ko-KR" altLang="en-US" sz="2000" u="none" strike="noStrike">
                          <a:effectLst/>
                          <a:latin typeface="+mn-lt"/>
                        </a:rPr>
                        <a:t>주택  ‘</a:t>
                      </a:r>
                      <a:r>
                        <a:rPr lang="en-US" altLang="ko-KR" sz="2000" u="none" strike="noStrike">
                          <a:effectLst/>
                          <a:latin typeface="+mn-lt"/>
                        </a:rPr>
                        <a:t>70%’ </a:t>
                      </a:r>
                      <a:endParaRPr lang="en-US" altLang="ko-KR" sz="2000" b="0" i="0" u="none" strike="noStrike">
                        <a:solidFill>
                          <a:srgbClr val="000000"/>
                        </a:solidFill>
                        <a:effectLst/>
                        <a:latin typeface="+mn-lt"/>
                        <a:ea typeface="맑은 고딕" panose="020B0503020000020004" pitchFamily="50" charset="-127"/>
                      </a:endParaRPr>
                    </a:p>
                  </a:txBody>
                  <a:tcPr marL="9525" marR="9525" marT="9525" marB="0" anchor="ctr">
                    <a:noFill/>
                  </a:tcPr>
                </a:tc>
                <a:tc>
                  <a:txBody>
                    <a:bodyPr/>
                    <a:lstStyle/>
                    <a:p>
                      <a:pPr algn="ctr" fontAlgn="ctr"/>
                      <a:r>
                        <a:rPr lang="ko-KR" altLang="en-US" sz="2000" u="none" strike="noStrike" dirty="0">
                          <a:effectLst/>
                          <a:latin typeface="+mn-lt"/>
                        </a:rPr>
                        <a:t>돈을 빌리는 사람의 소득에서</a:t>
                      </a:r>
                      <a:br>
                        <a:rPr lang="ko-KR" altLang="en-US" sz="2000" u="none" strike="noStrike" dirty="0">
                          <a:effectLst/>
                          <a:latin typeface="+mn-lt"/>
                        </a:rPr>
                      </a:br>
                      <a:r>
                        <a:rPr lang="ko-KR" altLang="en-US" sz="2000" u="none" strike="noStrike" dirty="0">
                          <a:effectLst/>
                          <a:latin typeface="+mn-lt"/>
                        </a:rPr>
                        <a:t>대출 상환액이 차지하는 비중</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tc>
                  <a:txBody>
                    <a:bodyPr/>
                    <a:lstStyle/>
                    <a:p>
                      <a:pPr algn="ctr" fontAlgn="ctr"/>
                      <a:r>
                        <a:rPr lang="ko-KR" altLang="en-US" sz="2000" u="none" strike="noStrike" dirty="0">
                          <a:effectLst/>
                          <a:latin typeface="+mn-lt"/>
                        </a:rPr>
                        <a:t>대출자가 </a:t>
                      </a:r>
                      <a:r>
                        <a:rPr lang="en-US" altLang="ko-KR" sz="2000" u="none" strike="noStrike" dirty="0">
                          <a:effectLst/>
                          <a:latin typeface="+mn-lt"/>
                        </a:rPr>
                        <a:t>1</a:t>
                      </a:r>
                      <a:r>
                        <a:rPr lang="ko-KR" altLang="en-US" sz="2000" u="none" strike="noStrike" dirty="0" err="1">
                          <a:effectLst/>
                          <a:latin typeface="+mn-lt"/>
                        </a:rPr>
                        <a:t>년동안</a:t>
                      </a:r>
                      <a:r>
                        <a:rPr lang="ko-KR" altLang="en-US" sz="2000" u="none" strike="noStrike" dirty="0">
                          <a:effectLst/>
                          <a:latin typeface="+mn-lt"/>
                        </a:rPr>
                        <a:t> 갚아야 </a:t>
                      </a:r>
                      <a:br>
                        <a:rPr lang="ko-KR" altLang="en-US" sz="2000" u="none" strike="noStrike" dirty="0">
                          <a:effectLst/>
                          <a:latin typeface="+mn-lt"/>
                        </a:rPr>
                      </a:br>
                      <a:r>
                        <a:rPr lang="ko-KR" altLang="en-US" sz="2000" u="none" strike="noStrike" dirty="0">
                          <a:effectLst/>
                          <a:latin typeface="+mn-lt"/>
                        </a:rPr>
                        <a:t> 할 모든 종류의 원리금을</a:t>
                      </a:r>
                      <a:br>
                        <a:rPr lang="ko-KR" altLang="en-US" sz="2000" u="none" strike="noStrike" dirty="0">
                          <a:effectLst/>
                          <a:latin typeface="+mn-lt"/>
                        </a:rPr>
                      </a:br>
                      <a:r>
                        <a:rPr lang="ko-KR" altLang="en-US" sz="2000" u="none" strike="noStrike" dirty="0">
                          <a:effectLst/>
                          <a:latin typeface="+mn-lt"/>
                        </a:rPr>
                        <a:t>연 소득으로 나눈 값</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extLst>
                  <a:ext uri="{0D108BD9-81ED-4DB2-BD59-A6C34878D82A}">
                    <a16:rowId xmlns:a16="http://schemas.microsoft.com/office/drawing/2014/main" val="1889523334"/>
                  </a:ext>
                </a:extLst>
              </a:tr>
              <a:tr h="613277">
                <a:tc>
                  <a:txBody>
                    <a:bodyPr/>
                    <a:lstStyle/>
                    <a:p>
                      <a:pPr algn="ctr" fontAlgn="ctr"/>
                      <a:r>
                        <a:rPr lang="ko-KR" altLang="en-US" sz="2000" u="none" strike="noStrike">
                          <a:effectLst/>
                          <a:latin typeface="+mn-lt"/>
                        </a:rPr>
                        <a:t>생애 첫 주택 ‘</a:t>
                      </a:r>
                      <a:r>
                        <a:rPr lang="en-US" altLang="ko-KR" sz="2000" u="none" strike="noStrike">
                          <a:effectLst/>
                          <a:latin typeface="+mn-lt"/>
                        </a:rPr>
                        <a:t>80%’ </a:t>
                      </a:r>
                      <a:endParaRPr lang="en-US" altLang="ko-KR" sz="2000" b="0" i="0" u="none" strike="noStrike">
                        <a:solidFill>
                          <a:srgbClr val="000000"/>
                        </a:solidFill>
                        <a:effectLst/>
                        <a:latin typeface="+mn-lt"/>
                        <a:ea typeface="맑은 고딕" panose="020B0503020000020004" pitchFamily="50" charset="-127"/>
                      </a:endParaRPr>
                    </a:p>
                  </a:txBody>
                  <a:tcPr marL="9525" marR="9525" marT="9525" marB="0" anchor="ctr">
                    <a:noFill/>
                  </a:tcPr>
                </a:tc>
                <a:tc>
                  <a:txBody>
                    <a:bodyPr/>
                    <a:lstStyle/>
                    <a:p>
                      <a:pPr algn="ctr" fontAlgn="ctr"/>
                      <a:r>
                        <a:rPr lang="ko-KR" altLang="en-US" sz="2000" u="none" strike="noStrike" dirty="0">
                          <a:effectLst/>
                          <a:latin typeface="+mn-lt"/>
                        </a:rPr>
                        <a:t>신규대출</a:t>
                      </a:r>
                      <a:r>
                        <a:rPr lang="en-US" altLang="ko-KR" sz="2000" u="none" strike="noStrike" dirty="0">
                          <a:effectLst/>
                          <a:latin typeface="+mn-lt"/>
                        </a:rPr>
                        <a:t>+</a:t>
                      </a:r>
                      <a:r>
                        <a:rPr lang="ko-KR" altLang="en-US" sz="2000" u="none" strike="noStrike" dirty="0">
                          <a:effectLst/>
                          <a:latin typeface="+mn-lt"/>
                        </a:rPr>
                        <a:t>기존이자</a:t>
                      </a:r>
                      <a:r>
                        <a:rPr lang="en-US" altLang="ko-KR" sz="2000" u="none" strike="noStrike" dirty="0">
                          <a:effectLst/>
                          <a:latin typeface="+mn-lt"/>
                        </a:rPr>
                        <a:t>+</a:t>
                      </a:r>
                      <a:r>
                        <a:rPr lang="ko-KR" altLang="en-US" sz="2000" u="none" strike="noStrike" dirty="0">
                          <a:effectLst/>
                          <a:latin typeface="+mn-lt"/>
                        </a:rPr>
                        <a:t>기존대출원금</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tc>
                  <a:txBody>
                    <a:bodyPr/>
                    <a:lstStyle/>
                    <a:p>
                      <a:pPr algn="ctr" fontAlgn="ctr"/>
                      <a:r>
                        <a:rPr lang="ko-KR" altLang="en-US" sz="2000" u="none" strike="noStrike" dirty="0">
                          <a:effectLst/>
                          <a:latin typeface="+mn-lt"/>
                        </a:rPr>
                        <a:t>　</a:t>
                      </a:r>
                      <a:endParaRPr lang="ko-KR" altLang="en-US" sz="2000" b="0" i="0" u="none" strike="noStrike" dirty="0">
                        <a:solidFill>
                          <a:srgbClr val="000000"/>
                        </a:solidFill>
                        <a:effectLst/>
                        <a:latin typeface="+mn-lt"/>
                        <a:ea typeface="맑은 고딕" panose="020B0503020000020004" pitchFamily="50" charset="-127"/>
                      </a:endParaRPr>
                    </a:p>
                  </a:txBody>
                  <a:tcPr marL="9525" marR="9525" marT="9525" marB="0" anchor="ctr">
                    <a:noFill/>
                  </a:tcPr>
                </a:tc>
                <a:extLst>
                  <a:ext uri="{0D108BD9-81ED-4DB2-BD59-A6C34878D82A}">
                    <a16:rowId xmlns:a16="http://schemas.microsoft.com/office/drawing/2014/main" val="1943525077"/>
                  </a:ext>
                </a:extLst>
              </a:tr>
            </a:tbl>
          </a:graphicData>
        </a:graphic>
      </p:graphicFrame>
      <p:sp>
        <p:nvSpPr>
          <p:cNvPr id="5" name="제목 1">
            <a:extLst>
              <a:ext uri="{FF2B5EF4-FFF2-40B4-BE49-F238E27FC236}">
                <a16:creationId xmlns:a16="http://schemas.microsoft.com/office/drawing/2014/main" id="{8A27F8EC-FC1B-52D6-60D7-218AFDA9F380}"/>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a:solidFill>
                  <a:schemeClr val="accent6">
                    <a:lumMod val="75000"/>
                  </a:schemeClr>
                </a:solidFill>
                <a:latin typeface="나눔고딕" pitchFamily="2" charset="-127"/>
                <a:ea typeface="나눔고딕" pitchFamily="2" charset="-127"/>
              </a:rPr>
              <a:t>금융규제</a:t>
            </a:r>
            <a:endParaRPr lang="ko-KR" altLang="en-US" b="1" dirty="0">
              <a:solidFill>
                <a:schemeClr val="accent6">
                  <a:lumMod val="75000"/>
                </a:schemeClr>
              </a:solidFill>
              <a:latin typeface="나눔고딕" pitchFamily="2" charset="-127"/>
              <a:ea typeface="나눔고딕" pitchFamily="2" charset="-127"/>
            </a:endParaRPr>
          </a:p>
        </p:txBody>
      </p:sp>
    </p:spTree>
    <p:extLst>
      <p:ext uri="{BB962C8B-B14F-4D97-AF65-F5344CB8AC3E}">
        <p14:creationId xmlns:p14="http://schemas.microsoft.com/office/powerpoint/2010/main" val="2915555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a:solidFill>
                  <a:schemeClr val="bg1"/>
                </a:solidFill>
                <a:effectLst>
                  <a:outerShdw blurRad="38100" dist="38100" dir="2700000" algn="tl">
                    <a:srgbClr val="000000">
                      <a:alpha val="43137"/>
                    </a:srgbClr>
                  </a:outerShdw>
                </a:effectLst>
              </a:rPr>
              <a:t>농업경영체 등록시 혜택</a:t>
            </a:r>
            <a:endParaRPr lang="ko-KR" altLang="en-US" sz="4000" b="1" dirty="0">
              <a:solidFill>
                <a:schemeClr val="bg1"/>
              </a:solidFill>
              <a:effectLst>
                <a:outerShdw blurRad="38100" dist="38100" dir="2700000" algn="tl">
                  <a:srgbClr val="000000">
                    <a:alpha val="43137"/>
                  </a:srgbClr>
                </a:outerShdw>
              </a:effectLst>
            </a:endParaRPr>
          </a:p>
        </p:txBody>
      </p:sp>
      <p:sp>
        <p:nvSpPr>
          <p:cNvPr id="7" name="제목 1">
            <a:extLst>
              <a:ext uri="{FF2B5EF4-FFF2-40B4-BE49-F238E27FC236}">
                <a16:creationId xmlns:a16="http://schemas.microsoft.com/office/drawing/2014/main" id="{41313F7D-9334-D3DA-694A-2BC7DAE6CA63}"/>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소득금액 증명원은 종합소득세를 </a:t>
            </a:r>
            <a:r>
              <a:rPr lang="ko-KR" altLang="en-US" b="1" dirty="0" err="1">
                <a:solidFill>
                  <a:schemeClr val="accent6">
                    <a:lumMod val="75000"/>
                  </a:schemeClr>
                </a:solidFill>
                <a:latin typeface="나눔고딕" pitchFamily="2" charset="-127"/>
                <a:ea typeface="나눔고딕" pitchFamily="2" charset="-127"/>
              </a:rPr>
              <a:t>신고해야합니다</a:t>
            </a:r>
            <a:r>
              <a:rPr lang="en-US" altLang="ko-KR" b="1" dirty="0">
                <a:solidFill>
                  <a:schemeClr val="accent6">
                    <a:lumMod val="75000"/>
                  </a:schemeClr>
                </a:solidFill>
                <a:latin typeface="나눔고딕" pitchFamily="2" charset="-127"/>
                <a:ea typeface="나눔고딕" pitchFamily="2" charset="-127"/>
              </a:rPr>
              <a:t>.</a:t>
            </a:r>
            <a:endParaRPr lang="ko-KR" altLang="en-US" b="1" dirty="0">
              <a:solidFill>
                <a:schemeClr val="accent6">
                  <a:lumMod val="75000"/>
                </a:schemeClr>
              </a:solidFill>
              <a:latin typeface="나눔고딕" pitchFamily="2" charset="-127"/>
              <a:ea typeface="나눔고딕" pitchFamily="2" charset="-127"/>
            </a:endParaRPr>
          </a:p>
        </p:txBody>
      </p:sp>
      <p:pic>
        <p:nvPicPr>
          <p:cNvPr id="3" name="그림 2">
            <a:extLst>
              <a:ext uri="{FF2B5EF4-FFF2-40B4-BE49-F238E27FC236}">
                <a16:creationId xmlns:a16="http://schemas.microsoft.com/office/drawing/2014/main" id="{584044E2-3DD3-B861-40E2-0E4B0E1B8A73}"/>
              </a:ext>
            </a:extLst>
          </p:cNvPr>
          <p:cNvPicPr>
            <a:picLocks noChangeAspect="1"/>
          </p:cNvPicPr>
          <p:nvPr/>
        </p:nvPicPr>
        <p:blipFill>
          <a:blip r:embed="rId2" cstate="print"/>
          <a:stretch>
            <a:fillRect/>
          </a:stretch>
        </p:blipFill>
        <p:spPr>
          <a:xfrm>
            <a:off x="920069" y="1853520"/>
            <a:ext cx="6789107" cy="4236776"/>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4F3F1A12-269D-E454-3CEA-CF15B691C9A0}"/>
              </a:ext>
            </a:extLst>
          </p:cNvPr>
          <p:cNvSpPr txBox="1"/>
          <p:nvPr/>
        </p:nvSpPr>
        <p:spPr>
          <a:xfrm>
            <a:off x="1021345" y="6241320"/>
            <a:ext cx="9269456" cy="307777"/>
          </a:xfrm>
          <a:prstGeom prst="rect">
            <a:avLst/>
          </a:prstGeom>
          <a:noFill/>
        </p:spPr>
        <p:txBody>
          <a:bodyPr wrap="square" rtlCol="0">
            <a:spAutoFit/>
          </a:bodyPr>
          <a:lstStyle/>
          <a:p>
            <a:pPr algn="ctr"/>
            <a:r>
              <a:rPr lang="ko-KR" altLang="en-US" sz="1400" dirty="0">
                <a:solidFill>
                  <a:schemeClr val="bg2">
                    <a:lumMod val="50000"/>
                  </a:schemeClr>
                </a:solidFill>
              </a:rPr>
              <a:t>매년 </a:t>
            </a:r>
            <a:r>
              <a:rPr lang="en-US" altLang="ko-KR" sz="1400" dirty="0">
                <a:solidFill>
                  <a:schemeClr val="bg2">
                    <a:lumMod val="50000"/>
                  </a:schemeClr>
                </a:solidFill>
              </a:rPr>
              <a:t>5</a:t>
            </a:r>
            <a:r>
              <a:rPr lang="ko-KR" altLang="en-US" sz="1400" dirty="0">
                <a:solidFill>
                  <a:schemeClr val="bg2">
                    <a:lumMod val="50000"/>
                  </a:schemeClr>
                </a:solidFill>
              </a:rPr>
              <a:t>월 말일까지 종합소득세 신고가 되어 있어야 소득금액 증명원이 발행됩니다</a:t>
            </a:r>
            <a:r>
              <a:rPr lang="en-US" altLang="ko-KR" sz="1400" dirty="0">
                <a:solidFill>
                  <a:schemeClr val="bg2">
                    <a:lumMod val="50000"/>
                  </a:schemeClr>
                </a:solidFill>
              </a:rPr>
              <a:t>.</a:t>
            </a:r>
            <a:endParaRPr lang="ko-KR" altLang="en-US" sz="1400" dirty="0">
              <a:solidFill>
                <a:schemeClr val="bg2">
                  <a:lumMod val="50000"/>
                </a:schemeClr>
              </a:solidFill>
            </a:endParaRPr>
          </a:p>
        </p:txBody>
      </p:sp>
      <p:pic>
        <p:nvPicPr>
          <p:cNvPr id="9" name="그림 8">
            <a:extLst>
              <a:ext uri="{FF2B5EF4-FFF2-40B4-BE49-F238E27FC236}">
                <a16:creationId xmlns:a16="http://schemas.microsoft.com/office/drawing/2014/main" id="{71CA7751-8017-BCB0-8F4E-B46590991C76}"/>
              </a:ext>
            </a:extLst>
          </p:cNvPr>
          <p:cNvPicPr>
            <a:picLocks noChangeAspect="1"/>
          </p:cNvPicPr>
          <p:nvPr/>
        </p:nvPicPr>
        <p:blipFill>
          <a:blip r:embed="rId3" cstate="print"/>
          <a:stretch>
            <a:fillRect/>
          </a:stretch>
        </p:blipFill>
        <p:spPr>
          <a:xfrm>
            <a:off x="8016147" y="1653060"/>
            <a:ext cx="3924848" cy="1133633"/>
          </a:xfrm>
          <a:prstGeom prst="rect">
            <a:avLst/>
          </a:prstGeom>
        </p:spPr>
      </p:pic>
      <p:pic>
        <p:nvPicPr>
          <p:cNvPr id="11" name="그림 10">
            <a:extLst>
              <a:ext uri="{FF2B5EF4-FFF2-40B4-BE49-F238E27FC236}">
                <a16:creationId xmlns:a16="http://schemas.microsoft.com/office/drawing/2014/main" id="{1C02C202-C399-85CD-84DD-3DD43D017F15}"/>
              </a:ext>
            </a:extLst>
          </p:cNvPr>
          <p:cNvPicPr>
            <a:picLocks noChangeAspect="1"/>
          </p:cNvPicPr>
          <p:nvPr/>
        </p:nvPicPr>
        <p:blipFill>
          <a:blip r:embed="rId4" cstate="print"/>
          <a:stretch>
            <a:fillRect/>
          </a:stretch>
        </p:blipFill>
        <p:spPr>
          <a:xfrm>
            <a:off x="8221650" y="3012520"/>
            <a:ext cx="3124636" cy="1648055"/>
          </a:xfrm>
          <a:prstGeom prst="rect">
            <a:avLst/>
          </a:prstGeom>
        </p:spPr>
      </p:pic>
    </p:spTree>
    <p:extLst>
      <p:ext uri="{BB962C8B-B14F-4D97-AF65-F5344CB8AC3E}">
        <p14:creationId xmlns:p14="http://schemas.microsoft.com/office/powerpoint/2010/main" val="3406712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블루베리 묘목을 인터넷에서 판매</a:t>
            </a:r>
          </a:p>
        </p:txBody>
      </p:sp>
      <p:pic>
        <p:nvPicPr>
          <p:cNvPr id="2" name="그림 5">
            <a:extLst>
              <a:ext uri="{FF2B5EF4-FFF2-40B4-BE49-F238E27FC236}">
                <a16:creationId xmlns:a16="http://schemas.microsoft.com/office/drawing/2014/main" id="{1F03B0B9-61F5-A7DC-BC04-7303C2BD71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0160" y="1200283"/>
            <a:ext cx="5400675" cy="750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그림 5">
            <a:extLst>
              <a:ext uri="{FF2B5EF4-FFF2-40B4-BE49-F238E27FC236}">
                <a16:creationId xmlns:a16="http://schemas.microsoft.com/office/drawing/2014/main" id="{15D44323-29F9-B886-6D42-F650BEC63CDE}"/>
              </a:ext>
            </a:extLst>
          </p:cNvPr>
          <p:cNvPicPr>
            <a:picLocks noChangeAspect="1"/>
          </p:cNvPicPr>
          <p:nvPr/>
        </p:nvPicPr>
        <p:blipFill>
          <a:blip r:embed="rId4"/>
          <a:stretch>
            <a:fillRect/>
          </a:stretch>
        </p:blipFill>
        <p:spPr>
          <a:xfrm>
            <a:off x="383412" y="1200283"/>
            <a:ext cx="5438894" cy="2311032"/>
          </a:xfrm>
          <a:prstGeom prst="rect">
            <a:avLst/>
          </a:prstGeom>
        </p:spPr>
      </p:pic>
      <p:pic>
        <p:nvPicPr>
          <p:cNvPr id="7" name="그림 3">
            <a:extLst>
              <a:ext uri="{FF2B5EF4-FFF2-40B4-BE49-F238E27FC236}">
                <a16:creationId xmlns:a16="http://schemas.microsoft.com/office/drawing/2014/main" id="{94291563-7EB7-F1DE-EDDC-7C65609E85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631" y="4178948"/>
            <a:ext cx="5400675" cy="2573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30504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FEE8B-1866-2D97-11BA-630F4B7E0D40}"/>
            </a:ext>
          </a:extLst>
        </p:cNvPr>
        <p:cNvGrpSpPr/>
        <p:nvPr/>
      </p:nvGrpSpPr>
      <p:grpSpPr>
        <a:xfrm>
          <a:off x="0" y="0"/>
          <a:ext cx="0" cy="0"/>
          <a:chOff x="0" y="0"/>
          <a:chExt cx="0" cy="0"/>
        </a:xfrm>
      </p:grpSpPr>
      <p:sp>
        <p:nvSpPr>
          <p:cNvPr id="4" name="직사각형 3">
            <a:extLst>
              <a:ext uri="{FF2B5EF4-FFF2-40B4-BE49-F238E27FC236}">
                <a16:creationId xmlns:a16="http://schemas.microsoft.com/office/drawing/2014/main" id="{ABE4FD8F-0AF8-F464-FF7A-E65729A8BB70}"/>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766381E4-47C7-D83E-1847-5791066D381C}"/>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블루베리 묘목을 인터넷에서 판매</a:t>
            </a:r>
          </a:p>
        </p:txBody>
      </p:sp>
      <p:graphicFrame>
        <p:nvGraphicFramePr>
          <p:cNvPr id="7" name="표 6">
            <a:extLst>
              <a:ext uri="{FF2B5EF4-FFF2-40B4-BE49-F238E27FC236}">
                <a16:creationId xmlns:a16="http://schemas.microsoft.com/office/drawing/2014/main" id="{F98E1142-B728-65F7-03B1-0723AC8B6CE3}"/>
              </a:ext>
            </a:extLst>
          </p:cNvPr>
          <p:cNvGraphicFramePr>
            <a:graphicFrameLocks noGrp="1"/>
          </p:cNvGraphicFramePr>
          <p:nvPr/>
        </p:nvGraphicFramePr>
        <p:xfrm>
          <a:off x="582150" y="1107086"/>
          <a:ext cx="10515600" cy="2255520"/>
        </p:xfrm>
        <a:graphic>
          <a:graphicData uri="http://schemas.openxmlformats.org/drawingml/2006/table">
            <a:tbl>
              <a:tblPr/>
              <a:tblGrid>
                <a:gridCol w="2545935">
                  <a:extLst>
                    <a:ext uri="{9D8B030D-6E8A-4147-A177-3AD203B41FA5}">
                      <a16:colId xmlns:a16="http://schemas.microsoft.com/office/drawing/2014/main" val="663665699"/>
                    </a:ext>
                  </a:extLst>
                </a:gridCol>
                <a:gridCol w="7969665">
                  <a:extLst>
                    <a:ext uri="{9D8B030D-6E8A-4147-A177-3AD203B41FA5}">
                      <a16:colId xmlns:a16="http://schemas.microsoft.com/office/drawing/2014/main" val="71911951"/>
                    </a:ext>
                  </a:extLst>
                </a:gridCol>
              </a:tblGrid>
              <a:tr h="0">
                <a:tc>
                  <a:txBody>
                    <a:bodyPr/>
                    <a:lstStyle/>
                    <a:p>
                      <a:pPr>
                        <a:buNone/>
                      </a:pPr>
                      <a:r>
                        <a:rPr lang="ko-KR" altLang="en-US" sz="1600"/>
                        <a:t>구분</a:t>
                      </a:r>
                    </a:p>
                  </a:txBody>
                  <a:tcPr anchor="ctr">
                    <a:lnL>
                      <a:noFill/>
                    </a:lnL>
                    <a:lnR>
                      <a:noFill/>
                    </a:lnR>
                    <a:lnT>
                      <a:noFill/>
                    </a:lnT>
                    <a:lnB>
                      <a:noFill/>
                    </a:lnB>
                    <a:noFill/>
                  </a:tcPr>
                </a:tc>
                <a:tc>
                  <a:txBody>
                    <a:bodyPr/>
                    <a:lstStyle/>
                    <a:p>
                      <a:pPr>
                        <a:buNone/>
                      </a:pPr>
                      <a:r>
                        <a:rPr lang="ko-KR" altLang="en-US" sz="1600"/>
                        <a:t>요건</a:t>
                      </a:r>
                    </a:p>
                  </a:txBody>
                  <a:tcPr anchor="ctr">
                    <a:lnL>
                      <a:noFill/>
                    </a:lnL>
                    <a:lnR>
                      <a:noFill/>
                    </a:lnR>
                    <a:lnT>
                      <a:noFill/>
                    </a:lnT>
                    <a:lnB>
                      <a:noFill/>
                    </a:lnB>
                    <a:noFill/>
                  </a:tcPr>
                </a:tc>
                <a:extLst>
                  <a:ext uri="{0D108BD9-81ED-4DB2-BD59-A6C34878D82A}">
                    <a16:rowId xmlns:a16="http://schemas.microsoft.com/office/drawing/2014/main" val="4266982227"/>
                  </a:ext>
                </a:extLst>
              </a:tr>
              <a:tr h="134870">
                <a:tc>
                  <a:txBody>
                    <a:bodyPr/>
                    <a:lstStyle/>
                    <a:p>
                      <a:pPr>
                        <a:buNone/>
                      </a:pPr>
                      <a:r>
                        <a:rPr lang="ko-KR" altLang="en-US" sz="1600" b="1"/>
                        <a:t>법적 근거</a:t>
                      </a:r>
                      <a:endParaRPr lang="ko-KR" altLang="en-US" sz="1600"/>
                    </a:p>
                  </a:txBody>
                  <a:tcPr anchor="ctr">
                    <a:lnL>
                      <a:noFill/>
                    </a:lnL>
                    <a:lnR>
                      <a:noFill/>
                    </a:lnR>
                    <a:lnT>
                      <a:noFill/>
                    </a:lnT>
                    <a:lnB>
                      <a:noFill/>
                    </a:lnB>
                    <a:noFill/>
                  </a:tcPr>
                </a:tc>
                <a:tc>
                  <a:txBody>
                    <a:bodyPr/>
                    <a:lstStyle/>
                    <a:p>
                      <a:pPr>
                        <a:buNone/>
                      </a:pPr>
                      <a:r>
                        <a:rPr lang="ko-KR" altLang="en-US" sz="1600"/>
                        <a:t>「종자산업법」 제</a:t>
                      </a:r>
                      <a:r>
                        <a:rPr lang="en-US" altLang="ko-KR" sz="1600"/>
                        <a:t>32</a:t>
                      </a:r>
                      <a:r>
                        <a:rPr lang="ko-KR" altLang="en-US" sz="1600"/>
                        <a:t>조</a:t>
                      </a:r>
                    </a:p>
                  </a:txBody>
                  <a:tcPr anchor="ctr">
                    <a:lnL>
                      <a:noFill/>
                    </a:lnL>
                    <a:lnR>
                      <a:noFill/>
                    </a:lnR>
                    <a:lnT>
                      <a:noFill/>
                    </a:lnT>
                    <a:lnB>
                      <a:noFill/>
                    </a:lnB>
                    <a:noFill/>
                  </a:tcPr>
                </a:tc>
                <a:extLst>
                  <a:ext uri="{0D108BD9-81ED-4DB2-BD59-A6C34878D82A}">
                    <a16:rowId xmlns:a16="http://schemas.microsoft.com/office/drawing/2014/main" val="3398594720"/>
                  </a:ext>
                </a:extLst>
              </a:tr>
              <a:tr h="0">
                <a:tc>
                  <a:txBody>
                    <a:bodyPr/>
                    <a:lstStyle/>
                    <a:p>
                      <a:pPr>
                        <a:buNone/>
                      </a:pPr>
                      <a:r>
                        <a:rPr lang="ko-KR" altLang="en-US" sz="1600" b="1"/>
                        <a:t>토지</a:t>
                      </a:r>
                      <a:r>
                        <a:rPr lang="en-US" altLang="ko-KR" sz="1600" b="1"/>
                        <a:t>·</a:t>
                      </a:r>
                      <a:r>
                        <a:rPr lang="ko-KR" altLang="en-US" sz="1600" b="1"/>
                        <a:t>시설 요건</a:t>
                      </a:r>
                      <a:endParaRPr lang="ko-KR" altLang="en-US" sz="1600"/>
                    </a:p>
                  </a:txBody>
                  <a:tcPr anchor="ctr">
                    <a:lnL>
                      <a:noFill/>
                    </a:lnL>
                    <a:lnR>
                      <a:noFill/>
                    </a:lnR>
                    <a:lnT>
                      <a:noFill/>
                    </a:lnT>
                    <a:lnB>
                      <a:noFill/>
                    </a:lnB>
                    <a:noFill/>
                  </a:tcPr>
                </a:tc>
                <a:tc>
                  <a:txBody>
                    <a:bodyPr/>
                    <a:lstStyle/>
                    <a:p>
                      <a:pPr>
                        <a:buNone/>
                      </a:pPr>
                      <a:r>
                        <a:rPr lang="en-US" altLang="ko-KR" sz="1600" dirty="0"/>
                        <a:t>- </a:t>
                      </a:r>
                      <a:r>
                        <a:rPr lang="ko-KR" altLang="en-US" sz="1600" dirty="0" err="1"/>
                        <a:t>육묘장</a:t>
                      </a:r>
                      <a:r>
                        <a:rPr lang="en-US" altLang="ko-KR" sz="1600" dirty="0"/>
                        <a:t>(</a:t>
                      </a:r>
                      <a:r>
                        <a:rPr lang="ko-KR" altLang="en-US" sz="1600" dirty="0"/>
                        <a:t>온실</a:t>
                      </a:r>
                      <a:r>
                        <a:rPr lang="en-US" altLang="ko-KR" sz="1600" dirty="0"/>
                        <a:t>, </a:t>
                      </a:r>
                      <a:r>
                        <a:rPr lang="ko-KR" altLang="en-US" sz="1600" dirty="0"/>
                        <a:t>하우스 등</a:t>
                      </a:r>
                      <a:r>
                        <a:rPr lang="en-US" altLang="ko-KR" sz="1600" dirty="0"/>
                        <a:t>)- </a:t>
                      </a:r>
                      <a:r>
                        <a:rPr lang="ko-KR" altLang="en-US" sz="1600" dirty="0"/>
                        <a:t>파종</a:t>
                      </a:r>
                      <a:r>
                        <a:rPr lang="en-US" altLang="ko-KR" sz="1600" dirty="0"/>
                        <a:t>·</a:t>
                      </a:r>
                      <a:r>
                        <a:rPr lang="ko-KR" altLang="en-US" sz="1600" dirty="0"/>
                        <a:t>재배</a:t>
                      </a:r>
                      <a:r>
                        <a:rPr lang="en-US" altLang="ko-KR" sz="1600" dirty="0"/>
                        <a:t>·</a:t>
                      </a:r>
                      <a:r>
                        <a:rPr lang="ko-KR" altLang="en-US" sz="1600" dirty="0"/>
                        <a:t>병해충 관리 시설</a:t>
                      </a:r>
                      <a:r>
                        <a:rPr lang="en-US" altLang="ko-KR" sz="1600" dirty="0"/>
                        <a:t>- </a:t>
                      </a:r>
                      <a:r>
                        <a:rPr lang="ko-KR" altLang="en-US" sz="1600" dirty="0"/>
                        <a:t>필요 시 저장고</a:t>
                      </a:r>
                    </a:p>
                  </a:txBody>
                  <a:tcPr anchor="ctr">
                    <a:lnL>
                      <a:noFill/>
                    </a:lnL>
                    <a:lnR>
                      <a:noFill/>
                    </a:lnR>
                    <a:lnT>
                      <a:noFill/>
                    </a:lnT>
                    <a:lnB>
                      <a:noFill/>
                    </a:lnB>
                    <a:noFill/>
                  </a:tcPr>
                </a:tc>
                <a:extLst>
                  <a:ext uri="{0D108BD9-81ED-4DB2-BD59-A6C34878D82A}">
                    <a16:rowId xmlns:a16="http://schemas.microsoft.com/office/drawing/2014/main" val="2144553301"/>
                  </a:ext>
                </a:extLst>
              </a:tr>
              <a:tr h="0">
                <a:tc>
                  <a:txBody>
                    <a:bodyPr/>
                    <a:lstStyle/>
                    <a:p>
                      <a:pPr>
                        <a:buNone/>
                      </a:pPr>
                      <a:r>
                        <a:rPr lang="ko-KR" altLang="en-US" sz="1600" b="1" dirty="0"/>
                        <a:t>전문 인력 요건</a:t>
                      </a:r>
                      <a:endParaRPr lang="ko-KR" altLang="en-US" sz="1600" dirty="0"/>
                    </a:p>
                  </a:txBody>
                  <a:tcPr anchor="ctr">
                    <a:lnL>
                      <a:noFill/>
                    </a:lnL>
                    <a:lnR>
                      <a:noFill/>
                    </a:lnR>
                    <a:lnT>
                      <a:noFill/>
                    </a:lnT>
                    <a:lnB>
                      <a:noFill/>
                    </a:lnB>
                    <a:noFill/>
                  </a:tcPr>
                </a:tc>
                <a:tc>
                  <a:txBody>
                    <a:bodyPr/>
                    <a:lstStyle/>
                    <a:p>
                      <a:pPr>
                        <a:buNone/>
                      </a:pPr>
                      <a:r>
                        <a:rPr lang="ko-KR" altLang="en-US" sz="1600" dirty="0"/>
                        <a:t>꼭 하나 충족 필수① 종자</a:t>
                      </a:r>
                      <a:r>
                        <a:rPr lang="en-US" altLang="ko-KR" sz="1600" dirty="0"/>
                        <a:t>·</a:t>
                      </a:r>
                      <a:r>
                        <a:rPr lang="ko-KR" altLang="en-US" sz="1600" dirty="0"/>
                        <a:t>원예 관련 국가기술자격증 </a:t>
                      </a:r>
                      <a:r>
                        <a:rPr lang="en-US" altLang="ko-KR" sz="1600" dirty="0"/>
                        <a:t>(</a:t>
                      </a:r>
                      <a:r>
                        <a:rPr lang="ko-KR" altLang="en-US" sz="1600" dirty="0"/>
                        <a:t>종자기사</a:t>
                      </a:r>
                      <a:r>
                        <a:rPr lang="en-US" altLang="ko-KR" sz="1600" dirty="0"/>
                        <a:t>, </a:t>
                      </a:r>
                      <a:r>
                        <a:rPr lang="ko-KR" altLang="en-US" sz="1600" dirty="0"/>
                        <a:t>종자산업기사</a:t>
                      </a:r>
                      <a:r>
                        <a:rPr lang="en-US" altLang="ko-KR" sz="1600" dirty="0"/>
                        <a:t>, </a:t>
                      </a:r>
                      <a:r>
                        <a:rPr lang="ko-KR" altLang="en-US" sz="1600" dirty="0"/>
                        <a:t>종자기능사 등</a:t>
                      </a:r>
                      <a:r>
                        <a:rPr lang="en-US" altLang="ko-KR" sz="1600" dirty="0"/>
                        <a:t>)② </a:t>
                      </a:r>
                      <a:r>
                        <a:rPr lang="ko-KR" altLang="en-US" sz="1600" dirty="0"/>
                        <a:t>농학</a:t>
                      </a:r>
                      <a:r>
                        <a:rPr lang="en-US" altLang="ko-KR" sz="1600" dirty="0"/>
                        <a:t>·</a:t>
                      </a:r>
                      <a:r>
                        <a:rPr lang="ko-KR" altLang="en-US" sz="1600" dirty="0"/>
                        <a:t>원예학 등 관련 학과 졸업③ 종자</a:t>
                      </a:r>
                      <a:r>
                        <a:rPr lang="en-US" altLang="ko-KR" sz="1600" dirty="0"/>
                        <a:t>·</a:t>
                      </a:r>
                      <a:r>
                        <a:rPr lang="ko-KR" altLang="en-US" sz="1600" dirty="0"/>
                        <a:t>육묘 관련 실무 경력 </a:t>
                      </a:r>
                      <a:r>
                        <a:rPr lang="en-US" altLang="ko-KR" sz="1600" dirty="0"/>
                        <a:t>2</a:t>
                      </a:r>
                      <a:r>
                        <a:rPr lang="ko-KR" altLang="en-US" sz="1600" dirty="0"/>
                        <a:t>년 이상</a:t>
                      </a:r>
                    </a:p>
                  </a:txBody>
                  <a:tcPr anchor="ctr">
                    <a:lnL>
                      <a:noFill/>
                    </a:lnL>
                    <a:lnR>
                      <a:noFill/>
                    </a:lnR>
                    <a:lnT>
                      <a:noFill/>
                    </a:lnT>
                    <a:lnB>
                      <a:noFill/>
                    </a:lnB>
                    <a:noFill/>
                  </a:tcPr>
                </a:tc>
                <a:extLst>
                  <a:ext uri="{0D108BD9-81ED-4DB2-BD59-A6C34878D82A}">
                    <a16:rowId xmlns:a16="http://schemas.microsoft.com/office/drawing/2014/main" val="793787223"/>
                  </a:ext>
                </a:extLst>
              </a:tr>
              <a:tr h="0">
                <a:tc>
                  <a:txBody>
                    <a:bodyPr/>
                    <a:lstStyle/>
                    <a:p>
                      <a:pPr>
                        <a:buNone/>
                      </a:pPr>
                      <a:r>
                        <a:rPr lang="ko-KR" altLang="en-US" sz="1600" b="1" dirty="0"/>
                        <a:t>등록 절차</a:t>
                      </a:r>
                      <a:endParaRPr lang="ko-KR" altLang="en-US" sz="1600" dirty="0"/>
                    </a:p>
                  </a:txBody>
                  <a:tcPr anchor="ctr">
                    <a:lnL>
                      <a:noFill/>
                    </a:lnL>
                    <a:lnR>
                      <a:noFill/>
                    </a:lnR>
                    <a:lnT>
                      <a:noFill/>
                    </a:lnT>
                    <a:lnB>
                      <a:noFill/>
                    </a:lnB>
                    <a:noFill/>
                  </a:tcPr>
                </a:tc>
                <a:tc>
                  <a:txBody>
                    <a:bodyPr/>
                    <a:lstStyle/>
                    <a:p>
                      <a:pPr>
                        <a:buNone/>
                      </a:pPr>
                      <a:r>
                        <a:rPr lang="ko-KR" altLang="en-US" sz="1600"/>
                        <a:t>신청서 제출 → 서류 심사 → 현장 확인 → 등록증 발급</a:t>
                      </a:r>
                    </a:p>
                  </a:txBody>
                  <a:tcPr anchor="ctr">
                    <a:lnL>
                      <a:noFill/>
                    </a:lnL>
                    <a:lnR>
                      <a:noFill/>
                    </a:lnR>
                    <a:lnT>
                      <a:noFill/>
                    </a:lnT>
                    <a:lnB>
                      <a:noFill/>
                    </a:lnB>
                    <a:noFill/>
                  </a:tcPr>
                </a:tc>
                <a:extLst>
                  <a:ext uri="{0D108BD9-81ED-4DB2-BD59-A6C34878D82A}">
                    <a16:rowId xmlns:a16="http://schemas.microsoft.com/office/drawing/2014/main" val="351100325"/>
                  </a:ext>
                </a:extLst>
              </a:tr>
              <a:tr h="0">
                <a:tc>
                  <a:txBody>
                    <a:bodyPr/>
                    <a:lstStyle/>
                    <a:p>
                      <a:pPr>
                        <a:buNone/>
                      </a:pPr>
                      <a:r>
                        <a:rPr lang="ko-KR" altLang="en-US" sz="1600" b="1"/>
                        <a:t>판매 시 표시사항</a:t>
                      </a:r>
                      <a:endParaRPr lang="ko-KR" altLang="en-US" sz="1600"/>
                    </a:p>
                  </a:txBody>
                  <a:tcPr anchor="ctr">
                    <a:lnL>
                      <a:noFill/>
                    </a:lnL>
                    <a:lnR>
                      <a:noFill/>
                    </a:lnR>
                    <a:lnT>
                      <a:noFill/>
                    </a:lnT>
                    <a:lnB>
                      <a:noFill/>
                    </a:lnB>
                    <a:noFill/>
                  </a:tcPr>
                </a:tc>
                <a:tc>
                  <a:txBody>
                    <a:bodyPr/>
                    <a:lstStyle/>
                    <a:p>
                      <a:pPr>
                        <a:buNone/>
                      </a:pPr>
                      <a:r>
                        <a:rPr lang="ko-KR" altLang="en-US" sz="1600" dirty="0" err="1"/>
                        <a:t>품종명</a:t>
                      </a:r>
                      <a:r>
                        <a:rPr lang="en-US" altLang="ko-KR" sz="1600" dirty="0"/>
                        <a:t>, </a:t>
                      </a:r>
                      <a:r>
                        <a:rPr lang="ko-KR" altLang="en-US" sz="1600" dirty="0"/>
                        <a:t>파종일</a:t>
                      </a:r>
                      <a:r>
                        <a:rPr lang="en-US" altLang="ko-KR" sz="1600" dirty="0"/>
                        <a:t>·</a:t>
                      </a:r>
                      <a:r>
                        <a:rPr lang="ko-KR" altLang="en-US" sz="1600" dirty="0"/>
                        <a:t>육묘일</a:t>
                      </a:r>
                      <a:r>
                        <a:rPr lang="en-US" altLang="ko-KR" sz="1600" dirty="0"/>
                        <a:t>, </a:t>
                      </a:r>
                      <a:r>
                        <a:rPr lang="ko-KR" altLang="en-US" sz="1600" dirty="0"/>
                        <a:t>생산자명</a:t>
                      </a:r>
                      <a:r>
                        <a:rPr lang="en-US" altLang="ko-KR" sz="1600" dirty="0"/>
                        <a:t>, </a:t>
                      </a:r>
                      <a:r>
                        <a:rPr lang="ko-KR" altLang="en-US" sz="1600" dirty="0"/>
                        <a:t>등록번호 등</a:t>
                      </a:r>
                    </a:p>
                  </a:txBody>
                  <a:tcPr anchor="ctr">
                    <a:lnL>
                      <a:noFill/>
                    </a:lnL>
                    <a:lnR>
                      <a:noFill/>
                    </a:lnR>
                    <a:lnT>
                      <a:noFill/>
                    </a:lnT>
                    <a:lnB>
                      <a:noFill/>
                    </a:lnB>
                    <a:noFill/>
                  </a:tcPr>
                </a:tc>
                <a:extLst>
                  <a:ext uri="{0D108BD9-81ED-4DB2-BD59-A6C34878D82A}">
                    <a16:rowId xmlns:a16="http://schemas.microsoft.com/office/drawing/2014/main" val="2008340237"/>
                  </a:ext>
                </a:extLst>
              </a:tr>
            </a:tbl>
          </a:graphicData>
        </a:graphic>
      </p:graphicFrame>
      <p:graphicFrame>
        <p:nvGraphicFramePr>
          <p:cNvPr id="8" name="표 7">
            <a:extLst>
              <a:ext uri="{FF2B5EF4-FFF2-40B4-BE49-F238E27FC236}">
                <a16:creationId xmlns:a16="http://schemas.microsoft.com/office/drawing/2014/main" id="{DE34B846-2BF3-72B3-2393-8B1F9293D5CE}"/>
              </a:ext>
            </a:extLst>
          </p:cNvPr>
          <p:cNvGraphicFramePr>
            <a:graphicFrameLocks noGrp="1"/>
          </p:cNvGraphicFramePr>
          <p:nvPr/>
        </p:nvGraphicFramePr>
        <p:xfrm>
          <a:off x="582150" y="3589897"/>
          <a:ext cx="10515600" cy="2743200"/>
        </p:xfrm>
        <a:graphic>
          <a:graphicData uri="http://schemas.openxmlformats.org/drawingml/2006/table">
            <a:tbl>
              <a:tblPr/>
              <a:tblGrid>
                <a:gridCol w="2050278">
                  <a:extLst>
                    <a:ext uri="{9D8B030D-6E8A-4147-A177-3AD203B41FA5}">
                      <a16:colId xmlns:a16="http://schemas.microsoft.com/office/drawing/2014/main" val="2873965861"/>
                    </a:ext>
                  </a:extLst>
                </a:gridCol>
                <a:gridCol w="8465322">
                  <a:extLst>
                    <a:ext uri="{9D8B030D-6E8A-4147-A177-3AD203B41FA5}">
                      <a16:colId xmlns:a16="http://schemas.microsoft.com/office/drawing/2014/main" val="998707098"/>
                    </a:ext>
                  </a:extLst>
                </a:gridCol>
              </a:tblGrid>
              <a:tr h="0">
                <a:tc>
                  <a:txBody>
                    <a:bodyPr/>
                    <a:lstStyle/>
                    <a:p>
                      <a:pPr>
                        <a:buNone/>
                      </a:pPr>
                      <a:r>
                        <a:rPr lang="ko-KR" altLang="en-US" sz="1600"/>
                        <a:t>구분</a:t>
                      </a:r>
                    </a:p>
                  </a:txBody>
                  <a:tcPr anchor="ctr">
                    <a:lnL>
                      <a:noFill/>
                    </a:lnL>
                    <a:lnR>
                      <a:noFill/>
                    </a:lnR>
                    <a:lnT>
                      <a:noFill/>
                    </a:lnT>
                    <a:lnB>
                      <a:noFill/>
                    </a:lnB>
                    <a:noFill/>
                  </a:tcPr>
                </a:tc>
                <a:tc>
                  <a:txBody>
                    <a:bodyPr/>
                    <a:lstStyle/>
                    <a:p>
                      <a:pPr>
                        <a:buNone/>
                      </a:pPr>
                      <a:r>
                        <a:rPr lang="ko-KR" altLang="en-US" sz="1600" dirty="0"/>
                        <a:t>요건</a:t>
                      </a:r>
                    </a:p>
                  </a:txBody>
                  <a:tcPr anchor="ctr">
                    <a:lnL>
                      <a:noFill/>
                    </a:lnL>
                    <a:lnR>
                      <a:noFill/>
                    </a:lnR>
                    <a:lnT>
                      <a:noFill/>
                    </a:lnT>
                    <a:lnB>
                      <a:noFill/>
                    </a:lnB>
                    <a:noFill/>
                  </a:tcPr>
                </a:tc>
                <a:extLst>
                  <a:ext uri="{0D108BD9-81ED-4DB2-BD59-A6C34878D82A}">
                    <a16:rowId xmlns:a16="http://schemas.microsoft.com/office/drawing/2014/main" val="578340635"/>
                  </a:ext>
                </a:extLst>
              </a:tr>
              <a:tr h="0">
                <a:tc>
                  <a:txBody>
                    <a:bodyPr/>
                    <a:lstStyle/>
                    <a:p>
                      <a:pPr>
                        <a:buNone/>
                      </a:pPr>
                      <a:r>
                        <a:rPr lang="ko-KR" altLang="en-US" sz="1600" b="1"/>
                        <a:t>법적 근거</a:t>
                      </a:r>
                      <a:endParaRPr lang="ko-KR" altLang="en-US" sz="1600"/>
                    </a:p>
                  </a:txBody>
                  <a:tcPr anchor="ctr">
                    <a:lnL>
                      <a:noFill/>
                    </a:lnL>
                    <a:lnR>
                      <a:noFill/>
                    </a:lnR>
                    <a:lnT>
                      <a:noFill/>
                    </a:lnT>
                    <a:lnB>
                      <a:noFill/>
                    </a:lnB>
                    <a:noFill/>
                  </a:tcPr>
                </a:tc>
                <a:tc>
                  <a:txBody>
                    <a:bodyPr/>
                    <a:lstStyle/>
                    <a:p>
                      <a:pPr>
                        <a:buNone/>
                      </a:pPr>
                      <a:r>
                        <a:rPr lang="ko-KR" altLang="en-US" sz="1600"/>
                        <a:t>「종자산업법」 제</a:t>
                      </a:r>
                      <a:r>
                        <a:rPr lang="en-US" altLang="ko-KR" sz="1600"/>
                        <a:t>34</a:t>
                      </a:r>
                      <a:r>
                        <a:rPr lang="ko-KR" altLang="en-US" sz="1600"/>
                        <a:t>조</a:t>
                      </a:r>
                    </a:p>
                  </a:txBody>
                  <a:tcPr anchor="ctr">
                    <a:lnL>
                      <a:noFill/>
                    </a:lnL>
                    <a:lnR>
                      <a:noFill/>
                    </a:lnR>
                    <a:lnT>
                      <a:noFill/>
                    </a:lnT>
                    <a:lnB>
                      <a:noFill/>
                    </a:lnB>
                    <a:noFill/>
                  </a:tcPr>
                </a:tc>
                <a:extLst>
                  <a:ext uri="{0D108BD9-81ED-4DB2-BD59-A6C34878D82A}">
                    <a16:rowId xmlns:a16="http://schemas.microsoft.com/office/drawing/2014/main" val="1142441700"/>
                  </a:ext>
                </a:extLst>
              </a:tr>
              <a:tr h="0">
                <a:tc>
                  <a:txBody>
                    <a:bodyPr/>
                    <a:lstStyle/>
                    <a:p>
                      <a:pPr>
                        <a:buNone/>
                      </a:pPr>
                      <a:r>
                        <a:rPr lang="ko-KR" altLang="en-US" sz="1600" b="1"/>
                        <a:t>토지</a:t>
                      </a:r>
                      <a:r>
                        <a:rPr lang="en-US" altLang="ko-KR" sz="1600" b="1"/>
                        <a:t>·</a:t>
                      </a:r>
                      <a:r>
                        <a:rPr lang="ko-KR" altLang="en-US" sz="1600" b="1"/>
                        <a:t>시설 요건</a:t>
                      </a:r>
                      <a:endParaRPr lang="ko-KR" altLang="en-US" sz="1600"/>
                    </a:p>
                  </a:txBody>
                  <a:tcPr anchor="ctr">
                    <a:lnL>
                      <a:noFill/>
                    </a:lnL>
                    <a:lnR>
                      <a:noFill/>
                    </a:lnR>
                    <a:lnT>
                      <a:noFill/>
                    </a:lnT>
                    <a:lnB>
                      <a:noFill/>
                    </a:lnB>
                    <a:noFill/>
                  </a:tcPr>
                </a:tc>
                <a:tc>
                  <a:txBody>
                    <a:bodyPr/>
                    <a:lstStyle/>
                    <a:p>
                      <a:pPr>
                        <a:buNone/>
                      </a:pPr>
                      <a:r>
                        <a:rPr lang="en-US" altLang="ko-KR" sz="1600" dirty="0"/>
                        <a:t>- </a:t>
                      </a:r>
                      <a:r>
                        <a:rPr lang="ko-KR" altLang="en-US" sz="1600" dirty="0"/>
                        <a:t>묘목 재배지</a:t>
                      </a:r>
                      <a:r>
                        <a:rPr lang="en-US" altLang="ko-KR" sz="1600" dirty="0"/>
                        <a:t>- </a:t>
                      </a:r>
                      <a:r>
                        <a:rPr lang="ko-KR" altLang="en-US" sz="1600" dirty="0"/>
                        <a:t>관리</a:t>
                      </a:r>
                      <a:r>
                        <a:rPr lang="en-US" altLang="ko-KR" sz="1600" dirty="0"/>
                        <a:t>·</a:t>
                      </a:r>
                      <a:r>
                        <a:rPr lang="ko-KR" altLang="en-US" sz="1600" dirty="0"/>
                        <a:t>저장</a:t>
                      </a:r>
                      <a:r>
                        <a:rPr lang="en-US" altLang="ko-KR" sz="1600" dirty="0"/>
                        <a:t>·</a:t>
                      </a:r>
                      <a:r>
                        <a:rPr lang="ko-KR" altLang="en-US" sz="1600" dirty="0"/>
                        <a:t>방제 시설</a:t>
                      </a:r>
                    </a:p>
                  </a:txBody>
                  <a:tcPr anchor="ctr">
                    <a:lnL>
                      <a:noFill/>
                    </a:lnL>
                    <a:lnR>
                      <a:noFill/>
                    </a:lnR>
                    <a:lnT>
                      <a:noFill/>
                    </a:lnT>
                    <a:lnB>
                      <a:noFill/>
                    </a:lnB>
                    <a:noFill/>
                  </a:tcPr>
                </a:tc>
                <a:extLst>
                  <a:ext uri="{0D108BD9-81ED-4DB2-BD59-A6C34878D82A}">
                    <a16:rowId xmlns:a16="http://schemas.microsoft.com/office/drawing/2014/main" val="2148509162"/>
                  </a:ext>
                </a:extLst>
              </a:tr>
              <a:tr h="0">
                <a:tc>
                  <a:txBody>
                    <a:bodyPr/>
                    <a:lstStyle/>
                    <a:p>
                      <a:pPr>
                        <a:buNone/>
                      </a:pPr>
                      <a:r>
                        <a:rPr lang="ko-KR" altLang="en-US" sz="1600" b="1"/>
                        <a:t>전문 인력 요건</a:t>
                      </a:r>
                      <a:endParaRPr lang="ko-KR" altLang="en-US" sz="1600"/>
                    </a:p>
                  </a:txBody>
                  <a:tcPr anchor="ctr">
                    <a:lnL>
                      <a:noFill/>
                    </a:lnL>
                    <a:lnR>
                      <a:noFill/>
                    </a:lnR>
                    <a:lnT>
                      <a:noFill/>
                    </a:lnT>
                    <a:lnB>
                      <a:noFill/>
                    </a:lnB>
                    <a:noFill/>
                  </a:tcPr>
                </a:tc>
                <a:tc>
                  <a:txBody>
                    <a:bodyPr/>
                    <a:lstStyle/>
                    <a:p>
                      <a:pPr>
                        <a:buNone/>
                      </a:pPr>
                      <a:r>
                        <a:rPr lang="ko-KR" altLang="en-US" sz="1600" dirty="0"/>
                        <a:t>꼭 하나 충족 필수</a:t>
                      </a:r>
                      <a:endParaRPr lang="en-US" altLang="ko-KR" sz="1600" dirty="0"/>
                    </a:p>
                    <a:p>
                      <a:pPr>
                        <a:buNone/>
                      </a:pPr>
                      <a:r>
                        <a:rPr lang="ko-KR" altLang="en-US" sz="1600" dirty="0"/>
                        <a:t>① 종자 관련 국가기술자격증 </a:t>
                      </a:r>
                      <a:r>
                        <a:rPr lang="en-US" altLang="ko-KR" sz="1600" dirty="0"/>
                        <a:t>(</a:t>
                      </a:r>
                      <a:r>
                        <a:rPr lang="ko-KR" altLang="en-US" sz="1600" dirty="0"/>
                        <a:t>종자기사 등</a:t>
                      </a:r>
                      <a:r>
                        <a:rPr lang="en-US" altLang="ko-KR" sz="1600" dirty="0"/>
                        <a:t>)</a:t>
                      </a:r>
                    </a:p>
                    <a:p>
                      <a:pPr>
                        <a:buNone/>
                      </a:pPr>
                      <a:r>
                        <a:rPr lang="en-US" altLang="ko-KR" sz="1600" dirty="0"/>
                        <a:t>② </a:t>
                      </a:r>
                      <a:r>
                        <a:rPr lang="ko-KR" altLang="en-US" sz="1600" dirty="0"/>
                        <a:t>농업</a:t>
                      </a:r>
                      <a:r>
                        <a:rPr lang="en-US" altLang="ko-KR" sz="1600" dirty="0"/>
                        <a:t>·</a:t>
                      </a:r>
                      <a:r>
                        <a:rPr lang="ko-KR" altLang="en-US" sz="1600" dirty="0"/>
                        <a:t>원예</a:t>
                      </a:r>
                      <a:r>
                        <a:rPr lang="en-US" altLang="ko-KR" sz="1600" dirty="0"/>
                        <a:t>·</a:t>
                      </a:r>
                      <a:r>
                        <a:rPr lang="ko-KR" altLang="en-US" sz="1600" dirty="0"/>
                        <a:t>임업 관련 학과 졸업</a:t>
                      </a:r>
                      <a:endParaRPr lang="en-US" altLang="ko-KR" sz="1600" dirty="0"/>
                    </a:p>
                    <a:p>
                      <a:pPr>
                        <a:buNone/>
                      </a:pPr>
                      <a:r>
                        <a:rPr lang="ko-KR" altLang="en-US" sz="1600" dirty="0"/>
                        <a:t>③ 묘목 재배</a:t>
                      </a:r>
                      <a:r>
                        <a:rPr lang="en-US" altLang="ko-KR" sz="1600" dirty="0"/>
                        <a:t>·</a:t>
                      </a:r>
                      <a:r>
                        <a:rPr lang="ko-KR" altLang="en-US" sz="1600" dirty="0"/>
                        <a:t>관리 실무 경력 </a:t>
                      </a:r>
                      <a:r>
                        <a:rPr lang="en-US" altLang="ko-KR" sz="1600" dirty="0"/>
                        <a:t>2</a:t>
                      </a:r>
                      <a:r>
                        <a:rPr lang="ko-KR" altLang="en-US" sz="1600" dirty="0"/>
                        <a:t>년 이상</a:t>
                      </a:r>
                    </a:p>
                  </a:txBody>
                  <a:tcPr anchor="ctr">
                    <a:lnL>
                      <a:noFill/>
                    </a:lnL>
                    <a:lnR>
                      <a:noFill/>
                    </a:lnR>
                    <a:lnT>
                      <a:noFill/>
                    </a:lnT>
                    <a:lnB>
                      <a:noFill/>
                    </a:lnB>
                    <a:noFill/>
                  </a:tcPr>
                </a:tc>
                <a:extLst>
                  <a:ext uri="{0D108BD9-81ED-4DB2-BD59-A6C34878D82A}">
                    <a16:rowId xmlns:a16="http://schemas.microsoft.com/office/drawing/2014/main" val="3823087517"/>
                  </a:ext>
                </a:extLst>
              </a:tr>
              <a:tr h="0">
                <a:tc>
                  <a:txBody>
                    <a:bodyPr/>
                    <a:lstStyle/>
                    <a:p>
                      <a:pPr>
                        <a:buNone/>
                      </a:pPr>
                      <a:r>
                        <a:rPr lang="ko-KR" altLang="en-US" sz="1600" b="1"/>
                        <a:t>등록 절차</a:t>
                      </a:r>
                      <a:endParaRPr lang="ko-KR" altLang="en-US" sz="1600"/>
                    </a:p>
                  </a:txBody>
                  <a:tcPr anchor="ctr">
                    <a:lnL>
                      <a:noFill/>
                    </a:lnL>
                    <a:lnR>
                      <a:noFill/>
                    </a:lnR>
                    <a:lnT>
                      <a:noFill/>
                    </a:lnT>
                    <a:lnB>
                      <a:noFill/>
                    </a:lnB>
                    <a:noFill/>
                  </a:tcPr>
                </a:tc>
                <a:tc>
                  <a:txBody>
                    <a:bodyPr/>
                    <a:lstStyle/>
                    <a:p>
                      <a:pPr>
                        <a:buNone/>
                      </a:pPr>
                      <a:r>
                        <a:rPr lang="ko-KR" altLang="en-US" sz="1600"/>
                        <a:t>신청서 제출 → 서류 심사 → 현장 확인 → 등록증 발급</a:t>
                      </a:r>
                    </a:p>
                  </a:txBody>
                  <a:tcPr anchor="ctr">
                    <a:lnL>
                      <a:noFill/>
                    </a:lnL>
                    <a:lnR>
                      <a:noFill/>
                    </a:lnR>
                    <a:lnT>
                      <a:noFill/>
                    </a:lnT>
                    <a:lnB>
                      <a:noFill/>
                    </a:lnB>
                    <a:noFill/>
                  </a:tcPr>
                </a:tc>
                <a:extLst>
                  <a:ext uri="{0D108BD9-81ED-4DB2-BD59-A6C34878D82A}">
                    <a16:rowId xmlns:a16="http://schemas.microsoft.com/office/drawing/2014/main" val="503572761"/>
                  </a:ext>
                </a:extLst>
              </a:tr>
              <a:tr h="0">
                <a:tc>
                  <a:txBody>
                    <a:bodyPr/>
                    <a:lstStyle/>
                    <a:p>
                      <a:pPr>
                        <a:buNone/>
                      </a:pPr>
                      <a:r>
                        <a:rPr lang="ko-KR" altLang="en-US" sz="1600" b="1"/>
                        <a:t>판매 시 표시사항</a:t>
                      </a:r>
                      <a:endParaRPr lang="ko-KR" altLang="en-US" sz="1600"/>
                    </a:p>
                  </a:txBody>
                  <a:tcPr anchor="ctr">
                    <a:lnL>
                      <a:noFill/>
                    </a:lnL>
                    <a:lnR>
                      <a:noFill/>
                    </a:lnR>
                    <a:lnT>
                      <a:noFill/>
                    </a:lnT>
                    <a:lnB>
                      <a:noFill/>
                    </a:lnB>
                    <a:noFill/>
                  </a:tcPr>
                </a:tc>
                <a:tc>
                  <a:txBody>
                    <a:bodyPr/>
                    <a:lstStyle/>
                    <a:p>
                      <a:pPr>
                        <a:buNone/>
                      </a:pPr>
                      <a:r>
                        <a:rPr lang="ko-KR" altLang="en-US" sz="1600" dirty="0" err="1"/>
                        <a:t>품종명</a:t>
                      </a:r>
                      <a:r>
                        <a:rPr lang="en-US" altLang="ko-KR" sz="1600" dirty="0"/>
                        <a:t>, </a:t>
                      </a:r>
                      <a:r>
                        <a:rPr lang="ko-KR" altLang="en-US" sz="1600" dirty="0"/>
                        <a:t>생산연도</a:t>
                      </a:r>
                      <a:r>
                        <a:rPr lang="en-US" altLang="ko-KR" sz="1600" dirty="0"/>
                        <a:t>, </a:t>
                      </a:r>
                      <a:r>
                        <a:rPr lang="ko-KR" altLang="en-US" sz="1600" dirty="0"/>
                        <a:t>접목</a:t>
                      </a:r>
                      <a:r>
                        <a:rPr lang="en-US" altLang="ko-KR" sz="1600" dirty="0"/>
                        <a:t>·</a:t>
                      </a:r>
                      <a:r>
                        <a:rPr lang="ko-KR" altLang="en-US" sz="1600" dirty="0" err="1"/>
                        <a:t>실생</a:t>
                      </a:r>
                      <a:r>
                        <a:rPr lang="ko-KR" altLang="en-US" sz="1600" dirty="0"/>
                        <a:t> 구분</a:t>
                      </a:r>
                      <a:r>
                        <a:rPr lang="en-US" altLang="ko-KR" sz="1600" dirty="0"/>
                        <a:t>, </a:t>
                      </a:r>
                      <a:r>
                        <a:rPr lang="ko-KR" altLang="en-US" sz="1600" dirty="0"/>
                        <a:t>원산지</a:t>
                      </a:r>
                      <a:r>
                        <a:rPr lang="en-US" altLang="ko-KR" sz="1600" dirty="0"/>
                        <a:t>, </a:t>
                      </a:r>
                      <a:r>
                        <a:rPr lang="ko-KR" altLang="en-US" sz="1600" dirty="0"/>
                        <a:t>생산자명</a:t>
                      </a:r>
                      <a:r>
                        <a:rPr lang="en-US" altLang="ko-KR" sz="1600" dirty="0"/>
                        <a:t>, </a:t>
                      </a:r>
                      <a:r>
                        <a:rPr lang="ko-KR" altLang="en-US" sz="1600" dirty="0"/>
                        <a:t>등록번호 등</a:t>
                      </a:r>
                    </a:p>
                  </a:txBody>
                  <a:tcPr anchor="ctr">
                    <a:lnL>
                      <a:noFill/>
                    </a:lnL>
                    <a:lnR>
                      <a:noFill/>
                    </a:lnR>
                    <a:lnT>
                      <a:noFill/>
                    </a:lnT>
                    <a:lnB>
                      <a:noFill/>
                    </a:lnB>
                    <a:noFill/>
                  </a:tcPr>
                </a:tc>
                <a:extLst>
                  <a:ext uri="{0D108BD9-81ED-4DB2-BD59-A6C34878D82A}">
                    <a16:rowId xmlns:a16="http://schemas.microsoft.com/office/drawing/2014/main" val="3526930880"/>
                  </a:ext>
                </a:extLst>
              </a:tr>
            </a:tbl>
          </a:graphicData>
        </a:graphic>
      </p:graphicFrame>
      <p:sp>
        <p:nvSpPr>
          <p:cNvPr id="9" name="제목 1">
            <a:extLst>
              <a:ext uri="{FF2B5EF4-FFF2-40B4-BE49-F238E27FC236}">
                <a16:creationId xmlns:a16="http://schemas.microsoft.com/office/drawing/2014/main" id="{A0BB4C4F-BB79-9777-5DCF-31919B732C9B}"/>
              </a:ext>
            </a:extLst>
          </p:cNvPr>
          <p:cNvSpPr txBox="1">
            <a:spLocks/>
          </p:cNvSpPr>
          <p:nvPr/>
        </p:nvSpPr>
        <p:spPr>
          <a:xfrm>
            <a:off x="934575" y="1186581"/>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err="1">
                <a:solidFill>
                  <a:schemeClr val="accent6">
                    <a:lumMod val="75000"/>
                  </a:schemeClr>
                </a:solidFill>
              </a:rPr>
              <a:t>육묘업</a:t>
            </a:r>
            <a:r>
              <a:rPr lang="ko-KR" altLang="en-US" b="1" dirty="0">
                <a:solidFill>
                  <a:schemeClr val="accent6">
                    <a:lumMod val="75000"/>
                  </a:schemeClr>
                </a:solidFill>
              </a:rPr>
              <a:t> 등록 요건 </a:t>
            </a:r>
            <a:r>
              <a:rPr lang="en-US" altLang="ko-KR" b="1" dirty="0">
                <a:solidFill>
                  <a:schemeClr val="accent6">
                    <a:lumMod val="75000"/>
                  </a:schemeClr>
                </a:solidFill>
              </a:rPr>
              <a:t>(</a:t>
            </a:r>
            <a:r>
              <a:rPr lang="ko-KR" altLang="en-US" b="1" dirty="0">
                <a:solidFill>
                  <a:schemeClr val="accent6">
                    <a:lumMod val="75000"/>
                  </a:schemeClr>
                </a:solidFill>
              </a:rPr>
              <a:t>모종 생산</a:t>
            </a:r>
            <a:r>
              <a:rPr lang="en-US" altLang="ko-KR" b="1" dirty="0">
                <a:solidFill>
                  <a:schemeClr val="accent6">
                    <a:lumMod val="75000"/>
                  </a:schemeClr>
                </a:solidFill>
              </a:rPr>
              <a:t>·</a:t>
            </a:r>
            <a:r>
              <a:rPr lang="ko-KR" altLang="en-US" b="1" dirty="0">
                <a:solidFill>
                  <a:schemeClr val="accent6">
                    <a:lumMod val="75000"/>
                  </a:schemeClr>
                </a:solidFill>
              </a:rPr>
              <a:t>판매</a:t>
            </a:r>
            <a:r>
              <a:rPr lang="en-US" altLang="ko-KR" b="1" dirty="0">
                <a:solidFill>
                  <a:schemeClr val="accent6">
                    <a:lumMod val="75000"/>
                  </a:schemeClr>
                </a:solidFill>
              </a:rPr>
              <a:t>)</a:t>
            </a:r>
            <a:endParaRPr lang="ko-KR" altLang="en-US" b="1" dirty="0">
              <a:solidFill>
                <a:schemeClr val="accent6">
                  <a:lumMod val="75000"/>
                </a:schemeClr>
              </a:solidFill>
              <a:latin typeface="나눔고딕" pitchFamily="2" charset="-127"/>
              <a:ea typeface="나눔고딕" pitchFamily="2" charset="-127"/>
            </a:endParaRPr>
          </a:p>
        </p:txBody>
      </p:sp>
      <p:sp>
        <p:nvSpPr>
          <p:cNvPr id="10" name="제목 1">
            <a:extLst>
              <a:ext uri="{FF2B5EF4-FFF2-40B4-BE49-F238E27FC236}">
                <a16:creationId xmlns:a16="http://schemas.microsoft.com/office/drawing/2014/main" id="{DC0F775D-D750-8F91-0F7E-1BA0227E03AF}"/>
              </a:ext>
            </a:extLst>
          </p:cNvPr>
          <p:cNvSpPr txBox="1">
            <a:spLocks/>
          </p:cNvSpPr>
          <p:nvPr/>
        </p:nvSpPr>
        <p:spPr>
          <a:xfrm>
            <a:off x="1269617" y="3679388"/>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err="1">
                <a:solidFill>
                  <a:schemeClr val="accent6">
                    <a:lumMod val="75000"/>
                  </a:schemeClr>
                </a:solidFill>
              </a:rPr>
              <a:t>묘목업</a:t>
            </a:r>
            <a:r>
              <a:rPr lang="ko-KR" altLang="en-US" b="1" dirty="0">
                <a:solidFill>
                  <a:schemeClr val="accent6">
                    <a:lumMod val="75000"/>
                  </a:schemeClr>
                </a:solidFill>
              </a:rPr>
              <a:t> 등록 요건 </a:t>
            </a:r>
            <a:r>
              <a:rPr lang="en-US" altLang="ko-KR" b="1" dirty="0">
                <a:solidFill>
                  <a:schemeClr val="accent6">
                    <a:lumMod val="75000"/>
                  </a:schemeClr>
                </a:solidFill>
              </a:rPr>
              <a:t>(</a:t>
            </a:r>
            <a:r>
              <a:rPr lang="ko-KR" altLang="en-US" b="1" dirty="0">
                <a:solidFill>
                  <a:schemeClr val="accent6">
                    <a:lumMod val="75000"/>
                  </a:schemeClr>
                </a:solidFill>
              </a:rPr>
              <a:t>과수</a:t>
            </a:r>
            <a:r>
              <a:rPr lang="en-US" altLang="ko-KR" b="1" dirty="0">
                <a:solidFill>
                  <a:schemeClr val="accent6">
                    <a:lumMod val="75000"/>
                  </a:schemeClr>
                </a:solidFill>
              </a:rPr>
              <a:t>·</a:t>
            </a:r>
            <a:r>
              <a:rPr lang="ko-KR" altLang="en-US" b="1" dirty="0">
                <a:solidFill>
                  <a:schemeClr val="accent6">
                    <a:lumMod val="75000"/>
                  </a:schemeClr>
                </a:solidFill>
              </a:rPr>
              <a:t>임목</a:t>
            </a:r>
            <a:r>
              <a:rPr lang="en-US" altLang="ko-KR" b="1" dirty="0">
                <a:solidFill>
                  <a:schemeClr val="accent6">
                    <a:lumMod val="75000"/>
                  </a:schemeClr>
                </a:solidFill>
              </a:rPr>
              <a:t>·</a:t>
            </a:r>
            <a:r>
              <a:rPr lang="ko-KR" altLang="en-US" b="1" dirty="0">
                <a:solidFill>
                  <a:schemeClr val="accent6">
                    <a:lumMod val="75000"/>
                  </a:schemeClr>
                </a:solidFill>
              </a:rPr>
              <a:t>조경수 등</a:t>
            </a:r>
            <a:r>
              <a:rPr lang="en-US" altLang="ko-KR" b="1" dirty="0">
                <a:solidFill>
                  <a:schemeClr val="accent6">
                    <a:lumMod val="75000"/>
                  </a:schemeClr>
                </a:solidFill>
              </a:rPr>
              <a:t>)</a:t>
            </a:r>
            <a:endParaRPr lang="ko-KR" altLang="en-US" b="1" dirty="0">
              <a:solidFill>
                <a:schemeClr val="accent6">
                  <a:lumMod val="75000"/>
                </a:schemeClr>
              </a:solidFill>
              <a:latin typeface="나눔고딕" pitchFamily="2" charset="-127"/>
              <a:ea typeface="나눔고딕" pitchFamily="2" charset="-127"/>
            </a:endParaRPr>
          </a:p>
        </p:txBody>
      </p:sp>
      <p:sp>
        <p:nvSpPr>
          <p:cNvPr id="11" name="제목 1">
            <a:extLst>
              <a:ext uri="{FF2B5EF4-FFF2-40B4-BE49-F238E27FC236}">
                <a16:creationId xmlns:a16="http://schemas.microsoft.com/office/drawing/2014/main" id="{A2822A41-45A3-1443-9B4D-73E45BCED7CD}"/>
              </a:ext>
            </a:extLst>
          </p:cNvPr>
          <p:cNvSpPr txBox="1">
            <a:spLocks/>
          </p:cNvSpPr>
          <p:nvPr/>
        </p:nvSpPr>
        <p:spPr>
          <a:xfrm>
            <a:off x="6016162" y="4717426"/>
            <a:ext cx="5568504" cy="1842962"/>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lnSpc>
                <a:spcPct val="170000"/>
              </a:lnSpc>
            </a:pPr>
            <a:r>
              <a:rPr lang="ko-KR" altLang="en-US" b="1" dirty="0" err="1">
                <a:solidFill>
                  <a:srgbClr val="C00000"/>
                </a:solidFill>
              </a:rPr>
              <a:t>육묘업</a:t>
            </a:r>
            <a:r>
              <a:rPr lang="en-US" altLang="ko-KR" b="1" dirty="0">
                <a:solidFill>
                  <a:srgbClr val="C00000"/>
                </a:solidFill>
              </a:rPr>
              <a:t>, </a:t>
            </a:r>
            <a:r>
              <a:rPr lang="ko-KR" altLang="en-US" b="1" dirty="0" err="1">
                <a:solidFill>
                  <a:srgbClr val="C00000"/>
                </a:solidFill>
              </a:rPr>
              <a:t>묘목업</a:t>
            </a:r>
            <a:r>
              <a:rPr lang="ko-KR" altLang="en-US" b="1" dirty="0">
                <a:solidFill>
                  <a:srgbClr val="C00000"/>
                </a:solidFill>
              </a:rPr>
              <a:t> 모두 전문성</a:t>
            </a:r>
            <a:endParaRPr lang="en-US" altLang="ko-KR" b="1" dirty="0">
              <a:solidFill>
                <a:srgbClr val="C00000"/>
              </a:solidFill>
            </a:endParaRPr>
          </a:p>
          <a:p>
            <a:pPr algn="r">
              <a:lnSpc>
                <a:spcPct val="170000"/>
              </a:lnSpc>
            </a:pPr>
            <a:r>
              <a:rPr lang="en-US" altLang="ko-KR" b="1" dirty="0">
                <a:solidFill>
                  <a:srgbClr val="C00000"/>
                </a:solidFill>
              </a:rPr>
              <a:t>(</a:t>
            </a:r>
            <a:r>
              <a:rPr lang="ko-KR" altLang="en-US" b="1" dirty="0">
                <a:solidFill>
                  <a:srgbClr val="C00000"/>
                </a:solidFill>
              </a:rPr>
              <a:t>자격증</a:t>
            </a:r>
            <a:r>
              <a:rPr lang="en-US" altLang="ko-KR" b="1" dirty="0">
                <a:solidFill>
                  <a:srgbClr val="C00000"/>
                </a:solidFill>
              </a:rPr>
              <a:t>/</a:t>
            </a:r>
            <a:r>
              <a:rPr lang="ko-KR" altLang="en-US" b="1" dirty="0">
                <a:solidFill>
                  <a:srgbClr val="C00000"/>
                </a:solidFill>
              </a:rPr>
              <a:t>학력</a:t>
            </a:r>
            <a:r>
              <a:rPr lang="en-US" altLang="ko-KR" b="1" dirty="0">
                <a:solidFill>
                  <a:srgbClr val="C00000"/>
                </a:solidFill>
              </a:rPr>
              <a:t>/2</a:t>
            </a:r>
            <a:r>
              <a:rPr lang="ko-KR" altLang="en-US" b="1" dirty="0">
                <a:solidFill>
                  <a:srgbClr val="C00000"/>
                </a:solidFill>
              </a:rPr>
              <a:t>년 경력</a:t>
            </a:r>
            <a:r>
              <a:rPr lang="en-US" altLang="ko-KR" b="1" dirty="0">
                <a:solidFill>
                  <a:srgbClr val="C00000"/>
                </a:solidFill>
              </a:rPr>
              <a:t>) </a:t>
            </a:r>
            <a:r>
              <a:rPr lang="ko-KR" altLang="en-US" b="1" dirty="0">
                <a:solidFill>
                  <a:srgbClr val="C00000"/>
                </a:solidFill>
              </a:rPr>
              <a:t>필수</a:t>
            </a:r>
            <a:endParaRPr lang="ko-KR" altLang="en-US" dirty="0">
              <a:solidFill>
                <a:srgbClr val="C00000"/>
              </a:solidFill>
            </a:endParaRPr>
          </a:p>
          <a:p>
            <a:pPr algn="r">
              <a:lnSpc>
                <a:spcPct val="170000"/>
              </a:lnSpc>
            </a:pPr>
            <a:r>
              <a:rPr lang="ko-KR" altLang="en-US" dirty="0">
                <a:solidFill>
                  <a:srgbClr val="C00000"/>
                </a:solidFill>
              </a:rPr>
              <a:t>단순히 땅과 시설만 </a:t>
            </a:r>
            <a:endParaRPr lang="en-US" altLang="ko-KR" dirty="0">
              <a:solidFill>
                <a:srgbClr val="C00000"/>
              </a:solidFill>
            </a:endParaRPr>
          </a:p>
          <a:p>
            <a:pPr algn="r">
              <a:lnSpc>
                <a:spcPct val="170000"/>
              </a:lnSpc>
            </a:pPr>
            <a:r>
              <a:rPr lang="ko-KR" altLang="en-US" dirty="0">
                <a:solidFill>
                  <a:srgbClr val="C00000"/>
                </a:solidFill>
              </a:rPr>
              <a:t>가지고는 등록 불가</a:t>
            </a:r>
          </a:p>
          <a:p>
            <a:pPr algn="r">
              <a:lnSpc>
                <a:spcPct val="170000"/>
              </a:lnSpc>
            </a:pPr>
            <a:endParaRPr lang="ko-KR" altLang="en-US" b="1" dirty="0">
              <a:solidFill>
                <a:schemeClr val="accent6">
                  <a:lumMod val="75000"/>
                </a:schemeClr>
              </a:solidFill>
              <a:latin typeface="나눔고딕" pitchFamily="2" charset="-127"/>
              <a:ea typeface="나눔고딕" pitchFamily="2" charset="-127"/>
            </a:endParaRPr>
          </a:p>
        </p:txBody>
      </p:sp>
    </p:spTree>
    <p:extLst>
      <p:ext uri="{BB962C8B-B14F-4D97-AF65-F5344CB8AC3E}">
        <p14:creationId xmlns:p14="http://schemas.microsoft.com/office/powerpoint/2010/main" val="30194872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사각형: 둥근 모서리 22">
            <a:extLst>
              <a:ext uri="{FF2B5EF4-FFF2-40B4-BE49-F238E27FC236}">
                <a16:creationId xmlns:a16="http://schemas.microsoft.com/office/drawing/2014/main" id="{4DB6E0FA-28AC-09B1-7946-8A62869712CA}"/>
              </a:ext>
            </a:extLst>
          </p:cNvPr>
          <p:cNvSpPr/>
          <p:nvPr/>
        </p:nvSpPr>
        <p:spPr>
          <a:xfrm>
            <a:off x="3075986" y="2692400"/>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err="1"/>
              <a:t>식약처</a:t>
            </a:r>
            <a:endParaRPr lang="en-US" altLang="ko-KR" sz="2400" b="1" dirty="0"/>
          </a:p>
        </p:txBody>
      </p:sp>
      <p:sp>
        <p:nvSpPr>
          <p:cNvPr id="24" name="사각형: 둥근 모서리 23">
            <a:extLst>
              <a:ext uri="{FF2B5EF4-FFF2-40B4-BE49-F238E27FC236}">
                <a16:creationId xmlns:a16="http://schemas.microsoft.com/office/drawing/2014/main" id="{4216E439-C620-1023-746F-DEA9D6C00A3A}"/>
              </a:ext>
            </a:extLst>
          </p:cNvPr>
          <p:cNvSpPr/>
          <p:nvPr/>
        </p:nvSpPr>
        <p:spPr>
          <a:xfrm>
            <a:off x="6555798" y="4165624"/>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err="1"/>
              <a:t>시군청</a:t>
            </a:r>
            <a:endParaRPr lang="ko-KR" altLang="en-US" sz="2400" b="1" dirty="0"/>
          </a:p>
        </p:txBody>
      </p:sp>
      <p:sp>
        <p:nvSpPr>
          <p:cNvPr id="25" name="사각형: 둥근 모서리 24">
            <a:extLst>
              <a:ext uri="{FF2B5EF4-FFF2-40B4-BE49-F238E27FC236}">
                <a16:creationId xmlns:a16="http://schemas.microsoft.com/office/drawing/2014/main" id="{9423FDEA-DC8C-1E0F-D256-CA8AE0BE1248}"/>
              </a:ext>
            </a:extLst>
          </p:cNvPr>
          <p:cNvSpPr/>
          <p:nvPr/>
        </p:nvSpPr>
        <p:spPr>
          <a:xfrm>
            <a:off x="3075986" y="4165624"/>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a:t>국세청</a:t>
            </a:r>
          </a:p>
        </p:txBody>
      </p:sp>
      <p:sp>
        <p:nvSpPr>
          <p:cNvPr id="22" name="사각형: 둥근 모서리 21">
            <a:extLst>
              <a:ext uri="{FF2B5EF4-FFF2-40B4-BE49-F238E27FC236}">
                <a16:creationId xmlns:a16="http://schemas.microsoft.com/office/drawing/2014/main" id="{A1FED711-92EE-2CBA-90D4-4784701E4726}"/>
              </a:ext>
            </a:extLst>
          </p:cNvPr>
          <p:cNvSpPr/>
          <p:nvPr/>
        </p:nvSpPr>
        <p:spPr>
          <a:xfrm>
            <a:off x="6555798" y="2692400"/>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400" b="1" dirty="0"/>
              <a:t>HACCP </a:t>
            </a:r>
          </a:p>
          <a:p>
            <a:pPr algn="ctr"/>
            <a:r>
              <a:rPr lang="ko-KR" altLang="en-US" sz="2400" b="1" dirty="0"/>
              <a:t>인증</a:t>
            </a:r>
          </a:p>
        </p:txBody>
      </p:sp>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도매업자가 파는 경우</a:t>
            </a:r>
          </a:p>
        </p:txBody>
      </p:sp>
      <p:pic>
        <p:nvPicPr>
          <p:cNvPr id="1026" name="Picture 2" descr="2d624c9d96d32a8de3db6aadd3baf611_1642574">
            <a:extLst>
              <a:ext uri="{FF2B5EF4-FFF2-40B4-BE49-F238E27FC236}">
                <a16:creationId xmlns:a16="http://schemas.microsoft.com/office/drawing/2014/main" id="{9280FB7C-1ADD-2889-A05B-2CE677BCA2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745" t="16142" r="52074" b="61112"/>
          <a:stretch/>
        </p:blipFill>
        <p:spPr bwMode="auto">
          <a:xfrm>
            <a:off x="4815892" y="3113685"/>
            <a:ext cx="1968500" cy="15599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6" name="직사각형 25">
            <a:extLst>
              <a:ext uri="{FF2B5EF4-FFF2-40B4-BE49-F238E27FC236}">
                <a16:creationId xmlns:a16="http://schemas.microsoft.com/office/drawing/2014/main" id="{93469B6D-99E2-3EFF-6727-3A8046D2342A}"/>
              </a:ext>
            </a:extLst>
          </p:cNvPr>
          <p:cNvSpPr/>
          <p:nvPr/>
        </p:nvSpPr>
        <p:spPr>
          <a:xfrm>
            <a:off x="838200" y="1444311"/>
            <a:ext cx="4807136" cy="1149930"/>
          </a:xfrm>
          <a:prstGeom prst="rect">
            <a:avLst/>
          </a:prstGeom>
        </p:spPr>
        <p:txBody>
          <a:bodyPr wrap="square" anchor="ctr">
            <a:spAutoFit/>
          </a:bodyPr>
          <a:lstStyle/>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식품제조</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가공업 영업등록</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신고</a:t>
            </a:r>
            <a:r>
              <a:rPr lang="en-US" altLang="ko-KR" sz="1600" b="1" dirty="0">
                <a:solidFill>
                  <a:schemeClr val="bg2">
                    <a:lumMod val="50000"/>
                  </a:schemeClr>
                </a:solidFill>
                <a:latin typeface="나눔고딕" pitchFamily="2" charset="-127"/>
                <a:ea typeface="나눔고딕" pitchFamily="2" charset="-127"/>
              </a:rPr>
              <a:t>)</a:t>
            </a:r>
          </a:p>
          <a:p>
            <a:pPr marL="285750" indent="-285750">
              <a:lnSpc>
                <a:spcPct val="150000"/>
              </a:lnSpc>
              <a:buFont typeface="Arial" panose="020B0604020202020204" pitchFamily="34" charset="0"/>
              <a:buChar char="•"/>
              <a:defRPr/>
            </a:pPr>
            <a:r>
              <a:rPr lang="ko-KR" altLang="en-US" sz="1600" b="1" dirty="0" err="1">
                <a:solidFill>
                  <a:schemeClr val="bg2">
                    <a:lumMod val="50000"/>
                  </a:schemeClr>
                </a:solidFill>
                <a:latin typeface="나눔고딕" pitchFamily="2" charset="-127"/>
                <a:ea typeface="나눔고딕" pitchFamily="2" charset="-127"/>
              </a:rPr>
              <a:t>식품소분</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판매업 및 기타 영업신고</a:t>
            </a:r>
          </a:p>
          <a:p>
            <a:pPr marL="285750" indent="-285750">
              <a:lnSpc>
                <a:spcPct val="150000"/>
              </a:lnSpc>
              <a:buFont typeface="Arial" panose="020B0604020202020204" pitchFamily="34" charset="0"/>
              <a:buChar char="•"/>
              <a:defRPr/>
            </a:pPr>
            <a:r>
              <a:rPr lang="ko-KR" altLang="en-US" sz="1600" b="1" dirty="0" err="1">
                <a:solidFill>
                  <a:schemeClr val="bg2">
                    <a:lumMod val="50000"/>
                  </a:schemeClr>
                </a:solidFill>
                <a:latin typeface="나눔고딕" pitchFamily="2" charset="-127"/>
                <a:ea typeface="나눔고딕" pitchFamily="2" charset="-127"/>
              </a:rPr>
              <a:t>즉석판매제조가공업</a:t>
            </a:r>
            <a:r>
              <a:rPr lang="ko-KR" altLang="en-US" sz="1600" b="1" dirty="0">
                <a:solidFill>
                  <a:schemeClr val="bg2">
                    <a:lumMod val="50000"/>
                  </a:schemeClr>
                </a:solidFill>
                <a:latin typeface="나눔고딕" pitchFamily="2" charset="-127"/>
                <a:ea typeface="나눔고딕" pitchFamily="2" charset="-127"/>
              </a:rPr>
              <a:t> 영업신고</a:t>
            </a:r>
          </a:p>
        </p:txBody>
      </p:sp>
      <p:sp>
        <p:nvSpPr>
          <p:cNvPr id="27" name="TextBox 26">
            <a:extLst>
              <a:ext uri="{FF2B5EF4-FFF2-40B4-BE49-F238E27FC236}">
                <a16:creationId xmlns:a16="http://schemas.microsoft.com/office/drawing/2014/main" id="{D223254E-FBF7-D622-B7CD-81BB8797EDA1}"/>
              </a:ext>
            </a:extLst>
          </p:cNvPr>
          <p:cNvSpPr txBox="1"/>
          <p:nvPr/>
        </p:nvSpPr>
        <p:spPr>
          <a:xfrm>
            <a:off x="3933152" y="1568127"/>
            <a:ext cx="1333667" cy="956544"/>
          </a:xfrm>
          <a:prstGeom prst="rect">
            <a:avLst/>
          </a:prstGeom>
          <a:noFill/>
        </p:spPr>
        <p:txBody>
          <a:bodyPr anchor="ctr">
            <a:spAutoFit/>
          </a:bodyPr>
          <a:lstStyle/>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시</a:t>
            </a:r>
            <a:r>
              <a:rPr lang="en-US" altLang="ko-KR" sz="2000" b="1" dirty="0">
                <a:solidFill>
                  <a:schemeClr val="accent6">
                    <a:lumMod val="75000"/>
                  </a:schemeClr>
                </a:solidFill>
                <a:latin typeface="나눔고딕" pitchFamily="2" charset="-127"/>
                <a:ea typeface="나눔고딕" pitchFamily="2" charset="-127"/>
              </a:rPr>
              <a:t>.</a:t>
            </a:r>
            <a:r>
              <a:rPr lang="ko-KR" altLang="en-US" sz="2000" b="1" dirty="0">
                <a:solidFill>
                  <a:schemeClr val="accent6">
                    <a:lumMod val="75000"/>
                  </a:schemeClr>
                </a:solidFill>
                <a:latin typeface="나눔고딕" pitchFamily="2" charset="-127"/>
                <a:ea typeface="나눔고딕" pitchFamily="2" charset="-127"/>
              </a:rPr>
              <a:t>군청</a:t>
            </a:r>
            <a:endParaRPr lang="en-US" altLang="ko-KR" sz="2000" b="1" dirty="0">
              <a:solidFill>
                <a:schemeClr val="accent6">
                  <a:lumMod val="75000"/>
                </a:schemeClr>
              </a:solidFill>
              <a:latin typeface="나눔고딕" pitchFamily="2" charset="-127"/>
              <a:ea typeface="나눔고딕" pitchFamily="2" charset="-127"/>
            </a:endParaRPr>
          </a:p>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위생과</a:t>
            </a:r>
          </a:p>
        </p:txBody>
      </p:sp>
      <p:sp>
        <p:nvSpPr>
          <p:cNvPr id="28" name="직사각형 27">
            <a:extLst>
              <a:ext uri="{FF2B5EF4-FFF2-40B4-BE49-F238E27FC236}">
                <a16:creationId xmlns:a16="http://schemas.microsoft.com/office/drawing/2014/main" id="{123439BD-A113-C40E-36AD-7C5A80A43202}"/>
              </a:ext>
            </a:extLst>
          </p:cNvPr>
          <p:cNvSpPr/>
          <p:nvPr/>
        </p:nvSpPr>
        <p:spPr>
          <a:xfrm>
            <a:off x="838200" y="5115389"/>
            <a:ext cx="4030102" cy="1149930"/>
          </a:xfrm>
          <a:prstGeom prst="rect">
            <a:avLst/>
          </a:prstGeom>
        </p:spPr>
        <p:txBody>
          <a:bodyPr anchor="ctr">
            <a:spAutoFit/>
          </a:bodyPr>
          <a:lstStyle/>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간이과세사업자</a:t>
            </a:r>
            <a:endParaRPr lang="en-US" altLang="ko-KR" sz="1600" b="1" dirty="0">
              <a:solidFill>
                <a:schemeClr val="bg2">
                  <a:lumMod val="50000"/>
                </a:schemeClr>
              </a:solidFill>
              <a:latin typeface="나눔고딕" pitchFamily="2" charset="-127"/>
              <a:ea typeface="나눔고딕" pitchFamily="2" charset="-127"/>
            </a:endParaRP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개인 면세사업자</a:t>
            </a:r>
            <a:endParaRPr lang="en-US" altLang="ko-KR" sz="1600" b="1" dirty="0">
              <a:solidFill>
                <a:schemeClr val="bg2">
                  <a:lumMod val="50000"/>
                </a:schemeClr>
              </a:solidFill>
              <a:latin typeface="나눔고딕" pitchFamily="2" charset="-127"/>
              <a:ea typeface="나눔고딕" pitchFamily="2" charset="-127"/>
            </a:endParaRP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개인 과세사업자 </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 겸업사업자 </a:t>
            </a:r>
            <a:r>
              <a:rPr lang="en-US" altLang="ko-KR" sz="1600" b="1" dirty="0">
                <a:solidFill>
                  <a:schemeClr val="bg2">
                    <a:lumMod val="50000"/>
                  </a:schemeClr>
                </a:solidFill>
                <a:latin typeface="나눔고딕" pitchFamily="2" charset="-127"/>
                <a:ea typeface="나눔고딕" pitchFamily="2" charset="-127"/>
              </a:rPr>
              <a:t>)</a:t>
            </a:r>
            <a:endParaRPr lang="ko-KR" altLang="en-US" sz="1600" b="1" dirty="0">
              <a:solidFill>
                <a:schemeClr val="bg2">
                  <a:lumMod val="50000"/>
                </a:schemeClr>
              </a:solidFill>
              <a:latin typeface="나눔고딕" pitchFamily="2" charset="-127"/>
              <a:ea typeface="나눔고딕" pitchFamily="2" charset="-127"/>
            </a:endParaRPr>
          </a:p>
        </p:txBody>
      </p:sp>
      <p:sp>
        <p:nvSpPr>
          <p:cNvPr id="29" name="TextBox 28">
            <a:extLst>
              <a:ext uri="{FF2B5EF4-FFF2-40B4-BE49-F238E27FC236}">
                <a16:creationId xmlns:a16="http://schemas.microsoft.com/office/drawing/2014/main" id="{A1DE285F-7D6F-54B6-354A-EEA68DAD8134}"/>
              </a:ext>
            </a:extLst>
          </p:cNvPr>
          <p:cNvSpPr txBox="1"/>
          <p:nvPr/>
        </p:nvSpPr>
        <p:spPr>
          <a:xfrm>
            <a:off x="3898368" y="5228974"/>
            <a:ext cx="1333667" cy="956544"/>
          </a:xfrm>
          <a:prstGeom prst="rect">
            <a:avLst/>
          </a:prstGeom>
          <a:noFill/>
        </p:spPr>
        <p:txBody>
          <a:bodyPr anchor="ctr">
            <a:spAutoFit/>
          </a:bodyPr>
          <a:lstStyle/>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세무서</a:t>
            </a:r>
            <a:endParaRPr lang="en-US" altLang="ko-KR" sz="2000" b="1" dirty="0">
              <a:solidFill>
                <a:schemeClr val="accent6">
                  <a:lumMod val="75000"/>
                </a:schemeClr>
              </a:solidFill>
              <a:latin typeface="나눔고딕" pitchFamily="2" charset="-127"/>
              <a:ea typeface="나눔고딕" pitchFamily="2" charset="-127"/>
            </a:endParaRPr>
          </a:p>
          <a:p>
            <a:pPr algn="ctr">
              <a:lnSpc>
                <a:spcPct val="150000"/>
              </a:lnSpc>
              <a:defRPr/>
            </a:pPr>
            <a:r>
              <a:rPr lang="ko-KR" altLang="en-US" sz="2000" b="1" dirty="0" err="1">
                <a:solidFill>
                  <a:schemeClr val="accent6">
                    <a:lumMod val="75000"/>
                  </a:schemeClr>
                </a:solidFill>
                <a:latin typeface="나눔고딕" pitchFamily="2" charset="-127"/>
                <a:ea typeface="나눔고딕" pitchFamily="2" charset="-127"/>
              </a:rPr>
              <a:t>홈텍스</a:t>
            </a:r>
            <a:endParaRPr lang="ko-KR" altLang="en-US" sz="2000" b="1" dirty="0">
              <a:solidFill>
                <a:schemeClr val="accent6">
                  <a:lumMod val="75000"/>
                </a:schemeClr>
              </a:solidFill>
              <a:latin typeface="나눔고딕" pitchFamily="2" charset="-127"/>
              <a:ea typeface="나눔고딕" pitchFamily="2" charset="-127"/>
            </a:endParaRPr>
          </a:p>
        </p:txBody>
      </p:sp>
      <p:sp>
        <p:nvSpPr>
          <p:cNvPr id="30" name="직사각형 29">
            <a:extLst>
              <a:ext uri="{FF2B5EF4-FFF2-40B4-BE49-F238E27FC236}">
                <a16:creationId xmlns:a16="http://schemas.microsoft.com/office/drawing/2014/main" id="{053F176C-9111-E2F0-DDFE-AE98E3D020ED}"/>
              </a:ext>
            </a:extLst>
          </p:cNvPr>
          <p:cNvSpPr/>
          <p:nvPr/>
        </p:nvSpPr>
        <p:spPr>
          <a:xfrm>
            <a:off x="6446139" y="5501581"/>
            <a:ext cx="3831264" cy="411266"/>
          </a:xfrm>
          <a:prstGeom prst="rect">
            <a:avLst/>
          </a:prstGeom>
        </p:spPr>
        <p:txBody>
          <a:bodyPr anchor="ctr">
            <a:spAutoFit/>
          </a:bodyPr>
          <a:lstStyle/>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통신판매업 신고</a:t>
            </a:r>
            <a:endParaRPr lang="en-US" altLang="ko-KR" sz="2400" b="1" dirty="0">
              <a:solidFill>
                <a:schemeClr val="bg2">
                  <a:lumMod val="50000"/>
                </a:schemeClr>
              </a:solidFill>
              <a:latin typeface="나눔고딕" pitchFamily="2" charset="-127"/>
              <a:ea typeface="나눔고딕" pitchFamily="2" charset="-127"/>
            </a:endParaRPr>
          </a:p>
        </p:txBody>
      </p:sp>
      <p:sp>
        <p:nvSpPr>
          <p:cNvPr id="31" name="TextBox 30">
            <a:extLst>
              <a:ext uri="{FF2B5EF4-FFF2-40B4-BE49-F238E27FC236}">
                <a16:creationId xmlns:a16="http://schemas.microsoft.com/office/drawing/2014/main" id="{1B442D6D-799D-BC4B-7E29-F0C1B02069F1}"/>
              </a:ext>
            </a:extLst>
          </p:cNvPr>
          <p:cNvSpPr txBox="1"/>
          <p:nvPr/>
        </p:nvSpPr>
        <p:spPr>
          <a:xfrm>
            <a:off x="8944657" y="5216274"/>
            <a:ext cx="1333667" cy="956480"/>
          </a:xfrm>
          <a:prstGeom prst="rect">
            <a:avLst/>
          </a:prstGeom>
          <a:noFill/>
        </p:spPr>
        <p:txBody>
          <a:bodyPr anchor="ctr">
            <a:spAutoFit/>
          </a:bodyPr>
          <a:lstStyle/>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시</a:t>
            </a:r>
            <a:r>
              <a:rPr lang="en-US" altLang="ko-KR" sz="2000" b="1" dirty="0">
                <a:solidFill>
                  <a:schemeClr val="accent6">
                    <a:lumMod val="75000"/>
                  </a:schemeClr>
                </a:solidFill>
                <a:latin typeface="나눔고딕" pitchFamily="2" charset="-127"/>
                <a:ea typeface="나눔고딕" pitchFamily="2" charset="-127"/>
              </a:rPr>
              <a:t>.</a:t>
            </a:r>
            <a:r>
              <a:rPr lang="ko-KR" altLang="en-US" sz="2000" b="1" dirty="0">
                <a:solidFill>
                  <a:schemeClr val="accent6">
                    <a:lumMod val="75000"/>
                  </a:schemeClr>
                </a:solidFill>
                <a:latin typeface="나눔고딕" pitchFamily="2" charset="-127"/>
                <a:ea typeface="나눔고딕" pitchFamily="2" charset="-127"/>
              </a:rPr>
              <a:t>군청</a:t>
            </a:r>
            <a:endParaRPr lang="en-US" altLang="ko-KR" sz="2000" b="1" dirty="0">
              <a:solidFill>
                <a:schemeClr val="accent6">
                  <a:lumMod val="75000"/>
                </a:schemeClr>
              </a:solidFill>
              <a:latin typeface="나눔고딕" pitchFamily="2" charset="-127"/>
              <a:ea typeface="나눔고딕" pitchFamily="2" charset="-127"/>
            </a:endParaRPr>
          </a:p>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정부</a:t>
            </a:r>
            <a:r>
              <a:rPr lang="en-US" altLang="ko-KR" sz="2000" b="1" dirty="0">
                <a:solidFill>
                  <a:schemeClr val="accent6">
                    <a:lumMod val="75000"/>
                  </a:schemeClr>
                </a:solidFill>
                <a:latin typeface="나눔고딕" pitchFamily="2" charset="-127"/>
                <a:ea typeface="나눔고딕" pitchFamily="2" charset="-127"/>
              </a:rPr>
              <a:t>24</a:t>
            </a:r>
            <a:endParaRPr lang="ko-KR" altLang="en-US" sz="2000" b="1" dirty="0">
              <a:solidFill>
                <a:schemeClr val="accent6">
                  <a:lumMod val="75000"/>
                </a:schemeClr>
              </a:solidFill>
              <a:latin typeface="나눔고딕" pitchFamily="2" charset="-127"/>
              <a:ea typeface="나눔고딕" pitchFamily="2" charset="-127"/>
            </a:endParaRPr>
          </a:p>
        </p:txBody>
      </p:sp>
      <p:sp>
        <p:nvSpPr>
          <p:cNvPr id="32" name="직사각형 31">
            <a:extLst>
              <a:ext uri="{FF2B5EF4-FFF2-40B4-BE49-F238E27FC236}">
                <a16:creationId xmlns:a16="http://schemas.microsoft.com/office/drawing/2014/main" id="{6D8E9E73-062A-4EAC-ACD6-4DFE187CB5DB}"/>
              </a:ext>
            </a:extLst>
          </p:cNvPr>
          <p:cNvSpPr/>
          <p:nvPr/>
        </p:nvSpPr>
        <p:spPr>
          <a:xfrm>
            <a:off x="6346720" y="1384410"/>
            <a:ext cx="4030102" cy="1149930"/>
          </a:xfrm>
          <a:prstGeom prst="rect">
            <a:avLst/>
          </a:prstGeom>
        </p:spPr>
        <p:txBody>
          <a:bodyPr anchor="ctr">
            <a:spAutoFit/>
          </a:bodyPr>
          <a:lstStyle/>
          <a:p>
            <a:pPr marL="285750" indent="-285750">
              <a:lnSpc>
                <a:spcPct val="150000"/>
              </a:lnSpc>
              <a:buFont typeface="Arial" panose="020B0604020202020204" pitchFamily="34" charset="0"/>
              <a:buChar char="•"/>
              <a:defRPr/>
            </a:pPr>
            <a:r>
              <a:rPr lang="en-US" altLang="ko-KR" sz="1600" b="1" dirty="0">
                <a:solidFill>
                  <a:schemeClr val="bg2">
                    <a:lumMod val="50000"/>
                  </a:schemeClr>
                </a:solidFill>
                <a:latin typeface="나눔고딕" pitchFamily="2" charset="-127"/>
                <a:ea typeface="나눔고딕" pitchFamily="2" charset="-127"/>
              </a:rPr>
              <a:t>HACCP(</a:t>
            </a:r>
            <a:r>
              <a:rPr lang="ko-KR" altLang="en-US" sz="1600" b="1" dirty="0" err="1">
                <a:solidFill>
                  <a:schemeClr val="bg2">
                    <a:lumMod val="50000"/>
                  </a:schemeClr>
                </a:solidFill>
                <a:latin typeface="나눔고딕" pitchFamily="2" charset="-127"/>
                <a:ea typeface="나눔고딕" pitchFamily="2" charset="-127"/>
              </a:rPr>
              <a:t>해썹</a:t>
            </a:r>
            <a:r>
              <a:rPr lang="en-US" altLang="ko-KR" sz="1600" b="1" dirty="0">
                <a:solidFill>
                  <a:schemeClr val="bg2">
                    <a:lumMod val="50000"/>
                  </a:schemeClr>
                </a:solidFill>
                <a:latin typeface="나눔고딕" pitchFamily="2" charset="-127"/>
                <a:ea typeface="나눔고딕" pitchFamily="2" charset="-127"/>
              </a:rPr>
              <a:t>) </a:t>
            </a:r>
            <a:r>
              <a:rPr lang="ko-KR" altLang="en-US" sz="1600" b="1" dirty="0">
                <a:solidFill>
                  <a:schemeClr val="bg2">
                    <a:lumMod val="50000"/>
                  </a:schemeClr>
                </a:solidFill>
                <a:latin typeface="나눔고딕" pitchFamily="2" charset="-127"/>
                <a:ea typeface="나눔고딕" pitchFamily="2" charset="-127"/>
              </a:rPr>
              <a:t>적용 </a:t>
            </a:r>
            <a:r>
              <a:rPr lang="en-US" altLang="ko-KR" sz="1600" b="1" dirty="0">
                <a:solidFill>
                  <a:schemeClr val="bg2">
                    <a:lumMod val="50000"/>
                  </a:schemeClr>
                </a:solidFill>
                <a:latin typeface="나눔고딕" pitchFamily="2" charset="-127"/>
                <a:ea typeface="나눔고딕" pitchFamily="2" charset="-127"/>
              </a:rPr>
              <a:t>(5</a:t>
            </a:r>
            <a:r>
              <a:rPr lang="ko-KR" altLang="en-US" sz="1600" b="1" dirty="0">
                <a:solidFill>
                  <a:schemeClr val="bg2">
                    <a:lumMod val="50000"/>
                  </a:schemeClr>
                </a:solidFill>
                <a:latin typeface="나눔고딕" pitchFamily="2" charset="-127"/>
                <a:ea typeface="나눔고딕" pitchFamily="2" charset="-127"/>
              </a:rPr>
              <a:t>단계</a:t>
            </a:r>
            <a:r>
              <a:rPr lang="en-US" altLang="ko-KR" sz="1600" b="1" dirty="0">
                <a:solidFill>
                  <a:schemeClr val="bg2">
                    <a:lumMod val="50000"/>
                  </a:schemeClr>
                </a:solidFill>
                <a:latin typeface="나눔고딕" pitchFamily="2" charset="-127"/>
                <a:ea typeface="나눔고딕" pitchFamily="2" charset="-127"/>
              </a:rPr>
              <a:t>, 2021</a:t>
            </a:r>
            <a:r>
              <a:rPr lang="ko-KR" altLang="en-US" sz="1600" b="1" dirty="0">
                <a:solidFill>
                  <a:schemeClr val="bg2">
                    <a:lumMod val="50000"/>
                  </a:schemeClr>
                </a:solidFill>
                <a:latin typeface="나눔고딕" pitchFamily="2" charset="-127"/>
                <a:ea typeface="나눔고딕" pitchFamily="2" charset="-127"/>
              </a:rPr>
              <a:t>년</a:t>
            </a:r>
            <a:r>
              <a:rPr lang="en-US" altLang="ko-KR" sz="1600" b="1" dirty="0">
                <a:solidFill>
                  <a:schemeClr val="bg2">
                    <a:lumMod val="50000"/>
                  </a:schemeClr>
                </a:solidFill>
                <a:latin typeface="나눔고딕" pitchFamily="2" charset="-127"/>
                <a:ea typeface="나눔고딕" pitchFamily="2" charset="-127"/>
              </a:rPr>
              <a:t>)</a:t>
            </a: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일반 </a:t>
            </a:r>
            <a:r>
              <a:rPr lang="en-US" altLang="ko-KR" sz="1600" b="1" dirty="0">
                <a:solidFill>
                  <a:schemeClr val="bg2">
                    <a:lumMod val="50000"/>
                  </a:schemeClr>
                </a:solidFill>
                <a:latin typeface="나눔고딕" pitchFamily="2" charset="-127"/>
                <a:ea typeface="나눔고딕" pitchFamily="2" charset="-127"/>
              </a:rPr>
              <a:t>HACCP(</a:t>
            </a:r>
            <a:r>
              <a:rPr lang="ko-KR" altLang="en-US" sz="1600" b="1" dirty="0" err="1">
                <a:solidFill>
                  <a:schemeClr val="bg2">
                    <a:lumMod val="50000"/>
                  </a:schemeClr>
                </a:solidFill>
                <a:latin typeface="나눔고딕" pitchFamily="2" charset="-127"/>
                <a:ea typeface="나눔고딕" pitchFamily="2" charset="-127"/>
              </a:rPr>
              <a:t>해썹</a:t>
            </a:r>
            <a:r>
              <a:rPr lang="en-US" altLang="ko-KR" sz="1600" b="1" dirty="0">
                <a:solidFill>
                  <a:schemeClr val="bg2">
                    <a:lumMod val="50000"/>
                  </a:schemeClr>
                </a:solidFill>
                <a:latin typeface="나눔고딕" pitchFamily="2" charset="-127"/>
                <a:ea typeface="나눔고딕" pitchFamily="2" charset="-127"/>
              </a:rPr>
              <a:t>) </a:t>
            </a: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소규모 </a:t>
            </a:r>
            <a:r>
              <a:rPr lang="en-US" altLang="ko-KR" sz="1600" b="1" dirty="0">
                <a:solidFill>
                  <a:schemeClr val="bg2">
                    <a:lumMod val="50000"/>
                  </a:schemeClr>
                </a:solidFill>
                <a:latin typeface="나눔고딕" pitchFamily="2" charset="-127"/>
                <a:ea typeface="나눔고딕" pitchFamily="2" charset="-127"/>
              </a:rPr>
              <a:t>HACCP(</a:t>
            </a:r>
            <a:r>
              <a:rPr lang="ko-KR" altLang="en-US" sz="1600" b="1" dirty="0" err="1">
                <a:solidFill>
                  <a:schemeClr val="bg2">
                    <a:lumMod val="50000"/>
                  </a:schemeClr>
                </a:solidFill>
                <a:latin typeface="나눔고딕" pitchFamily="2" charset="-127"/>
                <a:ea typeface="나눔고딕" pitchFamily="2" charset="-127"/>
              </a:rPr>
              <a:t>해썹</a:t>
            </a:r>
            <a:r>
              <a:rPr lang="en-US" altLang="ko-KR" sz="1600" b="1" dirty="0">
                <a:solidFill>
                  <a:schemeClr val="bg2">
                    <a:lumMod val="50000"/>
                  </a:schemeClr>
                </a:solidFill>
                <a:latin typeface="나눔고딕" pitchFamily="2" charset="-127"/>
                <a:ea typeface="나눔고딕" pitchFamily="2" charset="-127"/>
              </a:rPr>
              <a:t>) </a:t>
            </a:r>
            <a:endParaRPr lang="ko-KR" altLang="en-US" sz="1600" b="1" dirty="0">
              <a:solidFill>
                <a:schemeClr val="bg2">
                  <a:lumMod val="50000"/>
                </a:schemeClr>
              </a:solidFill>
              <a:latin typeface="나눔고딕" pitchFamily="2" charset="-127"/>
              <a:ea typeface="나눔고딕" pitchFamily="2" charset="-127"/>
            </a:endParaRPr>
          </a:p>
        </p:txBody>
      </p:sp>
      <p:sp>
        <p:nvSpPr>
          <p:cNvPr id="33" name="TextBox 32">
            <a:extLst>
              <a:ext uri="{FF2B5EF4-FFF2-40B4-BE49-F238E27FC236}">
                <a16:creationId xmlns:a16="http://schemas.microsoft.com/office/drawing/2014/main" id="{F60EB8C3-AF21-67FD-4027-39E685358E13}"/>
              </a:ext>
            </a:extLst>
          </p:cNvPr>
          <p:cNvSpPr txBox="1"/>
          <p:nvPr/>
        </p:nvSpPr>
        <p:spPr>
          <a:xfrm>
            <a:off x="9836988" y="1447136"/>
            <a:ext cx="1333667" cy="1015663"/>
          </a:xfrm>
          <a:prstGeom prst="rect">
            <a:avLst/>
          </a:prstGeom>
          <a:noFill/>
        </p:spPr>
        <p:txBody>
          <a:bodyPr anchor="ctr">
            <a:spAutoFit/>
          </a:bodyPr>
          <a:lstStyle/>
          <a:p>
            <a:pPr algn="ctr">
              <a:defRPr/>
            </a:pPr>
            <a:r>
              <a:rPr lang="ko-KR" altLang="en-US" sz="2000" b="1" dirty="0">
                <a:solidFill>
                  <a:schemeClr val="accent6">
                    <a:lumMod val="75000"/>
                  </a:schemeClr>
                </a:solidFill>
                <a:latin typeface="나눔고딕" pitchFamily="2" charset="-127"/>
                <a:ea typeface="나눔고딕" pitchFamily="2" charset="-127"/>
              </a:rPr>
              <a:t>지방식품의약품</a:t>
            </a:r>
            <a:endParaRPr lang="en-US" altLang="ko-KR" sz="2000" b="1" dirty="0">
              <a:solidFill>
                <a:schemeClr val="accent6">
                  <a:lumMod val="75000"/>
                </a:schemeClr>
              </a:solidFill>
              <a:latin typeface="나눔고딕" pitchFamily="2" charset="-127"/>
              <a:ea typeface="나눔고딕" pitchFamily="2" charset="-127"/>
            </a:endParaRPr>
          </a:p>
          <a:p>
            <a:pPr algn="ctr">
              <a:defRPr/>
            </a:pPr>
            <a:r>
              <a:rPr lang="ko-KR" altLang="en-US" sz="2000" b="1" dirty="0" err="1">
                <a:solidFill>
                  <a:schemeClr val="accent6">
                    <a:lumMod val="75000"/>
                  </a:schemeClr>
                </a:solidFill>
                <a:latin typeface="나눔고딕" pitchFamily="2" charset="-127"/>
                <a:ea typeface="나눔고딕" pitchFamily="2" charset="-127"/>
              </a:rPr>
              <a:t>안전청</a:t>
            </a:r>
            <a:endParaRPr lang="ko-KR" altLang="en-US" sz="2000" b="1" dirty="0">
              <a:solidFill>
                <a:schemeClr val="accent6">
                  <a:lumMod val="75000"/>
                </a:schemeClr>
              </a:solidFill>
              <a:latin typeface="나눔고딕" pitchFamily="2" charset="-127"/>
              <a:ea typeface="나눔고딕" pitchFamily="2" charset="-127"/>
            </a:endParaRPr>
          </a:p>
        </p:txBody>
      </p:sp>
    </p:spTree>
    <p:extLst>
      <p:ext uri="{BB962C8B-B14F-4D97-AF65-F5344CB8AC3E}">
        <p14:creationId xmlns:p14="http://schemas.microsoft.com/office/powerpoint/2010/main" val="4306231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도매업자가 파는 경우</a:t>
            </a:r>
          </a:p>
        </p:txBody>
      </p:sp>
      <p:pic>
        <p:nvPicPr>
          <p:cNvPr id="2" name="Picture 2">
            <a:extLst>
              <a:ext uri="{FF2B5EF4-FFF2-40B4-BE49-F238E27FC236}">
                <a16:creationId xmlns:a16="http://schemas.microsoft.com/office/drawing/2014/main" id="{6CBCBEC9-5704-030F-3E30-B5FE24EF598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9175" y="1568120"/>
            <a:ext cx="7286625" cy="474462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TextBox 2">
            <a:extLst>
              <a:ext uri="{FF2B5EF4-FFF2-40B4-BE49-F238E27FC236}">
                <a16:creationId xmlns:a16="http://schemas.microsoft.com/office/drawing/2014/main" id="{39A1880E-CCD3-571B-9EE7-C08C17B4557F}"/>
              </a:ext>
            </a:extLst>
          </p:cNvPr>
          <p:cNvSpPr txBox="1"/>
          <p:nvPr/>
        </p:nvSpPr>
        <p:spPr>
          <a:xfrm>
            <a:off x="8315325" y="6443661"/>
            <a:ext cx="1438275" cy="215444"/>
          </a:xfrm>
          <a:prstGeom prst="rect">
            <a:avLst/>
          </a:prstGeom>
          <a:noFill/>
        </p:spPr>
        <p:txBody>
          <a:bodyPr wrap="square" rtlCol="0">
            <a:spAutoFit/>
          </a:bodyPr>
          <a:lstStyle/>
          <a:p>
            <a:pPr algn="r"/>
            <a:r>
              <a:rPr lang="en-US" altLang="ko-KR" sz="800" dirty="0">
                <a:latin typeface="나눔고딕" pitchFamily="2" charset="-127"/>
                <a:ea typeface="나눔고딕" pitchFamily="2" charset="-127"/>
              </a:rPr>
              <a:t>[</a:t>
            </a:r>
            <a:r>
              <a:rPr lang="ko-KR" altLang="en-US" sz="800" dirty="0">
                <a:latin typeface="나눔고딕" pitchFamily="2" charset="-127"/>
                <a:ea typeface="나눔고딕" pitchFamily="2" charset="-127"/>
              </a:rPr>
              <a:t>출처 </a:t>
            </a:r>
            <a:r>
              <a:rPr lang="en-US" altLang="ko-KR" sz="800" dirty="0">
                <a:latin typeface="나눔고딕" pitchFamily="2" charset="-127"/>
                <a:ea typeface="나눔고딕" pitchFamily="2" charset="-127"/>
              </a:rPr>
              <a:t>:</a:t>
            </a:r>
            <a:r>
              <a:rPr lang="ko-KR" altLang="en-US" sz="800" dirty="0">
                <a:latin typeface="나눔고딕" pitchFamily="2" charset="-127"/>
                <a:ea typeface="나눔고딕" pitchFamily="2" charset="-127"/>
              </a:rPr>
              <a:t> 국세청 홈페이지</a:t>
            </a:r>
            <a:r>
              <a:rPr lang="en-US" altLang="ko-KR" sz="800" dirty="0">
                <a:latin typeface="나눔고딕" pitchFamily="2" charset="-127"/>
                <a:ea typeface="나눔고딕" pitchFamily="2" charset="-127"/>
              </a:rPr>
              <a:t>]</a:t>
            </a:r>
            <a:endParaRPr lang="ko-KR" altLang="en-US" sz="800" dirty="0">
              <a:latin typeface="나눔고딕" pitchFamily="2" charset="-127"/>
              <a:ea typeface="나눔고딕" pitchFamily="2" charset="-127"/>
            </a:endParaRPr>
          </a:p>
        </p:txBody>
      </p:sp>
      <mc:AlternateContent xmlns:mc="http://schemas.openxmlformats.org/markup-compatibility/2006" xmlns:p14="http://schemas.microsoft.com/office/powerpoint/2010/main">
        <mc:Choice Requires="p14">
          <p:contentPart p14:bwMode="auto" r:id="rId3">
            <p14:nvContentPartPr>
              <p14:cNvPr id="36" name="잉크 35">
                <a:extLst>
                  <a:ext uri="{FF2B5EF4-FFF2-40B4-BE49-F238E27FC236}">
                    <a16:creationId xmlns:a16="http://schemas.microsoft.com/office/drawing/2014/main" id="{68AA5B25-C481-32B4-0F34-D8B6875B59BD}"/>
                  </a:ext>
                </a:extLst>
              </p14:cNvPr>
              <p14:cNvContentPartPr/>
              <p14:nvPr/>
            </p14:nvContentPartPr>
            <p14:xfrm>
              <a:off x="3571740" y="3575420"/>
              <a:ext cx="717840" cy="934560"/>
            </p14:xfrm>
          </p:contentPart>
        </mc:Choice>
        <mc:Fallback xmlns="">
          <p:pic>
            <p:nvPicPr>
              <p:cNvPr id="36" name="잉크 35">
                <a:extLst>
                  <a:ext uri="{FF2B5EF4-FFF2-40B4-BE49-F238E27FC236}">
                    <a16:creationId xmlns:a16="http://schemas.microsoft.com/office/drawing/2014/main" id="{68AA5B25-C481-32B4-0F34-D8B6875B59BD}"/>
                  </a:ext>
                </a:extLst>
              </p:cNvPr>
              <p:cNvPicPr/>
              <p:nvPr/>
            </p:nvPicPr>
            <p:blipFill>
              <a:blip r:embed="rId4"/>
              <a:stretch>
                <a:fillRect/>
              </a:stretch>
            </p:blipFill>
            <p:spPr>
              <a:xfrm>
                <a:off x="3517740" y="3467420"/>
                <a:ext cx="825480" cy="11502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8" name="잉크 37">
                <a:extLst>
                  <a:ext uri="{FF2B5EF4-FFF2-40B4-BE49-F238E27FC236}">
                    <a16:creationId xmlns:a16="http://schemas.microsoft.com/office/drawing/2014/main" id="{FFF73A46-31FE-C978-40E9-0A6C5FA852CB}"/>
                  </a:ext>
                </a:extLst>
              </p14:cNvPr>
              <p14:cNvContentPartPr/>
              <p14:nvPr/>
            </p14:nvContentPartPr>
            <p14:xfrm>
              <a:off x="3180780" y="2129660"/>
              <a:ext cx="561240" cy="758880"/>
            </p14:xfrm>
          </p:contentPart>
        </mc:Choice>
        <mc:Fallback xmlns="">
          <p:pic>
            <p:nvPicPr>
              <p:cNvPr id="38" name="잉크 37">
                <a:extLst>
                  <a:ext uri="{FF2B5EF4-FFF2-40B4-BE49-F238E27FC236}">
                    <a16:creationId xmlns:a16="http://schemas.microsoft.com/office/drawing/2014/main" id="{FFF73A46-31FE-C978-40E9-0A6C5FA852CB}"/>
                  </a:ext>
                </a:extLst>
              </p:cNvPr>
              <p:cNvPicPr/>
              <p:nvPr/>
            </p:nvPicPr>
            <p:blipFill>
              <a:blip r:embed="rId6"/>
              <a:stretch>
                <a:fillRect/>
              </a:stretch>
            </p:blipFill>
            <p:spPr>
              <a:xfrm>
                <a:off x="3126780" y="2021660"/>
                <a:ext cx="668880" cy="974520"/>
              </a:xfrm>
              <a:prstGeom prst="rect">
                <a:avLst/>
              </a:prstGeom>
            </p:spPr>
          </p:pic>
        </mc:Fallback>
      </mc:AlternateContent>
      <p:sp>
        <p:nvSpPr>
          <p:cNvPr id="6" name="제목 1">
            <a:extLst>
              <a:ext uri="{FF2B5EF4-FFF2-40B4-BE49-F238E27FC236}">
                <a16:creationId xmlns:a16="http://schemas.microsoft.com/office/drawing/2014/main" id="{CBF21E2F-3B26-8A37-AF31-2859EF26AC60}"/>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현금영수증 의무 발행</a:t>
            </a:r>
          </a:p>
        </p:txBody>
      </p:sp>
    </p:spTree>
    <p:extLst>
      <p:ext uri="{BB962C8B-B14F-4D97-AF65-F5344CB8AC3E}">
        <p14:creationId xmlns:p14="http://schemas.microsoft.com/office/powerpoint/2010/main" val="21206218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도매업자가 파는 경우</a:t>
            </a:r>
          </a:p>
        </p:txBody>
      </p:sp>
      <p:sp>
        <p:nvSpPr>
          <p:cNvPr id="44" name="제목 1">
            <a:extLst>
              <a:ext uri="{FF2B5EF4-FFF2-40B4-BE49-F238E27FC236}">
                <a16:creationId xmlns:a16="http://schemas.microsoft.com/office/drawing/2014/main" id="{CEEF40FB-B365-7259-C0C4-2BB28C6C4B7D}"/>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생산원</a:t>
            </a:r>
            <a:r>
              <a:rPr lang="en-US" altLang="ko-KR" b="1" dirty="0">
                <a:solidFill>
                  <a:schemeClr val="accent6">
                    <a:lumMod val="75000"/>
                  </a:schemeClr>
                </a:solidFill>
                <a:latin typeface="나눔고딕" pitchFamily="2" charset="-127"/>
                <a:ea typeface="나눔고딕" pitchFamily="2" charset="-127"/>
              </a:rPr>
              <a:t>/</a:t>
            </a:r>
            <a:r>
              <a:rPr lang="ko-KR" altLang="en-US" b="1" dirty="0" err="1">
                <a:solidFill>
                  <a:schemeClr val="accent6">
                    <a:lumMod val="75000"/>
                  </a:schemeClr>
                </a:solidFill>
                <a:latin typeface="나눔고딕" pitchFamily="2" charset="-127"/>
                <a:ea typeface="나눔고딕" pitchFamily="2" charset="-127"/>
              </a:rPr>
              <a:t>소분원</a:t>
            </a:r>
            <a:r>
              <a:rPr lang="en-US" altLang="ko-KR" b="1" dirty="0">
                <a:solidFill>
                  <a:schemeClr val="accent6">
                    <a:lumMod val="75000"/>
                  </a:schemeClr>
                </a:solidFill>
                <a:latin typeface="나눔고딕" pitchFamily="2" charset="-127"/>
                <a:ea typeface="나눔고딕" pitchFamily="2" charset="-127"/>
              </a:rPr>
              <a:t>/</a:t>
            </a:r>
            <a:r>
              <a:rPr lang="ko-KR" altLang="en-US" b="1" dirty="0">
                <a:solidFill>
                  <a:schemeClr val="accent6">
                    <a:lumMod val="75000"/>
                  </a:schemeClr>
                </a:solidFill>
                <a:latin typeface="나눔고딕" pitchFamily="2" charset="-127"/>
                <a:ea typeface="나눔고딕" pitchFamily="2" charset="-127"/>
              </a:rPr>
              <a:t>유통전문판매원의 구분</a:t>
            </a:r>
          </a:p>
        </p:txBody>
      </p:sp>
      <p:pic>
        <p:nvPicPr>
          <p:cNvPr id="45" name="내용 개체 틀 4">
            <a:extLst>
              <a:ext uri="{FF2B5EF4-FFF2-40B4-BE49-F238E27FC236}">
                <a16:creationId xmlns:a16="http://schemas.microsoft.com/office/drawing/2014/main" id="{E53A210C-1764-2366-54DA-93EBACA31EC5}"/>
              </a:ext>
            </a:extLst>
          </p:cNvPr>
          <p:cNvPicPr>
            <a:picLocks noChangeAspect="1"/>
          </p:cNvPicPr>
          <p:nvPr/>
        </p:nvPicPr>
        <p:blipFill>
          <a:blip r:embed="rId2"/>
          <a:stretch>
            <a:fillRect/>
          </a:stretch>
        </p:blipFill>
        <p:spPr>
          <a:xfrm>
            <a:off x="3022682" y="4589808"/>
            <a:ext cx="6146633" cy="1869850"/>
          </a:xfrm>
          <a:prstGeom prst="rect">
            <a:avLst/>
          </a:prstGeom>
        </p:spPr>
      </p:pic>
      <p:pic>
        <p:nvPicPr>
          <p:cNvPr id="55" name="그림 54">
            <a:extLst>
              <a:ext uri="{FF2B5EF4-FFF2-40B4-BE49-F238E27FC236}">
                <a16:creationId xmlns:a16="http://schemas.microsoft.com/office/drawing/2014/main" id="{CE01BD97-CAA6-E0E7-4BEA-505840E1C2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9838" y="1833401"/>
            <a:ext cx="1654254" cy="2233242"/>
          </a:xfrm>
          <a:prstGeom prst="rect">
            <a:avLst/>
          </a:prstGeom>
          <a:ln>
            <a:noFill/>
          </a:ln>
          <a:effectLst>
            <a:softEdge rad="112500"/>
          </a:effectLst>
        </p:spPr>
      </p:pic>
      <p:pic>
        <p:nvPicPr>
          <p:cNvPr id="3074" name="Picture 2">
            <a:extLst>
              <a:ext uri="{FF2B5EF4-FFF2-40B4-BE49-F238E27FC236}">
                <a16:creationId xmlns:a16="http://schemas.microsoft.com/office/drawing/2014/main" id="{F4CFFB08-85DC-B02C-71D6-0138120A406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6487" t="62053" r="5147" b="23508"/>
          <a:stretch/>
        </p:blipFill>
        <p:spPr bwMode="auto">
          <a:xfrm>
            <a:off x="1342086" y="1816351"/>
            <a:ext cx="2072797" cy="21871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F4D539F2-E4B4-F6DB-C525-436FAE71DF3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497" t="7550" r="3527" b="74045"/>
          <a:stretch/>
        </p:blipFill>
        <p:spPr bwMode="auto">
          <a:xfrm>
            <a:off x="6797842" y="1834872"/>
            <a:ext cx="4054710" cy="22743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9A1880E-CCD3-571B-9EE7-C08C17B4557F}"/>
              </a:ext>
            </a:extLst>
          </p:cNvPr>
          <p:cNvSpPr txBox="1"/>
          <p:nvPr/>
        </p:nvSpPr>
        <p:spPr>
          <a:xfrm>
            <a:off x="369643" y="1854375"/>
            <a:ext cx="1438275" cy="369332"/>
          </a:xfrm>
          <a:prstGeom prst="rect">
            <a:avLst/>
          </a:prstGeom>
          <a:noFill/>
        </p:spPr>
        <p:txBody>
          <a:bodyPr wrap="square" rtlCol="0">
            <a:spAutoFit/>
          </a:bodyPr>
          <a:lstStyle/>
          <a:p>
            <a:pPr algn="r"/>
            <a:r>
              <a:rPr lang="ko-KR" altLang="en-US" b="1" dirty="0">
                <a:solidFill>
                  <a:schemeClr val="accent1">
                    <a:lumMod val="75000"/>
                  </a:schemeClr>
                </a:solidFill>
                <a:effectLst>
                  <a:outerShdw blurRad="38100" dist="38100" dir="2700000" algn="tl">
                    <a:srgbClr val="000000">
                      <a:alpha val="43137"/>
                    </a:srgbClr>
                  </a:outerShdw>
                </a:effectLst>
                <a:latin typeface="나눔고딕" pitchFamily="2" charset="-127"/>
                <a:ea typeface="나눔고딕" pitchFamily="2" charset="-127"/>
              </a:rPr>
              <a:t>생산원</a:t>
            </a:r>
          </a:p>
        </p:txBody>
      </p:sp>
      <p:sp>
        <p:nvSpPr>
          <p:cNvPr id="56" name="TextBox 55">
            <a:extLst>
              <a:ext uri="{FF2B5EF4-FFF2-40B4-BE49-F238E27FC236}">
                <a16:creationId xmlns:a16="http://schemas.microsoft.com/office/drawing/2014/main" id="{D37D9174-CF91-84DF-5DE7-9BD27B0B2131}"/>
              </a:ext>
            </a:extLst>
          </p:cNvPr>
          <p:cNvSpPr txBox="1"/>
          <p:nvPr/>
        </p:nvSpPr>
        <p:spPr>
          <a:xfrm>
            <a:off x="3594208" y="1822345"/>
            <a:ext cx="1438275" cy="369332"/>
          </a:xfrm>
          <a:prstGeom prst="rect">
            <a:avLst/>
          </a:prstGeom>
          <a:noFill/>
        </p:spPr>
        <p:txBody>
          <a:bodyPr wrap="square" rtlCol="0">
            <a:spAutoFit/>
          </a:bodyPr>
          <a:lstStyle/>
          <a:p>
            <a:pPr algn="r"/>
            <a:r>
              <a:rPr lang="ko-KR" altLang="en-US" b="1">
                <a:solidFill>
                  <a:schemeClr val="accent1">
                    <a:lumMod val="75000"/>
                  </a:schemeClr>
                </a:solidFill>
                <a:effectLst>
                  <a:outerShdw blurRad="38100" dist="38100" dir="2700000" algn="tl">
                    <a:srgbClr val="000000">
                      <a:alpha val="43137"/>
                    </a:srgbClr>
                  </a:outerShdw>
                </a:effectLst>
                <a:latin typeface="나눔고딕" pitchFamily="2" charset="-127"/>
                <a:ea typeface="나눔고딕" pitchFamily="2" charset="-127"/>
              </a:rPr>
              <a:t>소분원</a:t>
            </a:r>
            <a:endParaRPr lang="ko-KR" altLang="en-US" b="1" dirty="0">
              <a:solidFill>
                <a:schemeClr val="accent1">
                  <a:lumMod val="75000"/>
                </a:schemeClr>
              </a:solidFill>
              <a:effectLst>
                <a:outerShdw blurRad="38100" dist="38100" dir="2700000" algn="tl">
                  <a:srgbClr val="000000">
                    <a:alpha val="43137"/>
                  </a:srgbClr>
                </a:outerShdw>
              </a:effectLst>
              <a:latin typeface="나눔고딕" pitchFamily="2" charset="-127"/>
              <a:ea typeface="나눔고딕" pitchFamily="2" charset="-127"/>
            </a:endParaRPr>
          </a:p>
        </p:txBody>
      </p:sp>
      <p:sp>
        <p:nvSpPr>
          <p:cNvPr id="57" name="TextBox 56">
            <a:extLst>
              <a:ext uri="{FF2B5EF4-FFF2-40B4-BE49-F238E27FC236}">
                <a16:creationId xmlns:a16="http://schemas.microsoft.com/office/drawing/2014/main" id="{8C398C7D-A84B-DE99-26AC-4837C16B519E}"/>
              </a:ext>
            </a:extLst>
          </p:cNvPr>
          <p:cNvSpPr txBox="1"/>
          <p:nvPr/>
        </p:nvSpPr>
        <p:spPr>
          <a:xfrm>
            <a:off x="9032876" y="2341635"/>
            <a:ext cx="1438275" cy="369332"/>
          </a:xfrm>
          <a:prstGeom prst="rect">
            <a:avLst/>
          </a:prstGeom>
          <a:noFill/>
        </p:spPr>
        <p:txBody>
          <a:bodyPr wrap="square" rtlCol="0">
            <a:spAutoFit/>
          </a:bodyPr>
          <a:lstStyle/>
          <a:p>
            <a:pPr algn="r"/>
            <a:r>
              <a:rPr lang="ko-KR" altLang="en-US" b="1" dirty="0">
                <a:solidFill>
                  <a:schemeClr val="accent1">
                    <a:lumMod val="75000"/>
                  </a:schemeClr>
                </a:solidFill>
                <a:effectLst>
                  <a:outerShdw blurRad="38100" dist="38100" dir="2700000" algn="tl">
                    <a:srgbClr val="000000">
                      <a:alpha val="43137"/>
                    </a:srgbClr>
                  </a:outerShdw>
                </a:effectLst>
                <a:latin typeface="나눔고딕" pitchFamily="2" charset="-127"/>
                <a:ea typeface="나눔고딕" pitchFamily="2" charset="-127"/>
              </a:rPr>
              <a:t>유통판매원</a:t>
            </a:r>
          </a:p>
        </p:txBody>
      </p:sp>
    </p:spTree>
    <p:extLst>
      <p:ext uri="{BB962C8B-B14F-4D97-AF65-F5344CB8AC3E}">
        <p14:creationId xmlns:p14="http://schemas.microsoft.com/office/powerpoint/2010/main" val="8819366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그림 6">
            <a:extLst>
              <a:ext uri="{FF2B5EF4-FFF2-40B4-BE49-F238E27FC236}">
                <a16:creationId xmlns:a16="http://schemas.microsoft.com/office/drawing/2014/main" id="{FE803253-CDEB-5F1C-8A8F-C704875F4217}"/>
              </a:ext>
            </a:extLst>
          </p:cNvPr>
          <p:cNvPicPr>
            <a:picLocks noChangeAspect="1"/>
          </p:cNvPicPr>
          <p:nvPr/>
        </p:nvPicPr>
        <p:blipFill rotWithShape="1">
          <a:blip r:embed="rId2"/>
          <a:srcRect l="-1189" r="1"/>
          <a:stretch/>
        </p:blipFill>
        <p:spPr>
          <a:xfrm>
            <a:off x="200417" y="1107087"/>
            <a:ext cx="6946151" cy="5356060"/>
          </a:xfrm>
          <a:prstGeom prst="rect">
            <a:avLst/>
          </a:prstGeom>
        </p:spPr>
      </p:pic>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id="{ACBCAE0B-BA4E-1AB9-C85A-A1D989373643}"/>
              </a:ext>
            </a:extLst>
          </p:cNvPr>
          <p:cNvSpPr txBox="1">
            <a:spLocks/>
          </p:cNvSpPr>
          <p:nvPr/>
        </p:nvSpPr>
        <p:spPr>
          <a:xfrm>
            <a:off x="923655" y="1251416"/>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식품영업신고서 작성</a:t>
            </a:r>
          </a:p>
        </p:txBody>
      </p:sp>
      <mc:AlternateContent xmlns:mc="http://schemas.openxmlformats.org/markup-compatibility/2006" xmlns:p14="http://schemas.microsoft.com/office/powerpoint/2010/main">
        <mc:Choice Requires="p14">
          <p:contentPart p14:bwMode="auto" r:id="rId3">
            <p14:nvContentPartPr>
              <p14:cNvPr id="28" name="잉크 27">
                <a:extLst>
                  <a:ext uri="{FF2B5EF4-FFF2-40B4-BE49-F238E27FC236}">
                    <a16:creationId xmlns:a16="http://schemas.microsoft.com/office/drawing/2014/main" id="{8ACC49EE-E988-54EE-3F71-62B487F75FD0}"/>
                  </a:ext>
                </a:extLst>
              </p14:cNvPr>
              <p14:cNvContentPartPr/>
              <p14:nvPr/>
            </p14:nvContentPartPr>
            <p14:xfrm>
              <a:off x="980460" y="3094380"/>
              <a:ext cx="666000" cy="486000"/>
            </p14:xfrm>
          </p:contentPart>
        </mc:Choice>
        <mc:Fallback xmlns="">
          <p:pic>
            <p:nvPicPr>
              <p:cNvPr id="28" name="잉크 27">
                <a:extLst>
                  <a:ext uri="{FF2B5EF4-FFF2-40B4-BE49-F238E27FC236}">
                    <a16:creationId xmlns:a16="http://schemas.microsoft.com/office/drawing/2014/main" id="{8ACC49EE-E988-54EE-3F71-62B487F75FD0}"/>
                  </a:ext>
                </a:extLst>
              </p:cNvPr>
              <p:cNvPicPr/>
              <p:nvPr/>
            </p:nvPicPr>
            <p:blipFill>
              <a:blip r:embed="rId4"/>
              <a:stretch>
                <a:fillRect/>
              </a:stretch>
            </p:blipFill>
            <p:spPr>
              <a:xfrm>
                <a:off x="926820" y="2986740"/>
                <a:ext cx="773640" cy="7016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29" name="잉크 28">
                <a:extLst>
                  <a:ext uri="{FF2B5EF4-FFF2-40B4-BE49-F238E27FC236}">
                    <a16:creationId xmlns:a16="http://schemas.microsoft.com/office/drawing/2014/main" id="{F996C552-EF5A-6CA9-4320-FD4EABBADF10}"/>
                  </a:ext>
                </a:extLst>
              </p14:cNvPr>
              <p14:cNvContentPartPr/>
              <p14:nvPr/>
            </p14:nvContentPartPr>
            <p14:xfrm>
              <a:off x="1507825" y="3785117"/>
              <a:ext cx="656280" cy="665640"/>
            </p14:xfrm>
          </p:contentPart>
        </mc:Choice>
        <mc:Fallback xmlns="">
          <p:pic>
            <p:nvPicPr>
              <p:cNvPr id="29" name="잉크 28">
                <a:extLst>
                  <a:ext uri="{FF2B5EF4-FFF2-40B4-BE49-F238E27FC236}">
                    <a16:creationId xmlns:a16="http://schemas.microsoft.com/office/drawing/2014/main" id="{F996C552-EF5A-6CA9-4320-FD4EABBADF10}"/>
                  </a:ext>
                </a:extLst>
              </p:cNvPr>
              <p:cNvPicPr/>
              <p:nvPr/>
            </p:nvPicPr>
            <p:blipFill>
              <a:blip r:embed="rId6"/>
              <a:stretch>
                <a:fillRect/>
              </a:stretch>
            </p:blipFill>
            <p:spPr>
              <a:xfrm>
                <a:off x="1453795" y="3677117"/>
                <a:ext cx="763979" cy="881280"/>
              </a:xfrm>
              <a:prstGeom prst="rect">
                <a:avLst/>
              </a:prstGeom>
            </p:spPr>
          </p:pic>
        </mc:Fallback>
      </mc:AlternateContent>
      <p:sp>
        <p:nvSpPr>
          <p:cNvPr id="3" name="TextBox 2">
            <a:extLst>
              <a:ext uri="{FF2B5EF4-FFF2-40B4-BE49-F238E27FC236}">
                <a16:creationId xmlns:a16="http://schemas.microsoft.com/office/drawing/2014/main" id="{A5ACBCC6-0A03-6A84-9CC9-2FA46BA0BC73}"/>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도매업자가 파는 경우</a:t>
            </a:r>
          </a:p>
        </p:txBody>
      </p:sp>
    </p:spTree>
    <p:extLst>
      <p:ext uri="{BB962C8B-B14F-4D97-AF65-F5344CB8AC3E}">
        <p14:creationId xmlns:p14="http://schemas.microsoft.com/office/powerpoint/2010/main" val="21970387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부가세와 소득세</a:t>
            </a:r>
          </a:p>
        </p:txBody>
      </p:sp>
      <p:sp>
        <p:nvSpPr>
          <p:cNvPr id="2" name="제목 1">
            <a:extLst>
              <a:ext uri="{FF2B5EF4-FFF2-40B4-BE49-F238E27FC236}">
                <a16:creationId xmlns:a16="http://schemas.microsoft.com/office/drawing/2014/main" id="{4381AA0A-E979-ED45-71B8-6BE5807C90DF}"/>
              </a:ext>
            </a:extLst>
          </p:cNvPr>
          <p:cNvSpPr txBox="1">
            <a:spLocks/>
          </p:cNvSpPr>
          <p:nvPr/>
        </p:nvSpPr>
        <p:spPr>
          <a:xfrm>
            <a:off x="908937" y="1334377"/>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과세와 면세</a:t>
            </a:r>
          </a:p>
        </p:txBody>
      </p:sp>
      <p:pic>
        <p:nvPicPr>
          <p:cNvPr id="3" name="그림 2">
            <a:extLst>
              <a:ext uri="{FF2B5EF4-FFF2-40B4-BE49-F238E27FC236}">
                <a16:creationId xmlns:a16="http://schemas.microsoft.com/office/drawing/2014/main" id="{055A7229-ACD4-4D1C-BC2E-A5BCC145E8EE}"/>
              </a:ext>
            </a:extLst>
          </p:cNvPr>
          <p:cNvPicPr>
            <a:picLocks noChangeAspect="1"/>
          </p:cNvPicPr>
          <p:nvPr/>
        </p:nvPicPr>
        <p:blipFill>
          <a:blip r:embed="rId2"/>
          <a:stretch>
            <a:fillRect/>
          </a:stretch>
        </p:blipFill>
        <p:spPr>
          <a:xfrm>
            <a:off x="742475" y="2923156"/>
            <a:ext cx="4609141" cy="3189228"/>
          </a:xfrm>
          <a:prstGeom prst="rect">
            <a:avLst/>
          </a:prstGeom>
        </p:spPr>
      </p:pic>
      <p:grpSp>
        <p:nvGrpSpPr>
          <p:cNvPr id="6" name="그룹 5">
            <a:extLst>
              <a:ext uri="{FF2B5EF4-FFF2-40B4-BE49-F238E27FC236}">
                <a16:creationId xmlns:a16="http://schemas.microsoft.com/office/drawing/2014/main" id="{12B12F3B-B47A-5B52-E334-86C46A72E7BA}"/>
              </a:ext>
            </a:extLst>
          </p:cNvPr>
          <p:cNvGrpSpPr>
            <a:grpSpLocks/>
          </p:cNvGrpSpPr>
          <p:nvPr/>
        </p:nvGrpSpPr>
        <p:grpSpPr bwMode="auto">
          <a:xfrm>
            <a:off x="3627194" y="2142136"/>
            <a:ext cx="3195638" cy="3104356"/>
            <a:chOff x="3644900" y="2897011"/>
            <a:chExt cx="3196167" cy="2678290"/>
          </a:xfrm>
        </p:grpSpPr>
        <p:sp>
          <p:nvSpPr>
            <p:cNvPr id="7" name="타원 6">
              <a:extLst>
                <a:ext uri="{FF2B5EF4-FFF2-40B4-BE49-F238E27FC236}">
                  <a16:creationId xmlns:a16="http://schemas.microsoft.com/office/drawing/2014/main" id="{E28A1D41-3915-BD03-779D-7E062B908386}"/>
                </a:ext>
              </a:extLst>
            </p:cNvPr>
            <p:cNvSpPr/>
            <p:nvPr/>
          </p:nvSpPr>
          <p:spPr>
            <a:xfrm>
              <a:off x="3644900" y="4876755"/>
              <a:ext cx="1918017" cy="698546"/>
            </a:xfrm>
            <a:prstGeom prst="ellipse">
              <a:avLst/>
            </a:prstGeom>
            <a:noFill/>
            <a:ln w="412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cxnSp>
          <p:nvCxnSpPr>
            <p:cNvPr id="8" name="직선 연결선 7">
              <a:extLst>
                <a:ext uri="{FF2B5EF4-FFF2-40B4-BE49-F238E27FC236}">
                  <a16:creationId xmlns:a16="http://schemas.microsoft.com/office/drawing/2014/main" id="{A624C6BE-CEF7-8543-FC39-DB8583F58974}"/>
                </a:ext>
              </a:extLst>
            </p:cNvPr>
            <p:cNvCxnSpPr/>
            <p:nvPr/>
          </p:nvCxnSpPr>
          <p:spPr>
            <a:xfrm rot="5400000">
              <a:off x="3600544" y="3608227"/>
              <a:ext cx="2024197" cy="601763"/>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직선 연결선 8">
              <a:extLst>
                <a:ext uri="{FF2B5EF4-FFF2-40B4-BE49-F238E27FC236}">
                  <a16:creationId xmlns:a16="http://schemas.microsoft.com/office/drawing/2014/main" id="{515DC456-22AD-F893-4402-21A87D055681}"/>
                </a:ext>
              </a:extLst>
            </p:cNvPr>
            <p:cNvCxnSpPr/>
            <p:nvPr/>
          </p:nvCxnSpPr>
          <p:spPr>
            <a:xfrm>
              <a:off x="4894470" y="2904949"/>
              <a:ext cx="1946597" cy="793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2">
              <a:extLst>
                <a:ext uri="{FF2B5EF4-FFF2-40B4-BE49-F238E27FC236}">
                  <a16:creationId xmlns:a16="http://schemas.microsoft.com/office/drawing/2014/main" id="{2200F8E1-B2B9-47C1-1C02-D7C5AE40DD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9770" y="3001258"/>
              <a:ext cx="1669697" cy="364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그림 10">
            <a:extLst>
              <a:ext uri="{FF2B5EF4-FFF2-40B4-BE49-F238E27FC236}">
                <a16:creationId xmlns:a16="http://schemas.microsoft.com/office/drawing/2014/main" id="{27C1B65E-61EB-9BAB-A6BC-87A4FBE3CEA3}"/>
              </a:ext>
            </a:extLst>
          </p:cNvPr>
          <p:cNvPicPr>
            <a:picLocks noChangeAspect="1"/>
          </p:cNvPicPr>
          <p:nvPr/>
        </p:nvPicPr>
        <p:blipFill>
          <a:blip r:embed="rId4"/>
          <a:stretch>
            <a:fillRect/>
          </a:stretch>
        </p:blipFill>
        <p:spPr>
          <a:xfrm>
            <a:off x="6300544" y="2958354"/>
            <a:ext cx="4609141" cy="3138573"/>
          </a:xfrm>
          <a:prstGeom prst="rect">
            <a:avLst/>
          </a:prstGeom>
        </p:spPr>
      </p:pic>
      <p:sp>
        <p:nvSpPr>
          <p:cNvPr id="12" name="Rectangle 194">
            <a:extLst>
              <a:ext uri="{FF2B5EF4-FFF2-40B4-BE49-F238E27FC236}">
                <a16:creationId xmlns:a16="http://schemas.microsoft.com/office/drawing/2014/main" id="{3F80607D-A31F-E4E4-0B47-3ECB74EA9417}"/>
              </a:ext>
            </a:extLst>
          </p:cNvPr>
          <p:cNvSpPr>
            <a:spLocks noChangeArrowheads="1"/>
          </p:cNvSpPr>
          <p:nvPr/>
        </p:nvSpPr>
        <p:spPr bwMode="auto">
          <a:xfrm>
            <a:off x="7737383" y="1847710"/>
            <a:ext cx="21081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eaLnBrk="1" latinLnBrk="1" hangingPunct="1"/>
            <a:r>
              <a:rPr lang="ko-KR" altLang="en-US" sz="6000" b="1" dirty="0">
                <a:solidFill>
                  <a:schemeClr val="bg2">
                    <a:lumMod val="25000"/>
                  </a:schemeClr>
                </a:solidFill>
                <a:effectLst>
                  <a:outerShdw blurRad="38100" dist="38100" dir="2700000" algn="tl">
                    <a:srgbClr val="000000">
                      <a:alpha val="43137"/>
                    </a:srgbClr>
                  </a:outerShdw>
                </a:effectLst>
                <a:latin typeface="나눔고딕" pitchFamily="2" charset="-127"/>
                <a:ea typeface="나눔고딕" pitchFamily="2" charset="-127"/>
              </a:rPr>
              <a:t>면 세</a:t>
            </a:r>
            <a:endParaRPr lang="en-US" altLang="ko-KR" sz="6000" b="1" dirty="0">
              <a:solidFill>
                <a:schemeClr val="bg2">
                  <a:lumMod val="25000"/>
                </a:schemeClr>
              </a:solidFill>
              <a:effectLst>
                <a:outerShdw blurRad="38100" dist="38100" dir="2700000" algn="tl">
                  <a:srgbClr val="000000">
                    <a:alpha val="43137"/>
                  </a:srgbClr>
                </a:outerShdw>
              </a:effectLst>
              <a:latin typeface="나눔고딕" pitchFamily="2" charset="-127"/>
              <a:ea typeface="나눔고딕" pitchFamily="2" charset="-127"/>
            </a:endParaRPr>
          </a:p>
        </p:txBody>
      </p:sp>
      <p:sp>
        <p:nvSpPr>
          <p:cNvPr id="13" name="Rectangle 194">
            <a:extLst>
              <a:ext uri="{FF2B5EF4-FFF2-40B4-BE49-F238E27FC236}">
                <a16:creationId xmlns:a16="http://schemas.microsoft.com/office/drawing/2014/main" id="{483D7DA9-EFA9-B34D-C870-0F343FCBE2C2}"/>
              </a:ext>
            </a:extLst>
          </p:cNvPr>
          <p:cNvSpPr>
            <a:spLocks noChangeArrowheads="1"/>
          </p:cNvSpPr>
          <p:nvPr/>
        </p:nvSpPr>
        <p:spPr bwMode="auto">
          <a:xfrm>
            <a:off x="2363697" y="1869037"/>
            <a:ext cx="21081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eaLnBrk="1" latinLnBrk="1" hangingPunct="1"/>
            <a:r>
              <a:rPr lang="ko-KR" altLang="en-US" sz="6000" b="1" dirty="0">
                <a:solidFill>
                  <a:schemeClr val="bg2">
                    <a:lumMod val="25000"/>
                  </a:schemeClr>
                </a:solidFill>
                <a:effectLst>
                  <a:outerShdw blurRad="38100" dist="38100" dir="2700000" algn="tl">
                    <a:srgbClr val="000000">
                      <a:alpha val="43137"/>
                    </a:srgbClr>
                  </a:outerShdw>
                </a:effectLst>
                <a:latin typeface="나눔고딕" pitchFamily="2" charset="-127"/>
                <a:ea typeface="나눔고딕" pitchFamily="2" charset="-127"/>
              </a:rPr>
              <a:t>과 세</a:t>
            </a:r>
            <a:endParaRPr lang="en-US" altLang="ko-KR" sz="6000" b="1" dirty="0">
              <a:solidFill>
                <a:schemeClr val="bg2">
                  <a:lumMod val="25000"/>
                </a:schemeClr>
              </a:solidFill>
              <a:effectLst>
                <a:outerShdw blurRad="38100" dist="38100" dir="2700000" algn="tl">
                  <a:srgbClr val="000000">
                    <a:alpha val="43137"/>
                  </a:srgbClr>
                </a:outerShdw>
              </a:effectLst>
              <a:latin typeface="나눔고딕" pitchFamily="2" charset="-127"/>
              <a:ea typeface="나눔고딕" pitchFamily="2" charset="-127"/>
            </a:endParaRPr>
          </a:p>
        </p:txBody>
      </p:sp>
      <p:grpSp>
        <p:nvGrpSpPr>
          <p:cNvPr id="14" name="그룹 1001">
            <a:extLst>
              <a:ext uri="{FF2B5EF4-FFF2-40B4-BE49-F238E27FC236}">
                <a16:creationId xmlns:a16="http://schemas.microsoft.com/office/drawing/2014/main" id="{372524DE-3C09-6C94-6A2E-FE689B67E7D5}"/>
              </a:ext>
            </a:extLst>
          </p:cNvPr>
          <p:cNvGrpSpPr/>
          <p:nvPr/>
        </p:nvGrpSpPr>
        <p:grpSpPr>
          <a:xfrm>
            <a:off x="10228117" y="1817002"/>
            <a:ext cx="1247559" cy="1179255"/>
            <a:chOff x="2735165" y="3305846"/>
            <a:chExt cx="4815384" cy="4496337"/>
          </a:xfrm>
        </p:grpSpPr>
        <p:pic>
          <p:nvPicPr>
            <p:cNvPr id="15" name="Object 3">
              <a:extLst>
                <a:ext uri="{FF2B5EF4-FFF2-40B4-BE49-F238E27FC236}">
                  <a16:creationId xmlns:a16="http://schemas.microsoft.com/office/drawing/2014/main" id="{CBCCF939-A02D-A983-9707-B9E26B5089C2}"/>
                </a:ext>
              </a:extLst>
            </p:cNvPr>
            <p:cNvPicPr>
              <a:picLocks noChangeAspect="1"/>
            </p:cNvPicPr>
            <p:nvPr/>
          </p:nvPicPr>
          <p:blipFill>
            <a:blip r:embed="rId5" cstate="print"/>
            <a:stretch>
              <a:fillRect/>
            </a:stretch>
          </p:blipFill>
          <p:spPr>
            <a:xfrm>
              <a:off x="2735165" y="3305846"/>
              <a:ext cx="4815384" cy="4496337"/>
            </a:xfrm>
            <a:prstGeom prst="rect">
              <a:avLst/>
            </a:prstGeom>
          </p:spPr>
        </p:pic>
      </p:grpSp>
      <p:grpSp>
        <p:nvGrpSpPr>
          <p:cNvPr id="16" name="그룹 15">
            <a:extLst>
              <a:ext uri="{FF2B5EF4-FFF2-40B4-BE49-F238E27FC236}">
                <a16:creationId xmlns:a16="http://schemas.microsoft.com/office/drawing/2014/main" id="{AA355FEA-3374-1A7D-13D4-07500C45E10F}"/>
              </a:ext>
            </a:extLst>
          </p:cNvPr>
          <p:cNvGrpSpPr/>
          <p:nvPr/>
        </p:nvGrpSpPr>
        <p:grpSpPr>
          <a:xfrm>
            <a:off x="873102" y="1809520"/>
            <a:ext cx="1085934" cy="1042290"/>
            <a:chOff x="1916242" y="3291067"/>
            <a:chExt cx="6171429" cy="6171429"/>
          </a:xfrm>
        </p:grpSpPr>
        <p:pic>
          <p:nvPicPr>
            <p:cNvPr id="17" name="Object 13">
              <a:extLst>
                <a:ext uri="{FF2B5EF4-FFF2-40B4-BE49-F238E27FC236}">
                  <a16:creationId xmlns:a16="http://schemas.microsoft.com/office/drawing/2014/main" id="{D77C6FFE-977A-E3E1-FDB6-B9F13755BEF0}"/>
                </a:ext>
              </a:extLst>
            </p:cNvPr>
            <p:cNvPicPr>
              <a:picLocks noChangeAspect="1"/>
            </p:cNvPicPr>
            <p:nvPr/>
          </p:nvPicPr>
          <p:blipFill>
            <a:blip r:embed="rId6" cstate="print"/>
            <a:stretch>
              <a:fillRect/>
            </a:stretch>
          </p:blipFill>
          <p:spPr>
            <a:xfrm>
              <a:off x="1916242" y="3291067"/>
              <a:ext cx="6171429" cy="6171429"/>
            </a:xfrm>
            <a:prstGeom prst="rect">
              <a:avLst/>
            </a:prstGeom>
          </p:spPr>
        </p:pic>
      </p:grpSp>
      <p:sp>
        <p:nvSpPr>
          <p:cNvPr id="18" name="직사각형 17">
            <a:extLst>
              <a:ext uri="{FF2B5EF4-FFF2-40B4-BE49-F238E27FC236}">
                <a16:creationId xmlns:a16="http://schemas.microsoft.com/office/drawing/2014/main" id="{C559E934-7501-F4D7-E33A-4EBB21487B88}"/>
              </a:ext>
            </a:extLst>
          </p:cNvPr>
          <p:cNvSpPr/>
          <p:nvPr/>
        </p:nvSpPr>
        <p:spPr>
          <a:xfrm>
            <a:off x="7094538" y="4197350"/>
            <a:ext cx="442911" cy="158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9" name="직사각형 18">
            <a:extLst>
              <a:ext uri="{FF2B5EF4-FFF2-40B4-BE49-F238E27FC236}">
                <a16:creationId xmlns:a16="http://schemas.microsoft.com/office/drawing/2014/main" id="{E4BFBB56-23E4-E437-8EAF-9D6464AB193C}"/>
              </a:ext>
            </a:extLst>
          </p:cNvPr>
          <p:cNvSpPr/>
          <p:nvPr/>
        </p:nvSpPr>
        <p:spPr>
          <a:xfrm>
            <a:off x="8016866" y="4189170"/>
            <a:ext cx="442911" cy="158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0" name="직사각형 19">
            <a:extLst>
              <a:ext uri="{FF2B5EF4-FFF2-40B4-BE49-F238E27FC236}">
                <a16:creationId xmlns:a16="http://schemas.microsoft.com/office/drawing/2014/main" id="{CCEAC5FA-DDF5-B82F-45C9-2422069EACA8}"/>
              </a:ext>
            </a:extLst>
          </p:cNvPr>
          <p:cNvSpPr/>
          <p:nvPr/>
        </p:nvSpPr>
        <p:spPr>
          <a:xfrm>
            <a:off x="7353301" y="3719068"/>
            <a:ext cx="384082" cy="1671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1" name="직사각형 20">
            <a:extLst>
              <a:ext uri="{FF2B5EF4-FFF2-40B4-BE49-F238E27FC236}">
                <a16:creationId xmlns:a16="http://schemas.microsoft.com/office/drawing/2014/main" id="{DDCE4C3B-1D60-B991-50BD-46FD817ECD4E}"/>
              </a:ext>
            </a:extLst>
          </p:cNvPr>
          <p:cNvSpPr/>
          <p:nvPr/>
        </p:nvSpPr>
        <p:spPr>
          <a:xfrm>
            <a:off x="6931911" y="3459542"/>
            <a:ext cx="76108" cy="1671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2" name="직사각형 21">
            <a:extLst>
              <a:ext uri="{FF2B5EF4-FFF2-40B4-BE49-F238E27FC236}">
                <a16:creationId xmlns:a16="http://schemas.microsoft.com/office/drawing/2014/main" id="{BF2E0A23-6EFA-245A-983D-991A018E37FF}"/>
              </a:ext>
            </a:extLst>
          </p:cNvPr>
          <p:cNvSpPr/>
          <p:nvPr/>
        </p:nvSpPr>
        <p:spPr>
          <a:xfrm>
            <a:off x="7073408" y="3459542"/>
            <a:ext cx="76108" cy="1671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직사각형 22">
            <a:extLst>
              <a:ext uri="{FF2B5EF4-FFF2-40B4-BE49-F238E27FC236}">
                <a16:creationId xmlns:a16="http://schemas.microsoft.com/office/drawing/2014/main" id="{B4639F9A-A5F9-6874-F667-52CD6758321B}"/>
              </a:ext>
            </a:extLst>
          </p:cNvPr>
          <p:cNvSpPr/>
          <p:nvPr/>
        </p:nvSpPr>
        <p:spPr>
          <a:xfrm>
            <a:off x="7214906" y="3459542"/>
            <a:ext cx="76108" cy="1671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3860327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사각형: 둥근 모서리 22">
            <a:extLst>
              <a:ext uri="{FF2B5EF4-FFF2-40B4-BE49-F238E27FC236}">
                <a16:creationId xmlns:a16="http://schemas.microsoft.com/office/drawing/2014/main" id="{4DB6E0FA-28AC-09B1-7946-8A62869712CA}"/>
              </a:ext>
            </a:extLst>
          </p:cNvPr>
          <p:cNvSpPr/>
          <p:nvPr/>
        </p:nvSpPr>
        <p:spPr>
          <a:xfrm>
            <a:off x="3075986" y="2692400"/>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err="1"/>
              <a:t>식약처</a:t>
            </a:r>
            <a:endParaRPr lang="en-US" altLang="ko-KR" sz="2400" b="1" dirty="0"/>
          </a:p>
        </p:txBody>
      </p:sp>
      <p:sp>
        <p:nvSpPr>
          <p:cNvPr id="24" name="사각형: 둥근 모서리 23">
            <a:extLst>
              <a:ext uri="{FF2B5EF4-FFF2-40B4-BE49-F238E27FC236}">
                <a16:creationId xmlns:a16="http://schemas.microsoft.com/office/drawing/2014/main" id="{4216E439-C620-1023-746F-DEA9D6C00A3A}"/>
              </a:ext>
            </a:extLst>
          </p:cNvPr>
          <p:cNvSpPr/>
          <p:nvPr/>
        </p:nvSpPr>
        <p:spPr>
          <a:xfrm>
            <a:off x="6555798" y="4165624"/>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err="1"/>
              <a:t>시군청</a:t>
            </a:r>
            <a:endParaRPr lang="ko-KR" altLang="en-US" sz="2400" b="1" dirty="0"/>
          </a:p>
        </p:txBody>
      </p:sp>
      <p:sp>
        <p:nvSpPr>
          <p:cNvPr id="25" name="사각형: 둥근 모서리 24">
            <a:extLst>
              <a:ext uri="{FF2B5EF4-FFF2-40B4-BE49-F238E27FC236}">
                <a16:creationId xmlns:a16="http://schemas.microsoft.com/office/drawing/2014/main" id="{9423FDEA-DC8C-1E0F-D256-CA8AE0BE1248}"/>
              </a:ext>
            </a:extLst>
          </p:cNvPr>
          <p:cNvSpPr/>
          <p:nvPr/>
        </p:nvSpPr>
        <p:spPr>
          <a:xfrm>
            <a:off x="3075986" y="4165624"/>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a:t>국세청</a:t>
            </a:r>
          </a:p>
        </p:txBody>
      </p:sp>
      <p:sp>
        <p:nvSpPr>
          <p:cNvPr id="22" name="사각형: 둥근 모서리 21">
            <a:extLst>
              <a:ext uri="{FF2B5EF4-FFF2-40B4-BE49-F238E27FC236}">
                <a16:creationId xmlns:a16="http://schemas.microsoft.com/office/drawing/2014/main" id="{A1FED711-92EE-2CBA-90D4-4784701E4726}"/>
              </a:ext>
            </a:extLst>
          </p:cNvPr>
          <p:cNvSpPr/>
          <p:nvPr/>
        </p:nvSpPr>
        <p:spPr>
          <a:xfrm>
            <a:off x="6555798" y="2692400"/>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400" b="1" dirty="0"/>
              <a:t>HACCP </a:t>
            </a:r>
          </a:p>
          <a:p>
            <a:pPr algn="ctr"/>
            <a:r>
              <a:rPr lang="ko-KR" altLang="en-US" sz="2400" b="1" dirty="0"/>
              <a:t>인증</a:t>
            </a:r>
          </a:p>
        </p:txBody>
      </p:sp>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농업인이 농사지어 판매</a:t>
            </a:r>
          </a:p>
        </p:txBody>
      </p:sp>
      <p:pic>
        <p:nvPicPr>
          <p:cNvPr id="1026" name="Picture 2" descr="2d624c9d96d32a8de3db6aadd3baf611_1642574">
            <a:extLst>
              <a:ext uri="{FF2B5EF4-FFF2-40B4-BE49-F238E27FC236}">
                <a16:creationId xmlns:a16="http://schemas.microsoft.com/office/drawing/2014/main" id="{9280FB7C-1ADD-2889-A05B-2CE677BCA2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745" t="16142" r="52074" b="61112"/>
          <a:stretch/>
        </p:blipFill>
        <p:spPr bwMode="auto">
          <a:xfrm>
            <a:off x="4815892" y="3113685"/>
            <a:ext cx="1968500" cy="15599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6" name="직사각형 25">
            <a:extLst>
              <a:ext uri="{FF2B5EF4-FFF2-40B4-BE49-F238E27FC236}">
                <a16:creationId xmlns:a16="http://schemas.microsoft.com/office/drawing/2014/main" id="{93469B6D-99E2-3EFF-6727-3A8046D2342A}"/>
              </a:ext>
            </a:extLst>
          </p:cNvPr>
          <p:cNvSpPr/>
          <p:nvPr/>
        </p:nvSpPr>
        <p:spPr>
          <a:xfrm>
            <a:off x="838200" y="1444311"/>
            <a:ext cx="4807136" cy="1149930"/>
          </a:xfrm>
          <a:prstGeom prst="rect">
            <a:avLst/>
          </a:prstGeom>
        </p:spPr>
        <p:txBody>
          <a:bodyPr wrap="square" anchor="ctr">
            <a:spAutoFit/>
          </a:bodyPr>
          <a:lstStyle/>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식품제조</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가공업 영업등록</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신고</a:t>
            </a:r>
            <a:r>
              <a:rPr lang="en-US" altLang="ko-KR" sz="1600" b="1" dirty="0">
                <a:solidFill>
                  <a:schemeClr val="bg2">
                    <a:lumMod val="50000"/>
                  </a:schemeClr>
                </a:solidFill>
                <a:latin typeface="나눔고딕" pitchFamily="2" charset="-127"/>
                <a:ea typeface="나눔고딕" pitchFamily="2" charset="-127"/>
              </a:rPr>
              <a:t>)</a:t>
            </a:r>
          </a:p>
          <a:p>
            <a:pPr marL="285750" indent="-285750">
              <a:lnSpc>
                <a:spcPct val="150000"/>
              </a:lnSpc>
              <a:buFont typeface="Arial" panose="020B0604020202020204" pitchFamily="34" charset="0"/>
              <a:buChar char="•"/>
              <a:defRPr/>
            </a:pPr>
            <a:r>
              <a:rPr lang="ko-KR" altLang="en-US" sz="1600" b="1" dirty="0" err="1">
                <a:solidFill>
                  <a:schemeClr val="bg2">
                    <a:lumMod val="50000"/>
                  </a:schemeClr>
                </a:solidFill>
                <a:latin typeface="나눔고딕" pitchFamily="2" charset="-127"/>
                <a:ea typeface="나눔고딕" pitchFamily="2" charset="-127"/>
              </a:rPr>
              <a:t>식품소분</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판매업 및 기타 영업신고</a:t>
            </a:r>
          </a:p>
          <a:p>
            <a:pPr marL="285750" indent="-285750">
              <a:lnSpc>
                <a:spcPct val="150000"/>
              </a:lnSpc>
              <a:buFont typeface="Arial" panose="020B0604020202020204" pitchFamily="34" charset="0"/>
              <a:buChar char="•"/>
              <a:defRPr/>
            </a:pPr>
            <a:r>
              <a:rPr lang="ko-KR" altLang="en-US" sz="1600" b="1" dirty="0" err="1">
                <a:solidFill>
                  <a:schemeClr val="bg2">
                    <a:lumMod val="50000"/>
                  </a:schemeClr>
                </a:solidFill>
                <a:latin typeface="나눔고딕" pitchFamily="2" charset="-127"/>
                <a:ea typeface="나눔고딕" pitchFamily="2" charset="-127"/>
              </a:rPr>
              <a:t>즉석판매제조가공업</a:t>
            </a:r>
            <a:r>
              <a:rPr lang="ko-KR" altLang="en-US" sz="1600" b="1" dirty="0">
                <a:solidFill>
                  <a:schemeClr val="bg2">
                    <a:lumMod val="50000"/>
                  </a:schemeClr>
                </a:solidFill>
                <a:latin typeface="나눔고딕" pitchFamily="2" charset="-127"/>
                <a:ea typeface="나눔고딕" pitchFamily="2" charset="-127"/>
              </a:rPr>
              <a:t> 영업신고</a:t>
            </a:r>
          </a:p>
        </p:txBody>
      </p:sp>
      <p:sp>
        <p:nvSpPr>
          <p:cNvPr id="27" name="TextBox 26">
            <a:extLst>
              <a:ext uri="{FF2B5EF4-FFF2-40B4-BE49-F238E27FC236}">
                <a16:creationId xmlns:a16="http://schemas.microsoft.com/office/drawing/2014/main" id="{D223254E-FBF7-D622-B7CD-81BB8797EDA1}"/>
              </a:ext>
            </a:extLst>
          </p:cNvPr>
          <p:cNvSpPr txBox="1"/>
          <p:nvPr/>
        </p:nvSpPr>
        <p:spPr>
          <a:xfrm>
            <a:off x="3933152" y="1568127"/>
            <a:ext cx="1333667" cy="956544"/>
          </a:xfrm>
          <a:prstGeom prst="rect">
            <a:avLst/>
          </a:prstGeom>
          <a:noFill/>
        </p:spPr>
        <p:txBody>
          <a:bodyPr anchor="ctr">
            <a:spAutoFit/>
          </a:bodyPr>
          <a:lstStyle/>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시</a:t>
            </a:r>
            <a:r>
              <a:rPr lang="en-US" altLang="ko-KR" sz="2000" b="1" dirty="0">
                <a:solidFill>
                  <a:schemeClr val="accent6">
                    <a:lumMod val="75000"/>
                  </a:schemeClr>
                </a:solidFill>
                <a:latin typeface="나눔고딕" pitchFamily="2" charset="-127"/>
                <a:ea typeface="나눔고딕" pitchFamily="2" charset="-127"/>
              </a:rPr>
              <a:t>.</a:t>
            </a:r>
            <a:r>
              <a:rPr lang="ko-KR" altLang="en-US" sz="2000" b="1" dirty="0">
                <a:solidFill>
                  <a:schemeClr val="accent6">
                    <a:lumMod val="75000"/>
                  </a:schemeClr>
                </a:solidFill>
                <a:latin typeface="나눔고딕" pitchFamily="2" charset="-127"/>
                <a:ea typeface="나눔고딕" pitchFamily="2" charset="-127"/>
              </a:rPr>
              <a:t>군청</a:t>
            </a:r>
            <a:endParaRPr lang="en-US" altLang="ko-KR" sz="2000" b="1" dirty="0">
              <a:solidFill>
                <a:schemeClr val="accent6">
                  <a:lumMod val="75000"/>
                </a:schemeClr>
              </a:solidFill>
              <a:latin typeface="나눔고딕" pitchFamily="2" charset="-127"/>
              <a:ea typeface="나눔고딕" pitchFamily="2" charset="-127"/>
            </a:endParaRPr>
          </a:p>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위생과</a:t>
            </a:r>
          </a:p>
        </p:txBody>
      </p:sp>
      <p:sp>
        <p:nvSpPr>
          <p:cNvPr id="28" name="직사각형 27">
            <a:extLst>
              <a:ext uri="{FF2B5EF4-FFF2-40B4-BE49-F238E27FC236}">
                <a16:creationId xmlns:a16="http://schemas.microsoft.com/office/drawing/2014/main" id="{123439BD-A113-C40E-36AD-7C5A80A43202}"/>
              </a:ext>
            </a:extLst>
          </p:cNvPr>
          <p:cNvSpPr/>
          <p:nvPr/>
        </p:nvSpPr>
        <p:spPr>
          <a:xfrm>
            <a:off x="838200" y="5115389"/>
            <a:ext cx="4030102" cy="1149930"/>
          </a:xfrm>
          <a:prstGeom prst="rect">
            <a:avLst/>
          </a:prstGeom>
        </p:spPr>
        <p:txBody>
          <a:bodyPr anchor="ctr">
            <a:spAutoFit/>
          </a:bodyPr>
          <a:lstStyle/>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간이과세사업자</a:t>
            </a:r>
            <a:endParaRPr lang="en-US" altLang="ko-KR" sz="1600" b="1" dirty="0">
              <a:solidFill>
                <a:schemeClr val="bg2">
                  <a:lumMod val="50000"/>
                </a:schemeClr>
              </a:solidFill>
              <a:latin typeface="나눔고딕" pitchFamily="2" charset="-127"/>
              <a:ea typeface="나눔고딕" pitchFamily="2" charset="-127"/>
            </a:endParaRP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개인 면세사업자</a:t>
            </a:r>
            <a:endParaRPr lang="en-US" altLang="ko-KR" sz="1600" b="1" dirty="0">
              <a:solidFill>
                <a:schemeClr val="bg2">
                  <a:lumMod val="50000"/>
                </a:schemeClr>
              </a:solidFill>
              <a:latin typeface="나눔고딕" pitchFamily="2" charset="-127"/>
              <a:ea typeface="나눔고딕" pitchFamily="2" charset="-127"/>
            </a:endParaRP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개인 과세사업자 </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 겸업사업자 </a:t>
            </a:r>
            <a:r>
              <a:rPr lang="en-US" altLang="ko-KR" sz="1600" b="1" dirty="0">
                <a:solidFill>
                  <a:schemeClr val="bg2">
                    <a:lumMod val="50000"/>
                  </a:schemeClr>
                </a:solidFill>
                <a:latin typeface="나눔고딕" pitchFamily="2" charset="-127"/>
                <a:ea typeface="나눔고딕" pitchFamily="2" charset="-127"/>
              </a:rPr>
              <a:t>)</a:t>
            </a:r>
            <a:endParaRPr lang="ko-KR" altLang="en-US" sz="1600" b="1" dirty="0">
              <a:solidFill>
                <a:schemeClr val="bg2">
                  <a:lumMod val="50000"/>
                </a:schemeClr>
              </a:solidFill>
              <a:latin typeface="나눔고딕" pitchFamily="2" charset="-127"/>
              <a:ea typeface="나눔고딕" pitchFamily="2" charset="-127"/>
            </a:endParaRPr>
          </a:p>
        </p:txBody>
      </p:sp>
      <p:sp>
        <p:nvSpPr>
          <p:cNvPr id="29" name="TextBox 28">
            <a:extLst>
              <a:ext uri="{FF2B5EF4-FFF2-40B4-BE49-F238E27FC236}">
                <a16:creationId xmlns:a16="http://schemas.microsoft.com/office/drawing/2014/main" id="{A1DE285F-7D6F-54B6-354A-EEA68DAD8134}"/>
              </a:ext>
            </a:extLst>
          </p:cNvPr>
          <p:cNvSpPr txBox="1"/>
          <p:nvPr/>
        </p:nvSpPr>
        <p:spPr>
          <a:xfrm>
            <a:off x="3898368" y="5228974"/>
            <a:ext cx="1333667" cy="956544"/>
          </a:xfrm>
          <a:prstGeom prst="rect">
            <a:avLst/>
          </a:prstGeom>
          <a:noFill/>
        </p:spPr>
        <p:txBody>
          <a:bodyPr anchor="ctr">
            <a:spAutoFit/>
          </a:bodyPr>
          <a:lstStyle/>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세무서</a:t>
            </a:r>
            <a:endParaRPr lang="en-US" altLang="ko-KR" sz="2000" b="1" dirty="0">
              <a:solidFill>
                <a:schemeClr val="accent6">
                  <a:lumMod val="75000"/>
                </a:schemeClr>
              </a:solidFill>
              <a:latin typeface="나눔고딕" pitchFamily="2" charset="-127"/>
              <a:ea typeface="나눔고딕" pitchFamily="2" charset="-127"/>
            </a:endParaRPr>
          </a:p>
          <a:p>
            <a:pPr algn="ctr">
              <a:lnSpc>
                <a:spcPct val="150000"/>
              </a:lnSpc>
              <a:defRPr/>
            </a:pPr>
            <a:r>
              <a:rPr lang="ko-KR" altLang="en-US" sz="2000" b="1" dirty="0" err="1">
                <a:solidFill>
                  <a:schemeClr val="accent6">
                    <a:lumMod val="75000"/>
                  </a:schemeClr>
                </a:solidFill>
                <a:latin typeface="나눔고딕" pitchFamily="2" charset="-127"/>
                <a:ea typeface="나눔고딕" pitchFamily="2" charset="-127"/>
              </a:rPr>
              <a:t>홈텍스</a:t>
            </a:r>
            <a:endParaRPr lang="ko-KR" altLang="en-US" sz="2000" b="1" dirty="0">
              <a:solidFill>
                <a:schemeClr val="accent6">
                  <a:lumMod val="75000"/>
                </a:schemeClr>
              </a:solidFill>
              <a:latin typeface="나눔고딕" pitchFamily="2" charset="-127"/>
              <a:ea typeface="나눔고딕" pitchFamily="2" charset="-127"/>
            </a:endParaRPr>
          </a:p>
        </p:txBody>
      </p:sp>
      <p:sp>
        <p:nvSpPr>
          <p:cNvPr id="30" name="직사각형 29">
            <a:extLst>
              <a:ext uri="{FF2B5EF4-FFF2-40B4-BE49-F238E27FC236}">
                <a16:creationId xmlns:a16="http://schemas.microsoft.com/office/drawing/2014/main" id="{053F176C-9111-E2F0-DDFE-AE98E3D020ED}"/>
              </a:ext>
            </a:extLst>
          </p:cNvPr>
          <p:cNvSpPr/>
          <p:nvPr/>
        </p:nvSpPr>
        <p:spPr>
          <a:xfrm>
            <a:off x="6446139" y="5501581"/>
            <a:ext cx="3831264" cy="411266"/>
          </a:xfrm>
          <a:prstGeom prst="rect">
            <a:avLst/>
          </a:prstGeom>
        </p:spPr>
        <p:txBody>
          <a:bodyPr anchor="ctr">
            <a:spAutoFit/>
          </a:bodyPr>
          <a:lstStyle/>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통신판매업 신고</a:t>
            </a:r>
            <a:endParaRPr lang="en-US" altLang="ko-KR" sz="2400" b="1" dirty="0">
              <a:solidFill>
                <a:schemeClr val="bg2">
                  <a:lumMod val="50000"/>
                </a:schemeClr>
              </a:solidFill>
              <a:latin typeface="나눔고딕" pitchFamily="2" charset="-127"/>
              <a:ea typeface="나눔고딕" pitchFamily="2" charset="-127"/>
            </a:endParaRPr>
          </a:p>
        </p:txBody>
      </p:sp>
      <p:sp>
        <p:nvSpPr>
          <p:cNvPr id="31" name="TextBox 30">
            <a:extLst>
              <a:ext uri="{FF2B5EF4-FFF2-40B4-BE49-F238E27FC236}">
                <a16:creationId xmlns:a16="http://schemas.microsoft.com/office/drawing/2014/main" id="{1B442D6D-799D-BC4B-7E29-F0C1B02069F1}"/>
              </a:ext>
            </a:extLst>
          </p:cNvPr>
          <p:cNvSpPr txBox="1"/>
          <p:nvPr/>
        </p:nvSpPr>
        <p:spPr>
          <a:xfrm>
            <a:off x="8944657" y="5216274"/>
            <a:ext cx="1333667" cy="956480"/>
          </a:xfrm>
          <a:prstGeom prst="rect">
            <a:avLst/>
          </a:prstGeom>
          <a:noFill/>
        </p:spPr>
        <p:txBody>
          <a:bodyPr anchor="ctr">
            <a:spAutoFit/>
          </a:bodyPr>
          <a:lstStyle/>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시</a:t>
            </a:r>
            <a:r>
              <a:rPr lang="en-US" altLang="ko-KR" sz="2000" b="1" dirty="0">
                <a:solidFill>
                  <a:schemeClr val="accent6">
                    <a:lumMod val="75000"/>
                  </a:schemeClr>
                </a:solidFill>
                <a:latin typeface="나눔고딕" pitchFamily="2" charset="-127"/>
                <a:ea typeface="나눔고딕" pitchFamily="2" charset="-127"/>
              </a:rPr>
              <a:t>.</a:t>
            </a:r>
            <a:r>
              <a:rPr lang="ko-KR" altLang="en-US" sz="2000" b="1" dirty="0">
                <a:solidFill>
                  <a:schemeClr val="accent6">
                    <a:lumMod val="75000"/>
                  </a:schemeClr>
                </a:solidFill>
                <a:latin typeface="나눔고딕" pitchFamily="2" charset="-127"/>
                <a:ea typeface="나눔고딕" pitchFamily="2" charset="-127"/>
              </a:rPr>
              <a:t>군청</a:t>
            </a:r>
            <a:endParaRPr lang="en-US" altLang="ko-KR" sz="2000" b="1" dirty="0">
              <a:solidFill>
                <a:schemeClr val="accent6">
                  <a:lumMod val="75000"/>
                </a:schemeClr>
              </a:solidFill>
              <a:latin typeface="나눔고딕" pitchFamily="2" charset="-127"/>
              <a:ea typeface="나눔고딕" pitchFamily="2" charset="-127"/>
            </a:endParaRPr>
          </a:p>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정부</a:t>
            </a:r>
            <a:r>
              <a:rPr lang="en-US" altLang="ko-KR" sz="2000" b="1" dirty="0">
                <a:solidFill>
                  <a:schemeClr val="accent6">
                    <a:lumMod val="75000"/>
                  </a:schemeClr>
                </a:solidFill>
                <a:latin typeface="나눔고딕" pitchFamily="2" charset="-127"/>
                <a:ea typeface="나눔고딕" pitchFamily="2" charset="-127"/>
              </a:rPr>
              <a:t>24</a:t>
            </a:r>
            <a:endParaRPr lang="ko-KR" altLang="en-US" sz="2000" b="1" dirty="0">
              <a:solidFill>
                <a:schemeClr val="accent6">
                  <a:lumMod val="75000"/>
                </a:schemeClr>
              </a:solidFill>
              <a:latin typeface="나눔고딕" pitchFamily="2" charset="-127"/>
              <a:ea typeface="나눔고딕" pitchFamily="2" charset="-127"/>
            </a:endParaRPr>
          </a:p>
        </p:txBody>
      </p:sp>
      <p:sp>
        <p:nvSpPr>
          <p:cNvPr id="32" name="직사각형 31">
            <a:extLst>
              <a:ext uri="{FF2B5EF4-FFF2-40B4-BE49-F238E27FC236}">
                <a16:creationId xmlns:a16="http://schemas.microsoft.com/office/drawing/2014/main" id="{6D8E9E73-062A-4EAC-ACD6-4DFE187CB5DB}"/>
              </a:ext>
            </a:extLst>
          </p:cNvPr>
          <p:cNvSpPr/>
          <p:nvPr/>
        </p:nvSpPr>
        <p:spPr>
          <a:xfrm>
            <a:off x="6346720" y="1384410"/>
            <a:ext cx="4030102" cy="1149930"/>
          </a:xfrm>
          <a:prstGeom prst="rect">
            <a:avLst/>
          </a:prstGeom>
        </p:spPr>
        <p:txBody>
          <a:bodyPr anchor="ctr">
            <a:spAutoFit/>
          </a:bodyPr>
          <a:lstStyle/>
          <a:p>
            <a:pPr marL="285750" indent="-285750">
              <a:lnSpc>
                <a:spcPct val="150000"/>
              </a:lnSpc>
              <a:buFont typeface="Arial" panose="020B0604020202020204" pitchFamily="34" charset="0"/>
              <a:buChar char="•"/>
              <a:defRPr/>
            </a:pPr>
            <a:r>
              <a:rPr lang="en-US" altLang="ko-KR" sz="1600" b="1" dirty="0">
                <a:solidFill>
                  <a:schemeClr val="bg2">
                    <a:lumMod val="50000"/>
                  </a:schemeClr>
                </a:solidFill>
                <a:latin typeface="나눔고딕" pitchFamily="2" charset="-127"/>
                <a:ea typeface="나눔고딕" pitchFamily="2" charset="-127"/>
              </a:rPr>
              <a:t>HACCP(</a:t>
            </a:r>
            <a:r>
              <a:rPr lang="ko-KR" altLang="en-US" sz="1600" b="1" dirty="0" err="1">
                <a:solidFill>
                  <a:schemeClr val="bg2">
                    <a:lumMod val="50000"/>
                  </a:schemeClr>
                </a:solidFill>
                <a:latin typeface="나눔고딕" pitchFamily="2" charset="-127"/>
                <a:ea typeface="나눔고딕" pitchFamily="2" charset="-127"/>
              </a:rPr>
              <a:t>해썹</a:t>
            </a:r>
            <a:r>
              <a:rPr lang="en-US" altLang="ko-KR" sz="1600" b="1" dirty="0">
                <a:solidFill>
                  <a:schemeClr val="bg2">
                    <a:lumMod val="50000"/>
                  </a:schemeClr>
                </a:solidFill>
                <a:latin typeface="나눔고딕" pitchFamily="2" charset="-127"/>
                <a:ea typeface="나눔고딕" pitchFamily="2" charset="-127"/>
              </a:rPr>
              <a:t>) </a:t>
            </a:r>
            <a:r>
              <a:rPr lang="ko-KR" altLang="en-US" sz="1600" b="1" dirty="0">
                <a:solidFill>
                  <a:schemeClr val="bg2">
                    <a:lumMod val="50000"/>
                  </a:schemeClr>
                </a:solidFill>
                <a:latin typeface="나눔고딕" pitchFamily="2" charset="-127"/>
                <a:ea typeface="나눔고딕" pitchFamily="2" charset="-127"/>
              </a:rPr>
              <a:t>적용 </a:t>
            </a:r>
            <a:r>
              <a:rPr lang="en-US" altLang="ko-KR" sz="1600" b="1" dirty="0">
                <a:solidFill>
                  <a:schemeClr val="bg2">
                    <a:lumMod val="50000"/>
                  </a:schemeClr>
                </a:solidFill>
                <a:latin typeface="나눔고딕" pitchFamily="2" charset="-127"/>
                <a:ea typeface="나눔고딕" pitchFamily="2" charset="-127"/>
              </a:rPr>
              <a:t>(5</a:t>
            </a:r>
            <a:r>
              <a:rPr lang="ko-KR" altLang="en-US" sz="1600" b="1" dirty="0">
                <a:solidFill>
                  <a:schemeClr val="bg2">
                    <a:lumMod val="50000"/>
                  </a:schemeClr>
                </a:solidFill>
                <a:latin typeface="나눔고딕" pitchFamily="2" charset="-127"/>
                <a:ea typeface="나눔고딕" pitchFamily="2" charset="-127"/>
              </a:rPr>
              <a:t>단계</a:t>
            </a:r>
            <a:r>
              <a:rPr lang="en-US" altLang="ko-KR" sz="1600" b="1" dirty="0">
                <a:solidFill>
                  <a:schemeClr val="bg2">
                    <a:lumMod val="50000"/>
                  </a:schemeClr>
                </a:solidFill>
                <a:latin typeface="나눔고딕" pitchFamily="2" charset="-127"/>
                <a:ea typeface="나눔고딕" pitchFamily="2" charset="-127"/>
              </a:rPr>
              <a:t>, 2021</a:t>
            </a:r>
            <a:r>
              <a:rPr lang="ko-KR" altLang="en-US" sz="1600" b="1" dirty="0">
                <a:solidFill>
                  <a:schemeClr val="bg2">
                    <a:lumMod val="50000"/>
                  </a:schemeClr>
                </a:solidFill>
                <a:latin typeface="나눔고딕" pitchFamily="2" charset="-127"/>
                <a:ea typeface="나눔고딕" pitchFamily="2" charset="-127"/>
              </a:rPr>
              <a:t>년</a:t>
            </a:r>
            <a:r>
              <a:rPr lang="en-US" altLang="ko-KR" sz="1600" b="1" dirty="0">
                <a:solidFill>
                  <a:schemeClr val="bg2">
                    <a:lumMod val="50000"/>
                  </a:schemeClr>
                </a:solidFill>
                <a:latin typeface="나눔고딕" pitchFamily="2" charset="-127"/>
                <a:ea typeface="나눔고딕" pitchFamily="2" charset="-127"/>
              </a:rPr>
              <a:t>)</a:t>
            </a: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일반 </a:t>
            </a:r>
            <a:r>
              <a:rPr lang="en-US" altLang="ko-KR" sz="1600" b="1" dirty="0">
                <a:solidFill>
                  <a:schemeClr val="bg2">
                    <a:lumMod val="50000"/>
                  </a:schemeClr>
                </a:solidFill>
                <a:latin typeface="나눔고딕" pitchFamily="2" charset="-127"/>
                <a:ea typeface="나눔고딕" pitchFamily="2" charset="-127"/>
              </a:rPr>
              <a:t>HACCP(</a:t>
            </a:r>
            <a:r>
              <a:rPr lang="ko-KR" altLang="en-US" sz="1600" b="1" dirty="0" err="1">
                <a:solidFill>
                  <a:schemeClr val="bg2">
                    <a:lumMod val="50000"/>
                  </a:schemeClr>
                </a:solidFill>
                <a:latin typeface="나눔고딕" pitchFamily="2" charset="-127"/>
                <a:ea typeface="나눔고딕" pitchFamily="2" charset="-127"/>
              </a:rPr>
              <a:t>해썹</a:t>
            </a:r>
            <a:r>
              <a:rPr lang="en-US" altLang="ko-KR" sz="1600" b="1" dirty="0">
                <a:solidFill>
                  <a:schemeClr val="bg2">
                    <a:lumMod val="50000"/>
                  </a:schemeClr>
                </a:solidFill>
                <a:latin typeface="나눔고딕" pitchFamily="2" charset="-127"/>
                <a:ea typeface="나눔고딕" pitchFamily="2" charset="-127"/>
              </a:rPr>
              <a:t>) </a:t>
            </a: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소규모 </a:t>
            </a:r>
            <a:r>
              <a:rPr lang="en-US" altLang="ko-KR" sz="1600" b="1" dirty="0">
                <a:solidFill>
                  <a:schemeClr val="bg2">
                    <a:lumMod val="50000"/>
                  </a:schemeClr>
                </a:solidFill>
                <a:latin typeface="나눔고딕" pitchFamily="2" charset="-127"/>
                <a:ea typeface="나눔고딕" pitchFamily="2" charset="-127"/>
              </a:rPr>
              <a:t>HACCP(</a:t>
            </a:r>
            <a:r>
              <a:rPr lang="ko-KR" altLang="en-US" sz="1600" b="1" dirty="0" err="1">
                <a:solidFill>
                  <a:schemeClr val="bg2">
                    <a:lumMod val="50000"/>
                  </a:schemeClr>
                </a:solidFill>
                <a:latin typeface="나눔고딕" pitchFamily="2" charset="-127"/>
                <a:ea typeface="나눔고딕" pitchFamily="2" charset="-127"/>
              </a:rPr>
              <a:t>해썹</a:t>
            </a:r>
            <a:r>
              <a:rPr lang="en-US" altLang="ko-KR" sz="1600" b="1" dirty="0">
                <a:solidFill>
                  <a:schemeClr val="bg2">
                    <a:lumMod val="50000"/>
                  </a:schemeClr>
                </a:solidFill>
                <a:latin typeface="나눔고딕" pitchFamily="2" charset="-127"/>
                <a:ea typeface="나눔고딕" pitchFamily="2" charset="-127"/>
              </a:rPr>
              <a:t>) </a:t>
            </a:r>
            <a:endParaRPr lang="ko-KR" altLang="en-US" sz="1600" b="1" dirty="0">
              <a:solidFill>
                <a:schemeClr val="bg2">
                  <a:lumMod val="50000"/>
                </a:schemeClr>
              </a:solidFill>
              <a:latin typeface="나눔고딕" pitchFamily="2" charset="-127"/>
              <a:ea typeface="나눔고딕" pitchFamily="2" charset="-127"/>
            </a:endParaRPr>
          </a:p>
        </p:txBody>
      </p:sp>
      <p:sp>
        <p:nvSpPr>
          <p:cNvPr id="33" name="TextBox 32">
            <a:extLst>
              <a:ext uri="{FF2B5EF4-FFF2-40B4-BE49-F238E27FC236}">
                <a16:creationId xmlns:a16="http://schemas.microsoft.com/office/drawing/2014/main" id="{F60EB8C3-AF21-67FD-4027-39E685358E13}"/>
              </a:ext>
            </a:extLst>
          </p:cNvPr>
          <p:cNvSpPr txBox="1"/>
          <p:nvPr/>
        </p:nvSpPr>
        <p:spPr>
          <a:xfrm>
            <a:off x="9836988" y="1447136"/>
            <a:ext cx="1333667" cy="1015663"/>
          </a:xfrm>
          <a:prstGeom prst="rect">
            <a:avLst/>
          </a:prstGeom>
          <a:noFill/>
        </p:spPr>
        <p:txBody>
          <a:bodyPr anchor="ctr">
            <a:spAutoFit/>
          </a:bodyPr>
          <a:lstStyle/>
          <a:p>
            <a:pPr algn="ctr">
              <a:defRPr/>
            </a:pPr>
            <a:r>
              <a:rPr lang="ko-KR" altLang="en-US" sz="2000" b="1" dirty="0">
                <a:solidFill>
                  <a:schemeClr val="accent6">
                    <a:lumMod val="75000"/>
                  </a:schemeClr>
                </a:solidFill>
                <a:latin typeface="나눔고딕" pitchFamily="2" charset="-127"/>
                <a:ea typeface="나눔고딕" pitchFamily="2" charset="-127"/>
              </a:rPr>
              <a:t>지방식품의약품</a:t>
            </a:r>
            <a:endParaRPr lang="en-US" altLang="ko-KR" sz="2000" b="1" dirty="0">
              <a:solidFill>
                <a:schemeClr val="accent6">
                  <a:lumMod val="75000"/>
                </a:schemeClr>
              </a:solidFill>
              <a:latin typeface="나눔고딕" pitchFamily="2" charset="-127"/>
              <a:ea typeface="나눔고딕" pitchFamily="2" charset="-127"/>
            </a:endParaRPr>
          </a:p>
          <a:p>
            <a:pPr algn="ctr">
              <a:defRPr/>
            </a:pPr>
            <a:r>
              <a:rPr lang="ko-KR" altLang="en-US" sz="2000" b="1" dirty="0" err="1">
                <a:solidFill>
                  <a:schemeClr val="accent6">
                    <a:lumMod val="75000"/>
                  </a:schemeClr>
                </a:solidFill>
                <a:latin typeface="나눔고딕" pitchFamily="2" charset="-127"/>
                <a:ea typeface="나눔고딕" pitchFamily="2" charset="-127"/>
              </a:rPr>
              <a:t>안전청</a:t>
            </a:r>
            <a:endParaRPr lang="ko-KR" altLang="en-US" sz="2000" b="1" dirty="0">
              <a:solidFill>
                <a:schemeClr val="accent6">
                  <a:lumMod val="75000"/>
                </a:schemeClr>
              </a:solidFill>
              <a:latin typeface="나눔고딕" pitchFamily="2" charset="-127"/>
              <a:ea typeface="나눔고딕" pitchFamily="2" charset="-127"/>
            </a:endParaRPr>
          </a:p>
        </p:txBody>
      </p:sp>
    </p:spTree>
    <p:extLst>
      <p:ext uri="{BB962C8B-B14F-4D97-AF65-F5344CB8AC3E}">
        <p14:creationId xmlns:p14="http://schemas.microsoft.com/office/powerpoint/2010/main" val="8923944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농업인이 농사지어 판매</a:t>
            </a:r>
          </a:p>
        </p:txBody>
      </p:sp>
      <p:pic>
        <p:nvPicPr>
          <p:cNvPr id="2" name="그림 3">
            <a:extLst>
              <a:ext uri="{FF2B5EF4-FFF2-40B4-BE49-F238E27FC236}">
                <a16:creationId xmlns:a16="http://schemas.microsoft.com/office/drawing/2014/main" id="{F81AA6FC-E0C9-364C-69CC-1C77EB896F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745"/>
          <a:stretch/>
        </p:blipFill>
        <p:spPr bwMode="auto">
          <a:xfrm>
            <a:off x="2116116" y="1769400"/>
            <a:ext cx="7734300" cy="26655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Rectangle 194">
            <a:extLst>
              <a:ext uri="{FF2B5EF4-FFF2-40B4-BE49-F238E27FC236}">
                <a16:creationId xmlns:a16="http://schemas.microsoft.com/office/drawing/2014/main" id="{FDE95745-8A13-73B8-D369-77B447A6CF77}"/>
              </a:ext>
            </a:extLst>
          </p:cNvPr>
          <p:cNvSpPr>
            <a:spLocks noChangeArrowheads="1"/>
          </p:cNvSpPr>
          <p:nvPr/>
        </p:nvSpPr>
        <p:spPr bwMode="auto">
          <a:xfrm>
            <a:off x="2116116" y="3886718"/>
            <a:ext cx="77343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algn="ctr" eaLnBrk="1" latinLnBrk="1" hangingPunct="1"/>
            <a:r>
              <a:rPr lang="en-US" altLang="ko-KR" sz="1400" dirty="0">
                <a:solidFill>
                  <a:schemeClr val="bg2">
                    <a:lumMod val="50000"/>
                  </a:schemeClr>
                </a:solidFill>
                <a:latin typeface="나눔고딕" pitchFamily="2" charset="-127"/>
                <a:ea typeface="나눔고딕" pitchFamily="2" charset="-127"/>
              </a:rPr>
              <a:t> </a:t>
            </a:r>
            <a:r>
              <a:rPr lang="ko-KR" altLang="en-US" sz="1400" dirty="0">
                <a:solidFill>
                  <a:schemeClr val="bg2">
                    <a:lumMod val="50000"/>
                  </a:schemeClr>
                </a:solidFill>
                <a:highlight>
                  <a:srgbClr val="FFFF00"/>
                </a:highlight>
                <a:latin typeface="나눔고딕" pitchFamily="2" charset="-127"/>
                <a:ea typeface="나눔고딕" pitchFamily="2" charset="-127"/>
              </a:rPr>
              <a:t>식량작물</a:t>
            </a:r>
            <a:r>
              <a:rPr lang="ko-KR" altLang="en-US" sz="1400" dirty="0">
                <a:solidFill>
                  <a:schemeClr val="bg2">
                    <a:lumMod val="50000"/>
                  </a:schemeClr>
                </a:solidFill>
                <a:latin typeface="나눔고딕" pitchFamily="2" charset="-127"/>
                <a:ea typeface="나눔고딕" pitchFamily="2" charset="-127"/>
              </a:rPr>
              <a:t>은 곡물작물</a:t>
            </a:r>
            <a:r>
              <a:rPr lang="en-US" altLang="ko-KR" sz="1400" dirty="0">
                <a:solidFill>
                  <a:schemeClr val="bg2">
                    <a:lumMod val="50000"/>
                  </a:schemeClr>
                </a:solidFill>
                <a:latin typeface="나눔고딕" pitchFamily="2" charset="-127"/>
                <a:ea typeface="나눔고딕" pitchFamily="2" charset="-127"/>
              </a:rPr>
              <a:t>, </a:t>
            </a:r>
            <a:r>
              <a:rPr lang="ko-KR" altLang="en-US" sz="1400" dirty="0">
                <a:solidFill>
                  <a:schemeClr val="bg2">
                    <a:lumMod val="50000"/>
                  </a:schemeClr>
                </a:solidFill>
                <a:latin typeface="나눔고딕" pitchFamily="2" charset="-127"/>
                <a:ea typeface="나눔고딕" pitchFamily="2" charset="-127"/>
              </a:rPr>
              <a:t>식량용 뿌리작물 및 기타 식량작물을 재배하는 업으로 </a:t>
            </a:r>
            <a:r>
              <a:rPr lang="ko-KR" altLang="en-US" sz="1400" dirty="0">
                <a:solidFill>
                  <a:schemeClr val="bg2">
                    <a:lumMod val="50000"/>
                  </a:schemeClr>
                </a:solidFill>
                <a:highlight>
                  <a:srgbClr val="FFFF00"/>
                </a:highlight>
                <a:latin typeface="나눔고딕" pitchFamily="2" charset="-127"/>
                <a:ea typeface="나눔고딕" pitchFamily="2" charset="-127"/>
              </a:rPr>
              <a:t>비과세</a:t>
            </a:r>
          </a:p>
          <a:p>
            <a:pPr algn="ctr" eaLnBrk="1" latinLnBrk="1" hangingPunct="1"/>
            <a:r>
              <a:rPr lang="en-US" altLang="ko-KR" sz="1400" dirty="0">
                <a:solidFill>
                  <a:schemeClr val="bg2">
                    <a:lumMod val="50000"/>
                  </a:schemeClr>
                </a:solidFill>
                <a:latin typeface="나눔고딕" pitchFamily="2" charset="-127"/>
                <a:ea typeface="나눔고딕" pitchFamily="2" charset="-127"/>
              </a:rPr>
              <a:t>(</a:t>
            </a:r>
            <a:r>
              <a:rPr lang="ko-KR" altLang="en-US" sz="1400" dirty="0">
                <a:solidFill>
                  <a:schemeClr val="bg2">
                    <a:lumMod val="50000"/>
                  </a:schemeClr>
                </a:solidFill>
                <a:latin typeface="나눔고딕" pitchFamily="2" charset="-127"/>
                <a:ea typeface="나눔고딕" pitchFamily="2" charset="-127"/>
              </a:rPr>
              <a:t>벼</a:t>
            </a:r>
            <a:r>
              <a:rPr lang="en-US" altLang="ko-KR" sz="1400" dirty="0">
                <a:solidFill>
                  <a:schemeClr val="bg2">
                    <a:lumMod val="50000"/>
                  </a:schemeClr>
                </a:solidFill>
                <a:latin typeface="나눔고딕" pitchFamily="2" charset="-127"/>
                <a:ea typeface="나눔고딕" pitchFamily="2" charset="-127"/>
              </a:rPr>
              <a:t>, </a:t>
            </a:r>
            <a:r>
              <a:rPr lang="ko-KR" altLang="en-US" sz="1400" dirty="0">
                <a:solidFill>
                  <a:schemeClr val="bg2">
                    <a:lumMod val="50000"/>
                  </a:schemeClr>
                </a:solidFill>
                <a:latin typeface="나눔고딕" pitchFamily="2" charset="-127"/>
                <a:ea typeface="나눔고딕" pitchFamily="2" charset="-127"/>
              </a:rPr>
              <a:t>보리</a:t>
            </a:r>
            <a:r>
              <a:rPr lang="en-US" altLang="ko-KR" sz="1400" dirty="0">
                <a:solidFill>
                  <a:schemeClr val="bg2">
                    <a:lumMod val="50000"/>
                  </a:schemeClr>
                </a:solidFill>
                <a:latin typeface="나눔고딕" pitchFamily="2" charset="-127"/>
                <a:ea typeface="나눔고딕" pitchFamily="2" charset="-127"/>
              </a:rPr>
              <a:t>, </a:t>
            </a:r>
            <a:r>
              <a:rPr lang="ko-KR" altLang="en-US" sz="1400" dirty="0">
                <a:solidFill>
                  <a:schemeClr val="bg2">
                    <a:lumMod val="50000"/>
                  </a:schemeClr>
                </a:solidFill>
                <a:latin typeface="나눔고딕" pitchFamily="2" charset="-127"/>
                <a:ea typeface="나눔고딕" pitchFamily="2" charset="-127"/>
              </a:rPr>
              <a:t>밀</a:t>
            </a:r>
            <a:r>
              <a:rPr lang="en-US" altLang="ko-KR" sz="1400" dirty="0">
                <a:solidFill>
                  <a:schemeClr val="bg2">
                    <a:lumMod val="50000"/>
                  </a:schemeClr>
                </a:solidFill>
                <a:latin typeface="나눔고딕" pitchFamily="2" charset="-127"/>
                <a:ea typeface="나눔고딕" pitchFamily="2" charset="-127"/>
              </a:rPr>
              <a:t>, </a:t>
            </a:r>
            <a:r>
              <a:rPr lang="ko-KR" altLang="en-US" sz="1400" dirty="0">
                <a:solidFill>
                  <a:schemeClr val="bg2">
                    <a:lumMod val="50000"/>
                  </a:schemeClr>
                </a:solidFill>
                <a:latin typeface="나눔고딕" pitchFamily="2" charset="-127"/>
                <a:ea typeface="나눔고딕" pitchFamily="2" charset="-127"/>
              </a:rPr>
              <a:t>수수</a:t>
            </a:r>
            <a:r>
              <a:rPr lang="en-US" altLang="ko-KR" sz="1400" dirty="0">
                <a:solidFill>
                  <a:schemeClr val="bg2">
                    <a:lumMod val="50000"/>
                  </a:schemeClr>
                </a:solidFill>
                <a:latin typeface="나눔고딕" pitchFamily="2" charset="-127"/>
                <a:ea typeface="나눔고딕" pitchFamily="2" charset="-127"/>
              </a:rPr>
              <a:t>,</a:t>
            </a:r>
            <a:r>
              <a:rPr lang="ko-KR" altLang="en-US" sz="1400" dirty="0">
                <a:solidFill>
                  <a:schemeClr val="bg2">
                    <a:lumMod val="50000"/>
                  </a:schemeClr>
                </a:solidFill>
                <a:latin typeface="나눔고딕" pitchFamily="2" charset="-127"/>
                <a:ea typeface="나눔고딕" pitchFamily="2" charset="-127"/>
              </a:rPr>
              <a:t> 감자</a:t>
            </a:r>
            <a:r>
              <a:rPr lang="en-US" altLang="ko-KR" sz="1400" dirty="0">
                <a:solidFill>
                  <a:schemeClr val="bg2">
                    <a:lumMod val="50000"/>
                  </a:schemeClr>
                </a:solidFill>
                <a:latin typeface="나눔고딕" pitchFamily="2" charset="-127"/>
                <a:ea typeface="나눔고딕" pitchFamily="2" charset="-127"/>
              </a:rPr>
              <a:t>, </a:t>
            </a:r>
            <a:r>
              <a:rPr lang="ko-KR" altLang="en-US" sz="1400" dirty="0">
                <a:solidFill>
                  <a:schemeClr val="bg2">
                    <a:lumMod val="50000"/>
                  </a:schemeClr>
                </a:solidFill>
                <a:latin typeface="나눔고딕" pitchFamily="2" charset="-127"/>
                <a:ea typeface="나눔고딕" pitchFamily="2" charset="-127"/>
              </a:rPr>
              <a:t>고구마</a:t>
            </a:r>
            <a:r>
              <a:rPr lang="en-US" altLang="ko-KR" sz="1400" dirty="0">
                <a:solidFill>
                  <a:schemeClr val="bg2">
                    <a:lumMod val="50000"/>
                  </a:schemeClr>
                </a:solidFill>
                <a:latin typeface="나눔고딕" pitchFamily="2" charset="-127"/>
                <a:ea typeface="나눔고딕" pitchFamily="2" charset="-127"/>
              </a:rPr>
              <a:t>,·</a:t>
            </a:r>
            <a:r>
              <a:rPr lang="ko-KR" altLang="en-US" sz="1400" dirty="0">
                <a:solidFill>
                  <a:schemeClr val="bg2">
                    <a:lumMod val="50000"/>
                  </a:schemeClr>
                </a:solidFill>
                <a:latin typeface="나눔고딕" pitchFamily="2" charset="-127"/>
                <a:ea typeface="나눔고딕" pitchFamily="2" charset="-127"/>
              </a:rPr>
              <a:t>메밀</a:t>
            </a:r>
            <a:r>
              <a:rPr lang="en-US" altLang="ko-KR" sz="1400" dirty="0">
                <a:solidFill>
                  <a:schemeClr val="bg2">
                    <a:lumMod val="50000"/>
                  </a:schemeClr>
                </a:solidFill>
                <a:latin typeface="나눔고딕" pitchFamily="2" charset="-127"/>
                <a:ea typeface="나눔고딕" pitchFamily="2" charset="-127"/>
              </a:rPr>
              <a:t>,</a:t>
            </a:r>
            <a:r>
              <a:rPr lang="ko-KR" altLang="en-US" sz="1400" dirty="0">
                <a:solidFill>
                  <a:schemeClr val="bg2">
                    <a:lumMod val="50000"/>
                  </a:schemeClr>
                </a:solidFill>
                <a:latin typeface="나눔고딕" pitchFamily="2" charset="-127"/>
                <a:ea typeface="나눔고딕" pitchFamily="2" charset="-127"/>
              </a:rPr>
              <a:t> 옥수수</a:t>
            </a:r>
            <a:r>
              <a:rPr lang="en-US" altLang="ko-KR" sz="1400" dirty="0">
                <a:solidFill>
                  <a:schemeClr val="bg2">
                    <a:lumMod val="50000"/>
                  </a:schemeClr>
                </a:solidFill>
                <a:latin typeface="나눔고딕" pitchFamily="2" charset="-127"/>
                <a:ea typeface="나눔고딕" pitchFamily="2" charset="-127"/>
              </a:rPr>
              <a:t>, </a:t>
            </a:r>
            <a:r>
              <a:rPr lang="ko-KR" altLang="en-US" sz="1400" dirty="0">
                <a:solidFill>
                  <a:schemeClr val="bg2">
                    <a:lumMod val="50000"/>
                  </a:schemeClr>
                </a:solidFill>
                <a:latin typeface="나눔고딕" pitchFamily="2" charset="-127"/>
                <a:ea typeface="나눔고딕" pitchFamily="2" charset="-127"/>
              </a:rPr>
              <a:t>콩</a:t>
            </a:r>
            <a:r>
              <a:rPr lang="en-US" altLang="ko-KR" sz="1400" dirty="0">
                <a:solidFill>
                  <a:schemeClr val="bg2">
                    <a:lumMod val="50000"/>
                  </a:schemeClr>
                </a:solidFill>
                <a:latin typeface="나눔고딕" pitchFamily="2" charset="-127"/>
                <a:ea typeface="나눔고딕" pitchFamily="2" charset="-127"/>
              </a:rPr>
              <a:t>, </a:t>
            </a:r>
            <a:r>
              <a:rPr lang="ko-KR" altLang="en-US" sz="1400" dirty="0">
                <a:solidFill>
                  <a:schemeClr val="bg2">
                    <a:lumMod val="50000"/>
                  </a:schemeClr>
                </a:solidFill>
                <a:latin typeface="나눔고딕" pitchFamily="2" charset="-127"/>
                <a:ea typeface="나눔고딕" pitchFamily="2" charset="-127"/>
              </a:rPr>
              <a:t>녹두 등 재배</a:t>
            </a:r>
            <a:r>
              <a:rPr lang="en-US" altLang="ko-KR" sz="1400" dirty="0">
                <a:solidFill>
                  <a:schemeClr val="bg2">
                    <a:lumMod val="50000"/>
                  </a:schemeClr>
                </a:solidFill>
                <a:latin typeface="나눔고딕" pitchFamily="2" charset="-127"/>
                <a:ea typeface="나눔고딕" pitchFamily="2" charset="-127"/>
              </a:rPr>
              <a:t>)</a:t>
            </a:r>
            <a:endParaRPr lang="ko-KR" altLang="en-US" sz="1400" dirty="0">
              <a:solidFill>
                <a:schemeClr val="bg2">
                  <a:lumMod val="50000"/>
                </a:schemeClr>
              </a:solidFill>
              <a:latin typeface="나눔고딕" pitchFamily="2" charset="-127"/>
              <a:ea typeface="나눔고딕" pitchFamily="2" charset="-127"/>
            </a:endParaRPr>
          </a:p>
        </p:txBody>
      </p:sp>
      <p:sp>
        <p:nvSpPr>
          <p:cNvPr id="6" name="Rectangle 194">
            <a:extLst>
              <a:ext uri="{FF2B5EF4-FFF2-40B4-BE49-F238E27FC236}">
                <a16:creationId xmlns:a16="http://schemas.microsoft.com/office/drawing/2014/main" id="{C3AEF092-7398-B05F-A154-D112CAB36A57}"/>
              </a:ext>
            </a:extLst>
          </p:cNvPr>
          <p:cNvSpPr>
            <a:spLocks noChangeArrowheads="1"/>
          </p:cNvSpPr>
          <p:nvPr/>
        </p:nvSpPr>
        <p:spPr bwMode="auto">
          <a:xfrm>
            <a:off x="845711" y="4637573"/>
            <a:ext cx="10500576"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algn="ctr" eaLnBrk="1" latinLnBrk="1" hangingPunct="1"/>
            <a:endParaRPr lang="en-US" altLang="ko-KR" sz="1400" dirty="0">
              <a:solidFill>
                <a:schemeClr val="bg2">
                  <a:lumMod val="50000"/>
                </a:schemeClr>
              </a:solidFill>
              <a:latin typeface="+mn-lt"/>
              <a:ea typeface="굴림" panose="020B0600000101010101" pitchFamily="50" charset="-127"/>
            </a:endParaRPr>
          </a:p>
          <a:p>
            <a:pPr algn="ctr" eaLnBrk="1" latinLnBrk="1" hangingPunct="1"/>
            <a:r>
              <a:rPr lang="ko-KR" altLang="en-US" sz="1400" dirty="0">
                <a:solidFill>
                  <a:schemeClr val="bg2">
                    <a:lumMod val="50000"/>
                  </a:schemeClr>
                </a:solidFill>
                <a:latin typeface="+mn-lt"/>
                <a:ea typeface="굴림" panose="020B0600000101010101" pitchFamily="50" charset="-127"/>
              </a:rPr>
              <a:t>예</a:t>
            </a:r>
            <a:r>
              <a:rPr lang="en-US" altLang="ko-KR" sz="1400" dirty="0">
                <a:solidFill>
                  <a:schemeClr val="bg2">
                    <a:lumMod val="50000"/>
                  </a:schemeClr>
                </a:solidFill>
                <a:latin typeface="+mn-lt"/>
                <a:ea typeface="굴림" panose="020B0600000101010101" pitchFamily="50" charset="-127"/>
              </a:rPr>
              <a:t>) </a:t>
            </a:r>
            <a:r>
              <a:rPr lang="ko-KR" altLang="en-US" sz="1400" dirty="0">
                <a:solidFill>
                  <a:schemeClr val="bg2">
                    <a:lumMod val="50000"/>
                  </a:schemeClr>
                </a:solidFill>
                <a:latin typeface="+mn-lt"/>
                <a:ea typeface="굴림" panose="020B0600000101010101" pitchFamily="50" charset="-127"/>
              </a:rPr>
              <a:t>작물재배업에서 발생하는 </a:t>
            </a:r>
            <a:r>
              <a:rPr lang="ko-KR" altLang="en-US" sz="1400" u="sng" dirty="0">
                <a:solidFill>
                  <a:schemeClr val="bg2">
                    <a:lumMod val="50000"/>
                  </a:schemeClr>
                </a:solidFill>
                <a:highlight>
                  <a:srgbClr val="FFFF00"/>
                </a:highlight>
                <a:latin typeface="+mn-lt"/>
                <a:ea typeface="굴림" panose="020B0600000101010101" pitchFamily="50" charset="-127"/>
              </a:rPr>
              <a:t>총수입금액이 </a:t>
            </a:r>
            <a:r>
              <a:rPr lang="en-US" altLang="ko-KR" sz="1600" b="1" u="sng" dirty="0">
                <a:solidFill>
                  <a:schemeClr val="bg2">
                    <a:lumMod val="50000"/>
                  </a:schemeClr>
                </a:solidFill>
                <a:highlight>
                  <a:srgbClr val="FFFF00"/>
                </a:highlight>
                <a:latin typeface="+mn-lt"/>
                <a:ea typeface="굴림" panose="020B0600000101010101" pitchFamily="50" charset="-127"/>
              </a:rPr>
              <a:t>15</a:t>
            </a:r>
            <a:r>
              <a:rPr lang="ko-KR" altLang="en-US" sz="1600" b="1" u="sng" dirty="0">
                <a:solidFill>
                  <a:schemeClr val="bg2">
                    <a:lumMod val="50000"/>
                  </a:schemeClr>
                </a:solidFill>
                <a:highlight>
                  <a:srgbClr val="FFFF00"/>
                </a:highlight>
                <a:latin typeface="+mn-lt"/>
                <a:ea typeface="굴림" panose="020B0600000101010101" pitchFamily="50" charset="-127"/>
              </a:rPr>
              <a:t>억원</a:t>
            </a:r>
            <a:r>
              <a:rPr lang="ko-KR" altLang="en-US" sz="1400" u="sng" dirty="0">
                <a:solidFill>
                  <a:schemeClr val="bg2">
                    <a:lumMod val="50000"/>
                  </a:schemeClr>
                </a:solidFill>
                <a:latin typeface="+mn-lt"/>
                <a:ea typeface="굴림" panose="020B0600000101010101" pitchFamily="50" charset="-127"/>
              </a:rPr>
              <a:t>이고 </a:t>
            </a:r>
            <a:r>
              <a:rPr lang="ko-KR" altLang="en-US" sz="1400" u="sng" dirty="0">
                <a:solidFill>
                  <a:schemeClr val="bg2">
                    <a:lumMod val="50000"/>
                  </a:schemeClr>
                </a:solidFill>
                <a:highlight>
                  <a:srgbClr val="FFFF00"/>
                </a:highlight>
                <a:latin typeface="+mn-lt"/>
                <a:ea typeface="굴림" panose="020B0600000101010101" pitchFamily="50" charset="-127"/>
              </a:rPr>
              <a:t>필요경비가 </a:t>
            </a:r>
            <a:r>
              <a:rPr lang="en-US" altLang="ko-KR" sz="1600" b="1" u="sng" dirty="0">
                <a:solidFill>
                  <a:schemeClr val="bg2">
                    <a:lumMod val="50000"/>
                  </a:schemeClr>
                </a:solidFill>
                <a:highlight>
                  <a:srgbClr val="FFFF00"/>
                </a:highlight>
                <a:latin typeface="+mn-lt"/>
                <a:ea typeface="굴림" panose="020B0600000101010101" pitchFamily="50" charset="-127"/>
              </a:rPr>
              <a:t>12</a:t>
            </a:r>
            <a:r>
              <a:rPr lang="ko-KR" altLang="en-US" sz="1600" b="1" u="sng" dirty="0">
                <a:solidFill>
                  <a:schemeClr val="bg2">
                    <a:lumMod val="50000"/>
                  </a:schemeClr>
                </a:solidFill>
                <a:highlight>
                  <a:srgbClr val="FFFF00"/>
                </a:highlight>
                <a:latin typeface="+mn-lt"/>
                <a:ea typeface="굴림" panose="020B0600000101010101" pitchFamily="50" charset="-127"/>
              </a:rPr>
              <a:t>억원</a:t>
            </a:r>
            <a:r>
              <a:rPr lang="ko-KR" altLang="en-US" sz="1400" dirty="0">
                <a:solidFill>
                  <a:schemeClr val="bg2">
                    <a:lumMod val="50000"/>
                  </a:schemeClr>
                </a:solidFill>
                <a:latin typeface="+mn-lt"/>
                <a:ea typeface="굴림" panose="020B0600000101010101" pitchFamily="50" charset="-127"/>
              </a:rPr>
              <a:t>이라고 할 때</a:t>
            </a:r>
            <a:r>
              <a:rPr lang="en-US" altLang="ko-KR" sz="1400" dirty="0">
                <a:solidFill>
                  <a:schemeClr val="bg2">
                    <a:lumMod val="50000"/>
                  </a:schemeClr>
                </a:solidFill>
                <a:latin typeface="+mn-lt"/>
                <a:ea typeface="굴림" panose="020B0600000101010101" pitchFamily="50" charset="-127"/>
              </a:rPr>
              <a:t>,</a:t>
            </a:r>
          </a:p>
          <a:p>
            <a:pPr algn="ctr" eaLnBrk="1" latinLnBrk="1" hangingPunct="1"/>
            <a:endParaRPr lang="en-US" altLang="ko-KR" sz="1400" dirty="0">
              <a:solidFill>
                <a:schemeClr val="bg2">
                  <a:lumMod val="50000"/>
                </a:schemeClr>
              </a:solidFill>
              <a:latin typeface="+mn-lt"/>
              <a:ea typeface="굴림" panose="020B0600000101010101" pitchFamily="50" charset="-127"/>
            </a:endParaRPr>
          </a:p>
          <a:p>
            <a:pPr algn="ctr" eaLnBrk="1" latinLnBrk="1" hangingPunct="1"/>
            <a:r>
              <a:rPr lang="ko-KR" altLang="en-US" sz="1400" b="1" dirty="0">
                <a:solidFill>
                  <a:schemeClr val="bg2">
                    <a:lumMod val="50000"/>
                  </a:schemeClr>
                </a:solidFill>
                <a:latin typeface="+mn-lt"/>
                <a:ea typeface="굴림" panose="020B0600000101010101" pitchFamily="50" charset="-127"/>
              </a:rPr>
              <a:t>사업소득금액</a:t>
            </a:r>
            <a:r>
              <a:rPr lang="ko-KR" altLang="en-US" sz="1400" dirty="0">
                <a:solidFill>
                  <a:schemeClr val="bg2">
                    <a:lumMod val="50000"/>
                  </a:schemeClr>
                </a:solidFill>
                <a:latin typeface="+mn-lt"/>
                <a:ea typeface="굴림" panose="020B0600000101010101" pitchFamily="50" charset="-127"/>
              </a:rPr>
              <a:t> </a:t>
            </a:r>
            <a:r>
              <a:rPr lang="en-US" altLang="ko-KR" sz="1400" dirty="0">
                <a:solidFill>
                  <a:schemeClr val="bg2">
                    <a:lumMod val="50000"/>
                  </a:schemeClr>
                </a:solidFill>
                <a:latin typeface="+mn-lt"/>
                <a:ea typeface="굴림" panose="020B0600000101010101" pitchFamily="50" charset="-127"/>
              </a:rPr>
              <a:t>= 15</a:t>
            </a:r>
            <a:r>
              <a:rPr lang="ko-KR" altLang="en-US" sz="1400" dirty="0">
                <a:solidFill>
                  <a:schemeClr val="bg2">
                    <a:lumMod val="50000"/>
                  </a:schemeClr>
                </a:solidFill>
                <a:latin typeface="+mn-lt"/>
                <a:ea typeface="굴림" panose="020B0600000101010101" pitchFamily="50" charset="-127"/>
              </a:rPr>
              <a:t>억원 </a:t>
            </a:r>
            <a:r>
              <a:rPr lang="en-US" altLang="ko-KR" sz="1400" dirty="0">
                <a:solidFill>
                  <a:schemeClr val="bg2">
                    <a:lumMod val="50000"/>
                  </a:schemeClr>
                </a:solidFill>
                <a:latin typeface="+mn-lt"/>
                <a:ea typeface="굴림" panose="020B0600000101010101" pitchFamily="50" charset="-127"/>
              </a:rPr>
              <a:t>-12</a:t>
            </a:r>
            <a:r>
              <a:rPr lang="ko-KR" altLang="en-US" sz="1400" dirty="0">
                <a:solidFill>
                  <a:schemeClr val="bg2">
                    <a:lumMod val="50000"/>
                  </a:schemeClr>
                </a:solidFill>
                <a:latin typeface="+mn-lt"/>
                <a:ea typeface="굴림" panose="020B0600000101010101" pitchFamily="50" charset="-127"/>
              </a:rPr>
              <a:t>억원 </a:t>
            </a:r>
            <a:r>
              <a:rPr lang="en-US" altLang="ko-KR" sz="1400" dirty="0">
                <a:solidFill>
                  <a:schemeClr val="bg2">
                    <a:lumMod val="50000"/>
                  </a:schemeClr>
                </a:solidFill>
                <a:latin typeface="+mn-lt"/>
                <a:ea typeface="굴림" panose="020B0600000101010101" pitchFamily="50" charset="-127"/>
              </a:rPr>
              <a:t>= 3</a:t>
            </a:r>
            <a:r>
              <a:rPr lang="ko-KR" altLang="en-US" sz="1400" dirty="0">
                <a:solidFill>
                  <a:schemeClr val="bg2">
                    <a:lumMod val="50000"/>
                  </a:schemeClr>
                </a:solidFill>
                <a:latin typeface="+mn-lt"/>
                <a:ea typeface="굴림" panose="020B0600000101010101" pitchFamily="50" charset="-127"/>
              </a:rPr>
              <a:t>억원</a:t>
            </a:r>
          </a:p>
          <a:p>
            <a:pPr algn="ctr" eaLnBrk="1" latinLnBrk="1" hangingPunct="1"/>
            <a:endParaRPr lang="ko-KR" altLang="en-US" sz="1400" dirty="0">
              <a:solidFill>
                <a:schemeClr val="bg2">
                  <a:lumMod val="50000"/>
                </a:schemeClr>
              </a:solidFill>
              <a:latin typeface="+mn-lt"/>
              <a:ea typeface="굴림" panose="020B0600000101010101" pitchFamily="50" charset="-127"/>
            </a:endParaRPr>
          </a:p>
          <a:p>
            <a:pPr algn="ctr" eaLnBrk="1" latinLnBrk="1" hangingPunct="1"/>
            <a:r>
              <a:rPr lang="ko-KR" altLang="en-US" sz="1400" b="1" dirty="0">
                <a:solidFill>
                  <a:schemeClr val="bg2">
                    <a:lumMod val="50000"/>
                  </a:schemeClr>
                </a:solidFill>
                <a:latin typeface="+mn-lt"/>
                <a:ea typeface="굴림" panose="020B0600000101010101" pitchFamily="50" charset="-127"/>
              </a:rPr>
              <a:t>비과세되는 금액</a:t>
            </a:r>
            <a:r>
              <a:rPr lang="ko-KR" altLang="en-US" sz="1400" dirty="0">
                <a:solidFill>
                  <a:schemeClr val="bg2">
                    <a:lumMod val="50000"/>
                  </a:schemeClr>
                </a:solidFill>
                <a:latin typeface="+mn-lt"/>
                <a:ea typeface="굴림" panose="020B0600000101010101" pitchFamily="50" charset="-127"/>
              </a:rPr>
              <a:t> </a:t>
            </a:r>
            <a:r>
              <a:rPr lang="en-US" altLang="ko-KR" sz="1400" dirty="0">
                <a:solidFill>
                  <a:schemeClr val="bg2">
                    <a:lumMod val="50000"/>
                  </a:schemeClr>
                </a:solidFill>
                <a:latin typeface="+mn-lt"/>
                <a:ea typeface="굴림" panose="020B0600000101010101" pitchFamily="50" charset="-127"/>
              </a:rPr>
              <a:t>= 3</a:t>
            </a:r>
            <a:r>
              <a:rPr lang="ko-KR" altLang="en-US" sz="1400" dirty="0">
                <a:solidFill>
                  <a:schemeClr val="bg2">
                    <a:lumMod val="50000"/>
                  </a:schemeClr>
                </a:solidFill>
                <a:latin typeface="+mn-lt"/>
                <a:ea typeface="굴림" panose="020B0600000101010101" pitchFamily="50" charset="-127"/>
              </a:rPr>
              <a:t>억원 </a:t>
            </a:r>
            <a:r>
              <a:rPr lang="en-US" altLang="ko-KR" sz="1400" dirty="0">
                <a:solidFill>
                  <a:schemeClr val="bg2">
                    <a:lumMod val="50000"/>
                  </a:schemeClr>
                </a:solidFill>
                <a:latin typeface="+mn-lt"/>
                <a:ea typeface="굴림" panose="020B0600000101010101" pitchFamily="50" charset="-127"/>
              </a:rPr>
              <a:t>X 10</a:t>
            </a:r>
            <a:r>
              <a:rPr lang="ko-KR" altLang="en-US" sz="1400" dirty="0">
                <a:solidFill>
                  <a:schemeClr val="bg2">
                    <a:lumMod val="50000"/>
                  </a:schemeClr>
                </a:solidFill>
                <a:latin typeface="+mn-lt"/>
                <a:ea typeface="굴림" panose="020B0600000101010101" pitchFamily="50" charset="-127"/>
              </a:rPr>
              <a:t>억원 </a:t>
            </a:r>
            <a:r>
              <a:rPr lang="en-US" altLang="ko-KR" sz="1400" dirty="0">
                <a:solidFill>
                  <a:schemeClr val="bg2">
                    <a:lumMod val="50000"/>
                  </a:schemeClr>
                </a:solidFill>
                <a:latin typeface="+mn-lt"/>
                <a:ea typeface="굴림" panose="020B0600000101010101" pitchFamily="50" charset="-127"/>
              </a:rPr>
              <a:t>/ 15</a:t>
            </a:r>
            <a:r>
              <a:rPr lang="ko-KR" altLang="en-US" sz="1400" dirty="0">
                <a:solidFill>
                  <a:schemeClr val="bg2">
                    <a:lumMod val="50000"/>
                  </a:schemeClr>
                </a:solidFill>
                <a:latin typeface="+mn-lt"/>
                <a:ea typeface="굴림" panose="020B0600000101010101" pitchFamily="50" charset="-127"/>
              </a:rPr>
              <a:t>억원 </a:t>
            </a:r>
            <a:r>
              <a:rPr lang="en-US" altLang="ko-KR" sz="1400" dirty="0">
                <a:solidFill>
                  <a:schemeClr val="bg2">
                    <a:lumMod val="50000"/>
                  </a:schemeClr>
                </a:solidFill>
                <a:latin typeface="+mn-lt"/>
                <a:ea typeface="굴림" panose="020B0600000101010101" pitchFamily="50" charset="-127"/>
              </a:rPr>
              <a:t>= 2</a:t>
            </a:r>
            <a:r>
              <a:rPr lang="ko-KR" altLang="en-US" sz="1400" dirty="0">
                <a:solidFill>
                  <a:schemeClr val="bg2">
                    <a:lumMod val="50000"/>
                  </a:schemeClr>
                </a:solidFill>
                <a:latin typeface="+mn-lt"/>
                <a:ea typeface="굴림" panose="020B0600000101010101" pitchFamily="50" charset="-127"/>
              </a:rPr>
              <a:t>억원</a:t>
            </a:r>
          </a:p>
          <a:p>
            <a:pPr algn="ctr" eaLnBrk="1" latinLnBrk="1" hangingPunct="1"/>
            <a:endParaRPr lang="ko-KR" altLang="en-US" sz="1400" dirty="0">
              <a:solidFill>
                <a:schemeClr val="bg2">
                  <a:lumMod val="50000"/>
                </a:schemeClr>
              </a:solidFill>
              <a:latin typeface="+mn-lt"/>
              <a:ea typeface="굴림" panose="020B0600000101010101" pitchFamily="50" charset="-127"/>
            </a:endParaRPr>
          </a:p>
          <a:p>
            <a:pPr algn="ctr" eaLnBrk="1" latinLnBrk="1" hangingPunct="1"/>
            <a:r>
              <a:rPr lang="ko-KR" altLang="en-US" sz="1400" b="1" dirty="0">
                <a:solidFill>
                  <a:schemeClr val="bg2">
                    <a:lumMod val="50000"/>
                  </a:schemeClr>
                </a:solidFill>
                <a:latin typeface="+mn-lt"/>
                <a:ea typeface="굴림" panose="020B0600000101010101" pitchFamily="50" charset="-127"/>
              </a:rPr>
              <a:t>과세되는 금액 </a:t>
            </a:r>
            <a:r>
              <a:rPr lang="en-US" altLang="ko-KR" sz="1400" b="1" dirty="0">
                <a:solidFill>
                  <a:schemeClr val="bg2">
                    <a:lumMod val="50000"/>
                  </a:schemeClr>
                </a:solidFill>
                <a:latin typeface="+mn-lt"/>
                <a:ea typeface="굴림" panose="020B0600000101010101" pitchFamily="50" charset="-127"/>
              </a:rPr>
              <a:t>(</a:t>
            </a:r>
            <a:r>
              <a:rPr lang="ko-KR" altLang="en-US" sz="1400" b="1" dirty="0">
                <a:solidFill>
                  <a:schemeClr val="bg2">
                    <a:lumMod val="50000"/>
                  </a:schemeClr>
                </a:solidFill>
                <a:latin typeface="+mn-lt"/>
                <a:ea typeface="굴림" panose="020B0600000101010101" pitchFamily="50" charset="-127"/>
              </a:rPr>
              <a:t>과세표준</a:t>
            </a:r>
            <a:r>
              <a:rPr lang="en-US" altLang="ko-KR" sz="1400" b="1" dirty="0">
                <a:solidFill>
                  <a:schemeClr val="bg2">
                    <a:lumMod val="50000"/>
                  </a:schemeClr>
                </a:solidFill>
                <a:latin typeface="+mn-lt"/>
                <a:ea typeface="굴림" panose="020B0600000101010101" pitchFamily="50" charset="-127"/>
              </a:rPr>
              <a:t>)</a:t>
            </a:r>
            <a:r>
              <a:rPr lang="ko-KR" altLang="en-US" sz="1400" b="1" dirty="0">
                <a:solidFill>
                  <a:schemeClr val="bg2">
                    <a:lumMod val="50000"/>
                  </a:schemeClr>
                </a:solidFill>
                <a:latin typeface="+mn-lt"/>
                <a:ea typeface="굴림" panose="020B0600000101010101" pitchFamily="50" charset="-127"/>
              </a:rPr>
              <a:t> </a:t>
            </a:r>
            <a:r>
              <a:rPr lang="en-US" altLang="ko-KR" sz="1400" b="1" dirty="0">
                <a:solidFill>
                  <a:schemeClr val="bg2">
                    <a:lumMod val="50000"/>
                  </a:schemeClr>
                </a:solidFill>
                <a:latin typeface="+mn-lt"/>
                <a:ea typeface="굴림" panose="020B0600000101010101" pitchFamily="50" charset="-127"/>
              </a:rPr>
              <a:t>=</a:t>
            </a:r>
            <a:r>
              <a:rPr lang="en-US" altLang="ko-KR" sz="1400" dirty="0">
                <a:solidFill>
                  <a:schemeClr val="bg2">
                    <a:lumMod val="50000"/>
                  </a:schemeClr>
                </a:solidFill>
                <a:latin typeface="+mn-lt"/>
                <a:ea typeface="굴림" panose="020B0600000101010101" pitchFamily="50" charset="-127"/>
              </a:rPr>
              <a:t> 3</a:t>
            </a:r>
            <a:r>
              <a:rPr lang="ko-KR" altLang="en-US" sz="1400" dirty="0">
                <a:solidFill>
                  <a:schemeClr val="bg2">
                    <a:lumMod val="50000"/>
                  </a:schemeClr>
                </a:solidFill>
                <a:latin typeface="+mn-lt"/>
                <a:ea typeface="굴림" panose="020B0600000101010101" pitchFamily="50" charset="-127"/>
              </a:rPr>
              <a:t>억원 </a:t>
            </a:r>
            <a:r>
              <a:rPr lang="en-US" altLang="ko-KR" sz="1400" dirty="0">
                <a:solidFill>
                  <a:schemeClr val="bg2">
                    <a:lumMod val="50000"/>
                  </a:schemeClr>
                </a:solidFill>
                <a:latin typeface="+mn-lt"/>
                <a:ea typeface="굴림" panose="020B0600000101010101" pitchFamily="50" charset="-127"/>
              </a:rPr>
              <a:t>– 2</a:t>
            </a:r>
            <a:r>
              <a:rPr lang="ko-KR" altLang="en-US" sz="1400" dirty="0">
                <a:solidFill>
                  <a:schemeClr val="bg2">
                    <a:lumMod val="50000"/>
                  </a:schemeClr>
                </a:solidFill>
                <a:latin typeface="+mn-lt"/>
                <a:ea typeface="굴림" panose="020B0600000101010101" pitchFamily="50" charset="-127"/>
              </a:rPr>
              <a:t>억원 </a:t>
            </a:r>
            <a:r>
              <a:rPr lang="en-US" altLang="ko-KR" sz="1400" dirty="0">
                <a:solidFill>
                  <a:schemeClr val="bg2">
                    <a:lumMod val="50000"/>
                  </a:schemeClr>
                </a:solidFill>
                <a:latin typeface="+mn-lt"/>
                <a:ea typeface="굴림" panose="020B0600000101010101" pitchFamily="50" charset="-127"/>
              </a:rPr>
              <a:t>= </a:t>
            </a:r>
            <a:r>
              <a:rPr lang="en-US" altLang="ko-KR" sz="1600" b="1" dirty="0">
                <a:solidFill>
                  <a:schemeClr val="bg2">
                    <a:lumMod val="50000"/>
                  </a:schemeClr>
                </a:solidFill>
                <a:latin typeface="+mn-lt"/>
                <a:ea typeface="굴림" panose="020B0600000101010101" pitchFamily="50" charset="-127"/>
              </a:rPr>
              <a:t>1</a:t>
            </a:r>
            <a:r>
              <a:rPr lang="ko-KR" altLang="en-US" sz="1600" b="1" dirty="0">
                <a:solidFill>
                  <a:schemeClr val="bg2">
                    <a:lumMod val="50000"/>
                  </a:schemeClr>
                </a:solidFill>
                <a:latin typeface="+mn-lt"/>
                <a:ea typeface="굴림" panose="020B0600000101010101" pitchFamily="50" charset="-127"/>
              </a:rPr>
              <a:t>억원</a:t>
            </a:r>
            <a:endParaRPr lang="ko-KR" altLang="en-US" sz="1400" b="1" dirty="0">
              <a:solidFill>
                <a:schemeClr val="bg2">
                  <a:lumMod val="50000"/>
                </a:schemeClr>
              </a:solidFill>
              <a:latin typeface="+mn-lt"/>
              <a:ea typeface="굴림" panose="020B0600000101010101" pitchFamily="50" charset="-127"/>
            </a:endParaRPr>
          </a:p>
        </p:txBody>
      </p:sp>
      <p:sp>
        <p:nvSpPr>
          <p:cNvPr id="7" name="제목 1">
            <a:extLst>
              <a:ext uri="{FF2B5EF4-FFF2-40B4-BE49-F238E27FC236}">
                <a16:creationId xmlns:a16="http://schemas.microsoft.com/office/drawing/2014/main" id="{41313F7D-9334-D3DA-694A-2BC7DAE6CA63}"/>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작물재배업의 소득세 과세계산</a:t>
            </a:r>
          </a:p>
        </p:txBody>
      </p:sp>
      <mc:AlternateContent xmlns:mc="http://schemas.openxmlformats.org/markup-compatibility/2006" xmlns:p14="http://schemas.microsoft.com/office/powerpoint/2010/main">
        <mc:Choice Requires="p14">
          <p:contentPart p14:bwMode="auto" r:id="rId3">
            <p14:nvContentPartPr>
              <p14:cNvPr id="8" name="잉크 7">
                <a:extLst>
                  <a:ext uri="{FF2B5EF4-FFF2-40B4-BE49-F238E27FC236}">
                    <a16:creationId xmlns:a16="http://schemas.microsoft.com/office/drawing/2014/main" id="{15EA6129-B0B5-6181-D159-831091D81F53}"/>
                  </a:ext>
                </a:extLst>
              </p14:cNvPr>
              <p14:cNvContentPartPr/>
              <p14:nvPr/>
            </p14:nvContentPartPr>
            <p14:xfrm>
              <a:off x="2234217" y="2268857"/>
              <a:ext cx="637920" cy="308880"/>
            </p14:xfrm>
          </p:contentPart>
        </mc:Choice>
        <mc:Fallback xmlns="">
          <p:pic>
            <p:nvPicPr>
              <p:cNvPr id="8" name="잉크 7">
                <a:extLst>
                  <a:ext uri="{FF2B5EF4-FFF2-40B4-BE49-F238E27FC236}">
                    <a16:creationId xmlns:a16="http://schemas.microsoft.com/office/drawing/2014/main" id="{15EA6129-B0B5-6181-D159-831091D81F53}"/>
                  </a:ext>
                </a:extLst>
              </p:cNvPr>
              <p:cNvPicPr/>
              <p:nvPr/>
            </p:nvPicPr>
            <p:blipFill>
              <a:blip r:embed="rId4"/>
              <a:stretch>
                <a:fillRect/>
              </a:stretch>
            </p:blipFill>
            <p:spPr>
              <a:xfrm>
                <a:off x="2180217" y="2160857"/>
                <a:ext cx="745560" cy="524520"/>
              </a:xfrm>
              <a:prstGeom prst="rect">
                <a:avLst/>
              </a:prstGeom>
            </p:spPr>
          </p:pic>
        </mc:Fallback>
      </mc:AlternateContent>
    </p:spTree>
    <p:extLst>
      <p:ext uri="{BB962C8B-B14F-4D97-AF65-F5344CB8AC3E}">
        <p14:creationId xmlns:p14="http://schemas.microsoft.com/office/powerpoint/2010/main" val="677994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축산 농가의 소득세 계산</a:t>
            </a:r>
          </a:p>
        </p:txBody>
      </p:sp>
      <p:sp>
        <p:nvSpPr>
          <p:cNvPr id="9" name="제목 1">
            <a:extLst>
              <a:ext uri="{FF2B5EF4-FFF2-40B4-BE49-F238E27FC236}">
                <a16:creationId xmlns:a16="http://schemas.microsoft.com/office/drawing/2014/main" id="{4C7F5B3D-91E3-59F1-893B-44AE59BF0646}"/>
              </a:ext>
            </a:extLst>
          </p:cNvPr>
          <p:cNvSpPr txBox="1">
            <a:spLocks/>
          </p:cNvSpPr>
          <p:nvPr/>
        </p:nvSpPr>
        <p:spPr>
          <a:xfrm>
            <a:off x="1014412" y="131653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a:solidFill>
                  <a:schemeClr val="accent6">
                    <a:lumMod val="75000"/>
                  </a:schemeClr>
                </a:solidFill>
                <a:latin typeface="나눔고딕" pitchFamily="2" charset="-127"/>
                <a:ea typeface="나눔고딕" pitchFamily="2" charset="-127"/>
              </a:rPr>
              <a:t>한우는 월 </a:t>
            </a:r>
            <a:r>
              <a:rPr lang="en-US" altLang="ko-KR" b="1">
                <a:solidFill>
                  <a:schemeClr val="accent6">
                    <a:lumMod val="75000"/>
                  </a:schemeClr>
                </a:solidFill>
                <a:latin typeface="나눔고딕" pitchFamily="2" charset="-127"/>
                <a:ea typeface="나눔고딕" pitchFamily="2" charset="-127"/>
              </a:rPr>
              <a:t>50</a:t>
            </a:r>
            <a:r>
              <a:rPr lang="ko-KR" altLang="en-US" b="1">
                <a:solidFill>
                  <a:schemeClr val="accent6">
                    <a:lumMod val="75000"/>
                  </a:schemeClr>
                </a:solidFill>
                <a:latin typeface="나눔고딕" pitchFamily="2" charset="-127"/>
                <a:ea typeface="나눔고딕" pitchFamily="2" charset="-127"/>
              </a:rPr>
              <a:t>두 기준 비과세</a:t>
            </a:r>
            <a:r>
              <a:rPr lang="en-US" altLang="ko-KR" b="1">
                <a:solidFill>
                  <a:schemeClr val="accent6">
                    <a:lumMod val="75000"/>
                  </a:schemeClr>
                </a:solidFill>
                <a:latin typeface="나눔고딕" pitchFamily="2" charset="-127"/>
                <a:ea typeface="나눔고딕" pitchFamily="2" charset="-127"/>
              </a:rPr>
              <a:t>.</a:t>
            </a:r>
            <a:endParaRPr lang="ko-KR" altLang="en-US" b="1" dirty="0">
              <a:solidFill>
                <a:schemeClr val="accent6">
                  <a:lumMod val="75000"/>
                </a:schemeClr>
              </a:solidFill>
              <a:latin typeface="나눔고딕" pitchFamily="2" charset="-127"/>
              <a:ea typeface="나눔고딕" pitchFamily="2" charset="-127"/>
            </a:endParaRPr>
          </a:p>
        </p:txBody>
      </p:sp>
      <p:sp>
        <p:nvSpPr>
          <p:cNvPr id="10" name="TextBox 9">
            <a:extLst>
              <a:ext uri="{FF2B5EF4-FFF2-40B4-BE49-F238E27FC236}">
                <a16:creationId xmlns:a16="http://schemas.microsoft.com/office/drawing/2014/main" id="{80580475-22D5-B296-B82A-90FBF47F9EDC}"/>
              </a:ext>
            </a:extLst>
          </p:cNvPr>
          <p:cNvSpPr txBox="1"/>
          <p:nvPr/>
        </p:nvSpPr>
        <p:spPr>
          <a:xfrm>
            <a:off x="706058" y="1718336"/>
            <a:ext cx="10956344" cy="1569660"/>
          </a:xfrm>
          <a:prstGeom prst="rect">
            <a:avLst/>
          </a:prstGeom>
          <a:noFill/>
        </p:spPr>
        <p:txBody>
          <a:bodyPr wrap="square" rtlCol="0">
            <a:spAutoFit/>
          </a:bodyPr>
          <a:lstStyle/>
          <a:p>
            <a:pPr algn="ctr"/>
            <a:r>
              <a:rPr lang="ko-KR" altLang="en-US" sz="3200" b="1" dirty="0">
                <a:solidFill>
                  <a:schemeClr val="tx1">
                    <a:lumMod val="65000"/>
                    <a:lumOff val="35000"/>
                  </a:schemeClr>
                </a:solidFill>
              </a:rPr>
              <a:t>한달에 </a:t>
            </a:r>
            <a:r>
              <a:rPr lang="en-US" altLang="ko-KR" sz="3200" b="1" dirty="0">
                <a:solidFill>
                  <a:schemeClr val="tx1">
                    <a:lumMod val="65000"/>
                    <a:lumOff val="35000"/>
                  </a:schemeClr>
                </a:solidFill>
              </a:rPr>
              <a:t>50</a:t>
            </a:r>
            <a:r>
              <a:rPr lang="ko-KR" altLang="en-US" sz="3200" b="1" dirty="0">
                <a:solidFill>
                  <a:schemeClr val="tx1">
                    <a:lumMod val="65000"/>
                    <a:lumOff val="35000"/>
                  </a:schemeClr>
                </a:solidFill>
              </a:rPr>
              <a:t>두 기준 </a:t>
            </a:r>
            <a:r>
              <a:rPr lang="en-US" altLang="ko-KR" sz="3200" b="1" dirty="0">
                <a:solidFill>
                  <a:schemeClr val="tx1">
                    <a:lumMod val="65000"/>
                    <a:lumOff val="35000"/>
                  </a:schemeClr>
                </a:solidFill>
              </a:rPr>
              <a:t>(</a:t>
            </a:r>
            <a:r>
              <a:rPr lang="ko-KR" altLang="en-US" sz="3200" b="1" dirty="0">
                <a:solidFill>
                  <a:schemeClr val="tx1">
                    <a:lumMod val="65000"/>
                    <a:lumOff val="35000"/>
                  </a:schemeClr>
                </a:solidFill>
              </a:rPr>
              <a:t>매월 말 기준</a:t>
            </a:r>
            <a:r>
              <a:rPr lang="en-US" altLang="ko-KR" sz="3200" b="1" dirty="0">
                <a:solidFill>
                  <a:schemeClr val="tx1">
                    <a:lumMod val="65000"/>
                    <a:lumOff val="35000"/>
                  </a:schemeClr>
                </a:solidFill>
              </a:rPr>
              <a:t>)</a:t>
            </a:r>
          </a:p>
          <a:p>
            <a:pPr algn="ctr"/>
            <a:r>
              <a:rPr lang="en-US" altLang="ko-KR" sz="3200" b="1" dirty="0">
                <a:solidFill>
                  <a:schemeClr val="tx1">
                    <a:lumMod val="65000"/>
                    <a:lumOff val="35000"/>
                  </a:schemeClr>
                </a:solidFill>
              </a:rPr>
              <a:t>1</a:t>
            </a:r>
            <a:r>
              <a:rPr lang="ko-KR" altLang="en-US" sz="3200" b="1" dirty="0">
                <a:solidFill>
                  <a:schemeClr val="tx1">
                    <a:lumMod val="65000"/>
                    <a:lumOff val="35000"/>
                  </a:schemeClr>
                </a:solidFill>
              </a:rPr>
              <a:t>년 기준 </a:t>
            </a:r>
            <a:r>
              <a:rPr lang="en-US" altLang="ko-KR" sz="3200" b="1" dirty="0">
                <a:solidFill>
                  <a:schemeClr val="tx1">
                    <a:lumMod val="65000"/>
                    <a:lumOff val="35000"/>
                  </a:schemeClr>
                </a:solidFill>
              </a:rPr>
              <a:t>50</a:t>
            </a:r>
            <a:r>
              <a:rPr lang="ko-KR" altLang="en-US" sz="3200" b="1" dirty="0">
                <a:solidFill>
                  <a:schemeClr val="tx1">
                    <a:lumMod val="65000"/>
                    <a:lumOff val="35000"/>
                  </a:schemeClr>
                </a:solidFill>
              </a:rPr>
              <a:t>두 </a:t>
            </a:r>
            <a:r>
              <a:rPr lang="en-US" altLang="ko-KR" sz="3200" b="1" dirty="0">
                <a:solidFill>
                  <a:schemeClr val="tx1">
                    <a:lumMod val="65000"/>
                    <a:lumOff val="35000"/>
                  </a:schemeClr>
                </a:solidFill>
              </a:rPr>
              <a:t>* 12</a:t>
            </a:r>
            <a:r>
              <a:rPr lang="ko-KR" altLang="en-US" sz="3200" b="1" dirty="0">
                <a:solidFill>
                  <a:schemeClr val="tx1">
                    <a:lumMod val="65000"/>
                    <a:lumOff val="35000"/>
                  </a:schemeClr>
                </a:solidFill>
              </a:rPr>
              <a:t>달 </a:t>
            </a:r>
            <a:r>
              <a:rPr lang="en-US" altLang="ko-KR" sz="3200" b="1" dirty="0">
                <a:solidFill>
                  <a:schemeClr val="tx1">
                    <a:lumMod val="65000"/>
                    <a:lumOff val="35000"/>
                  </a:schemeClr>
                </a:solidFill>
              </a:rPr>
              <a:t>= 600</a:t>
            </a:r>
            <a:r>
              <a:rPr lang="ko-KR" altLang="en-US" sz="3200" b="1" dirty="0">
                <a:solidFill>
                  <a:schemeClr val="tx1">
                    <a:lumMod val="65000"/>
                    <a:lumOff val="35000"/>
                  </a:schemeClr>
                </a:solidFill>
              </a:rPr>
              <a:t>두</a:t>
            </a:r>
            <a:endParaRPr lang="en-US" altLang="ko-KR" sz="3200" b="1" dirty="0">
              <a:solidFill>
                <a:schemeClr val="tx1">
                  <a:lumMod val="65000"/>
                  <a:lumOff val="35000"/>
                </a:schemeClr>
              </a:solidFill>
            </a:endParaRPr>
          </a:p>
          <a:p>
            <a:pPr algn="ctr"/>
            <a:r>
              <a:rPr lang="en-US" altLang="ko-KR" sz="3200" b="1" dirty="0">
                <a:solidFill>
                  <a:schemeClr val="tx1">
                    <a:lumMod val="65000"/>
                    <a:lumOff val="35000"/>
                  </a:schemeClr>
                </a:solidFill>
              </a:rPr>
              <a:t>1</a:t>
            </a:r>
            <a:r>
              <a:rPr lang="ko-KR" altLang="en-US" sz="3200" b="1" dirty="0">
                <a:solidFill>
                  <a:schemeClr val="tx1">
                    <a:lumMod val="65000"/>
                    <a:lumOff val="35000"/>
                  </a:schemeClr>
                </a:solidFill>
              </a:rPr>
              <a:t>두 천만원기준 </a:t>
            </a:r>
            <a:r>
              <a:rPr lang="en-US" altLang="ko-KR" sz="3200" b="1" dirty="0">
                <a:solidFill>
                  <a:schemeClr val="tx1">
                    <a:lumMod val="65000"/>
                    <a:lumOff val="35000"/>
                  </a:schemeClr>
                </a:solidFill>
              </a:rPr>
              <a:t>* 600</a:t>
            </a:r>
            <a:r>
              <a:rPr lang="ko-KR" altLang="en-US" sz="3200" b="1" dirty="0">
                <a:solidFill>
                  <a:schemeClr val="tx1">
                    <a:lumMod val="65000"/>
                    <a:lumOff val="35000"/>
                  </a:schemeClr>
                </a:solidFill>
              </a:rPr>
              <a:t>두 </a:t>
            </a:r>
            <a:r>
              <a:rPr lang="en-US" altLang="ko-KR" sz="3200" b="1" dirty="0">
                <a:solidFill>
                  <a:schemeClr val="tx1">
                    <a:lumMod val="65000"/>
                    <a:lumOff val="35000"/>
                  </a:schemeClr>
                </a:solidFill>
              </a:rPr>
              <a:t>= 60</a:t>
            </a:r>
            <a:r>
              <a:rPr lang="ko-KR" altLang="en-US" sz="3200" b="1" dirty="0">
                <a:solidFill>
                  <a:schemeClr val="tx1">
                    <a:lumMod val="65000"/>
                    <a:lumOff val="35000"/>
                  </a:schemeClr>
                </a:solidFill>
              </a:rPr>
              <a:t>억</a:t>
            </a:r>
          </a:p>
        </p:txBody>
      </p:sp>
      <p:sp>
        <p:nvSpPr>
          <p:cNvPr id="11" name="제목 1">
            <a:extLst>
              <a:ext uri="{FF2B5EF4-FFF2-40B4-BE49-F238E27FC236}">
                <a16:creationId xmlns:a16="http://schemas.microsoft.com/office/drawing/2014/main" id="{FD852614-F9FB-6B5D-25AB-0CFA34894FE4}"/>
              </a:ext>
            </a:extLst>
          </p:cNvPr>
          <p:cNvSpPr txBox="1">
            <a:spLocks/>
          </p:cNvSpPr>
          <p:nvPr/>
        </p:nvSpPr>
        <p:spPr>
          <a:xfrm>
            <a:off x="1102642" y="3429000"/>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농업법인 기준 </a:t>
            </a:r>
            <a:r>
              <a:rPr lang="en-US" altLang="ko-KR" b="1" dirty="0">
                <a:solidFill>
                  <a:schemeClr val="accent6">
                    <a:lumMod val="75000"/>
                  </a:schemeClr>
                </a:solidFill>
                <a:latin typeface="나눔고딕" pitchFamily="2" charset="-127"/>
                <a:ea typeface="나눔고딕" pitchFamily="2" charset="-127"/>
              </a:rPr>
              <a:t>( 2019</a:t>
            </a:r>
            <a:r>
              <a:rPr lang="ko-KR" altLang="en-US" b="1" dirty="0">
                <a:solidFill>
                  <a:schemeClr val="accent6">
                    <a:lumMod val="75000"/>
                  </a:schemeClr>
                </a:solidFill>
                <a:latin typeface="나눔고딕" pitchFamily="2" charset="-127"/>
                <a:ea typeface="나눔고딕" pitchFamily="2" charset="-127"/>
              </a:rPr>
              <a:t>년 변경 기준</a:t>
            </a:r>
            <a:r>
              <a:rPr lang="en-US" altLang="ko-KR" b="1" dirty="0">
                <a:solidFill>
                  <a:schemeClr val="accent6">
                    <a:lumMod val="75000"/>
                  </a:schemeClr>
                </a:solidFill>
                <a:latin typeface="나눔고딕" pitchFamily="2" charset="-127"/>
                <a:ea typeface="나눔고딕" pitchFamily="2" charset="-127"/>
              </a:rPr>
              <a:t>)</a:t>
            </a:r>
            <a:endParaRPr lang="ko-KR" altLang="en-US" b="1" dirty="0">
              <a:solidFill>
                <a:schemeClr val="accent6">
                  <a:lumMod val="75000"/>
                </a:schemeClr>
              </a:solidFill>
              <a:latin typeface="나눔고딕" pitchFamily="2" charset="-127"/>
              <a:ea typeface="나눔고딕" pitchFamily="2" charset="-127"/>
            </a:endParaRPr>
          </a:p>
        </p:txBody>
      </p:sp>
      <p:sp>
        <p:nvSpPr>
          <p:cNvPr id="12" name="TextBox 11">
            <a:extLst>
              <a:ext uri="{FF2B5EF4-FFF2-40B4-BE49-F238E27FC236}">
                <a16:creationId xmlns:a16="http://schemas.microsoft.com/office/drawing/2014/main" id="{8212E2A6-3424-2A7D-957E-A52DE9A9139A}"/>
              </a:ext>
            </a:extLst>
          </p:cNvPr>
          <p:cNvSpPr txBox="1"/>
          <p:nvPr/>
        </p:nvSpPr>
        <p:spPr>
          <a:xfrm>
            <a:off x="389021" y="3770313"/>
            <a:ext cx="11273381" cy="3108543"/>
          </a:xfrm>
          <a:prstGeom prst="rect">
            <a:avLst/>
          </a:prstGeom>
          <a:noFill/>
        </p:spPr>
        <p:txBody>
          <a:bodyPr wrap="square" rtlCol="0">
            <a:spAutoFit/>
          </a:bodyPr>
          <a:lstStyle/>
          <a:p>
            <a:pPr algn="ctr"/>
            <a:r>
              <a:rPr lang="en-US" altLang="ko-KR" sz="3200" b="1" dirty="0">
                <a:solidFill>
                  <a:schemeClr val="tx1">
                    <a:lumMod val="65000"/>
                    <a:lumOff val="35000"/>
                  </a:schemeClr>
                </a:solidFill>
              </a:rPr>
              <a:t>(</a:t>
            </a:r>
            <a:r>
              <a:rPr lang="ko-KR" altLang="en-US" sz="3200" b="1" dirty="0" err="1">
                <a:solidFill>
                  <a:schemeClr val="tx1">
                    <a:lumMod val="65000"/>
                    <a:lumOff val="35000"/>
                  </a:schemeClr>
                </a:solidFill>
              </a:rPr>
              <a:t>개정전</a:t>
            </a:r>
            <a:r>
              <a:rPr lang="en-US" altLang="ko-KR" sz="3200" b="1" dirty="0">
                <a:solidFill>
                  <a:schemeClr val="tx1">
                    <a:lumMod val="65000"/>
                    <a:lumOff val="35000"/>
                  </a:schemeClr>
                </a:solidFill>
              </a:rPr>
              <a:t>) </a:t>
            </a:r>
            <a:r>
              <a:rPr lang="ko-KR" altLang="en-US" sz="3200" b="1" dirty="0">
                <a:solidFill>
                  <a:schemeClr val="tx1">
                    <a:lumMod val="65000"/>
                    <a:lumOff val="35000"/>
                  </a:schemeClr>
                </a:solidFill>
              </a:rPr>
              <a:t>농산물 유통</a:t>
            </a:r>
            <a:r>
              <a:rPr lang="en-US" altLang="ko-KR" sz="3200" b="1" dirty="0">
                <a:solidFill>
                  <a:schemeClr val="tx1">
                    <a:lumMod val="65000"/>
                    <a:lumOff val="35000"/>
                  </a:schemeClr>
                </a:solidFill>
              </a:rPr>
              <a:t>, </a:t>
            </a:r>
            <a:r>
              <a:rPr lang="ko-KR" altLang="en-US" sz="3200" b="1" dirty="0">
                <a:solidFill>
                  <a:schemeClr val="tx1">
                    <a:lumMod val="65000"/>
                    <a:lumOff val="35000"/>
                  </a:schemeClr>
                </a:solidFill>
              </a:rPr>
              <a:t>가공</a:t>
            </a:r>
            <a:r>
              <a:rPr lang="en-US" altLang="ko-KR" sz="3200" b="1" dirty="0">
                <a:solidFill>
                  <a:schemeClr val="tx1">
                    <a:lumMod val="65000"/>
                    <a:lumOff val="35000"/>
                  </a:schemeClr>
                </a:solidFill>
              </a:rPr>
              <a:t>, </a:t>
            </a:r>
            <a:r>
              <a:rPr lang="ko-KR" altLang="en-US" sz="3200" b="1" dirty="0">
                <a:solidFill>
                  <a:schemeClr val="tx1">
                    <a:lumMod val="65000"/>
                    <a:lumOff val="35000"/>
                  </a:schemeClr>
                </a:solidFill>
              </a:rPr>
              <a:t>판매 </a:t>
            </a:r>
            <a:r>
              <a:rPr lang="en-US" altLang="ko-KR" sz="3200" b="1" dirty="0">
                <a:solidFill>
                  <a:schemeClr val="tx1">
                    <a:lumMod val="65000"/>
                    <a:lumOff val="35000"/>
                  </a:schemeClr>
                </a:solidFill>
              </a:rPr>
              <a:t>(</a:t>
            </a:r>
            <a:r>
              <a:rPr lang="ko-KR" altLang="en-US" sz="3200" b="1" dirty="0">
                <a:solidFill>
                  <a:schemeClr val="tx1">
                    <a:lumMod val="65000"/>
                    <a:lumOff val="35000"/>
                  </a:schemeClr>
                </a:solidFill>
              </a:rPr>
              <a:t>축산이 농업 부가소득인식</a:t>
            </a:r>
            <a:r>
              <a:rPr lang="en-US" altLang="ko-KR" sz="3200" b="1" dirty="0">
                <a:solidFill>
                  <a:schemeClr val="tx1">
                    <a:lumMod val="65000"/>
                    <a:lumOff val="35000"/>
                  </a:schemeClr>
                </a:solidFill>
              </a:rPr>
              <a:t>)</a:t>
            </a:r>
          </a:p>
          <a:p>
            <a:pPr algn="ctr"/>
            <a:r>
              <a:rPr lang="en-US" altLang="ko-KR" sz="3200" b="1" dirty="0">
                <a:solidFill>
                  <a:schemeClr val="tx1">
                    <a:lumMod val="65000"/>
                    <a:lumOff val="35000"/>
                  </a:schemeClr>
                </a:solidFill>
              </a:rPr>
              <a:t>(</a:t>
            </a:r>
            <a:r>
              <a:rPr lang="ko-KR" altLang="en-US" sz="3200" b="1" dirty="0" err="1">
                <a:solidFill>
                  <a:schemeClr val="tx1">
                    <a:lumMod val="65000"/>
                    <a:lumOff val="35000"/>
                  </a:schemeClr>
                </a:solidFill>
              </a:rPr>
              <a:t>개정후</a:t>
            </a:r>
            <a:r>
              <a:rPr lang="en-US" altLang="ko-KR" sz="3200" b="1" dirty="0">
                <a:solidFill>
                  <a:schemeClr val="tx1">
                    <a:lumMod val="65000"/>
                    <a:lumOff val="35000"/>
                  </a:schemeClr>
                </a:solidFill>
              </a:rPr>
              <a:t>) </a:t>
            </a:r>
            <a:r>
              <a:rPr lang="ko-KR" altLang="en-US" sz="3200" b="1" dirty="0">
                <a:solidFill>
                  <a:schemeClr val="tx1">
                    <a:lumMod val="65000"/>
                    <a:lumOff val="35000"/>
                  </a:schemeClr>
                </a:solidFill>
              </a:rPr>
              <a:t>농어업경영체 육성 및 지원에 관한 </a:t>
            </a:r>
            <a:endParaRPr lang="en-US" altLang="ko-KR" sz="3200" b="1" dirty="0">
              <a:solidFill>
                <a:schemeClr val="tx1">
                  <a:lumMod val="65000"/>
                  <a:lumOff val="35000"/>
                </a:schemeClr>
              </a:solidFill>
            </a:endParaRPr>
          </a:p>
          <a:p>
            <a:pPr algn="ctr"/>
            <a:r>
              <a:rPr lang="ko-KR" altLang="en-US" sz="3600" b="1" dirty="0">
                <a:solidFill>
                  <a:srgbClr val="FF0000"/>
                </a:solidFill>
              </a:rPr>
              <a:t>법률에 따른 농산물 </a:t>
            </a:r>
            <a:r>
              <a:rPr lang="ko-KR" altLang="en-US" sz="3200" b="1" dirty="0">
                <a:solidFill>
                  <a:schemeClr val="tx1">
                    <a:lumMod val="65000"/>
                    <a:lumOff val="35000"/>
                  </a:schemeClr>
                </a:solidFill>
              </a:rPr>
              <a:t>유통</a:t>
            </a:r>
            <a:r>
              <a:rPr lang="en-US" altLang="ko-KR" sz="3200" b="1" dirty="0">
                <a:solidFill>
                  <a:schemeClr val="tx1">
                    <a:lumMod val="65000"/>
                    <a:lumOff val="35000"/>
                  </a:schemeClr>
                </a:solidFill>
              </a:rPr>
              <a:t>, </a:t>
            </a:r>
            <a:r>
              <a:rPr lang="ko-KR" altLang="en-US" sz="3200" b="1" dirty="0">
                <a:solidFill>
                  <a:schemeClr val="tx1">
                    <a:lumMod val="65000"/>
                    <a:lumOff val="35000"/>
                  </a:schemeClr>
                </a:solidFill>
              </a:rPr>
              <a:t>가공</a:t>
            </a:r>
            <a:r>
              <a:rPr lang="en-US" altLang="ko-KR" sz="3200" b="1" dirty="0">
                <a:solidFill>
                  <a:schemeClr val="tx1">
                    <a:lumMod val="65000"/>
                    <a:lumOff val="35000"/>
                  </a:schemeClr>
                </a:solidFill>
              </a:rPr>
              <a:t>, </a:t>
            </a:r>
            <a:r>
              <a:rPr lang="ko-KR" altLang="en-US" sz="3200" b="1" dirty="0">
                <a:solidFill>
                  <a:schemeClr val="tx1">
                    <a:lumMod val="65000"/>
                    <a:lumOff val="35000"/>
                  </a:schemeClr>
                </a:solidFill>
              </a:rPr>
              <a:t>판매</a:t>
            </a:r>
            <a:endParaRPr lang="en-US" altLang="ko-KR" sz="3200" b="1" dirty="0">
              <a:solidFill>
                <a:schemeClr val="tx1">
                  <a:lumMod val="65000"/>
                  <a:lumOff val="35000"/>
                </a:schemeClr>
              </a:solidFill>
            </a:endParaRPr>
          </a:p>
          <a:p>
            <a:pPr algn="ctr"/>
            <a:r>
              <a:rPr lang="en-US" altLang="ko-KR" sz="3200" b="1" dirty="0">
                <a:solidFill>
                  <a:schemeClr val="tx1">
                    <a:lumMod val="65000"/>
                    <a:lumOff val="35000"/>
                  </a:schemeClr>
                </a:solidFill>
              </a:rPr>
              <a:t>( “</a:t>
            </a:r>
            <a:r>
              <a:rPr lang="ko-KR" altLang="en-US" sz="3200" b="1" dirty="0">
                <a:solidFill>
                  <a:schemeClr val="tx1">
                    <a:lumMod val="65000"/>
                    <a:lumOff val="35000"/>
                  </a:schemeClr>
                </a:solidFill>
              </a:rPr>
              <a:t>농업</a:t>
            </a:r>
            <a:r>
              <a:rPr lang="en-US" altLang="ko-KR" sz="3200" b="1" dirty="0">
                <a:solidFill>
                  <a:schemeClr val="tx1">
                    <a:lumMod val="65000"/>
                    <a:lumOff val="35000"/>
                  </a:schemeClr>
                </a:solidFill>
              </a:rPr>
              <a:t>”</a:t>
            </a:r>
            <a:r>
              <a:rPr lang="ko-KR" altLang="en-US" sz="3200" b="1" dirty="0">
                <a:solidFill>
                  <a:schemeClr val="tx1">
                    <a:lumMod val="65000"/>
                    <a:lumOff val="35000"/>
                  </a:schemeClr>
                </a:solidFill>
              </a:rPr>
              <a:t>이란 </a:t>
            </a:r>
            <a:r>
              <a:rPr lang="ko-KR" altLang="en-US" sz="3200" b="1" dirty="0">
                <a:solidFill>
                  <a:srgbClr val="FF0000"/>
                </a:solidFill>
              </a:rPr>
              <a:t>축산물</a:t>
            </a:r>
            <a:r>
              <a:rPr lang="en-US" altLang="ko-KR" sz="3200" b="1" dirty="0">
                <a:solidFill>
                  <a:schemeClr val="tx1">
                    <a:lumMod val="65000"/>
                    <a:lumOff val="35000"/>
                  </a:schemeClr>
                </a:solidFill>
              </a:rPr>
              <a:t>, </a:t>
            </a:r>
            <a:r>
              <a:rPr lang="ko-KR" altLang="en-US" sz="3200" b="1" dirty="0">
                <a:solidFill>
                  <a:schemeClr val="tx1">
                    <a:lumMod val="65000"/>
                    <a:lumOff val="35000"/>
                  </a:schemeClr>
                </a:solidFill>
              </a:rPr>
              <a:t>임업 등등</a:t>
            </a:r>
            <a:r>
              <a:rPr lang="en-US" altLang="ko-KR" sz="3200" b="1" dirty="0">
                <a:solidFill>
                  <a:schemeClr val="tx1">
                    <a:lumMod val="65000"/>
                    <a:lumOff val="35000"/>
                  </a:schemeClr>
                </a:solidFill>
              </a:rPr>
              <a:t>.)</a:t>
            </a:r>
          </a:p>
          <a:p>
            <a:pPr algn="ctr"/>
            <a:r>
              <a:rPr lang="en-US" altLang="ko-KR" sz="3200" b="1" dirty="0">
                <a:solidFill>
                  <a:schemeClr val="tx1">
                    <a:lumMod val="65000"/>
                    <a:lumOff val="35000"/>
                  </a:schemeClr>
                </a:solidFill>
              </a:rPr>
              <a:t> 2019</a:t>
            </a:r>
            <a:r>
              <a:rPr lang="ko-KR" altLang="en-US" sz="3200" b="1" dirty="0" err="1">
                <a:solidFill>
                  <a:schemeClr val="tx1">
                    <a:lumMod val="65000"/>
                    <a:lumOff val="35000"/>
                  </a:schemeClr>
                </a:solidFill>
              </a:rPr>
              <a:t>년이후</a:t>
            </a:r>
            <a:r>
              <a:rPr lang="ko-KR" altLang="en-US" sz="3200" b="1" dirty="0">
                <a:solidFill>
                  <a:schemeClr val="tx1">
                    <a:lumMod val="65000"/>
                    <a:lumOff val="35000"/>
                  </a:schemeClr>
                </a:solidFill>
              </a:rPr>
              <a:t> 기준 </a:t>
            </a:r>
            <a:r>
              <a:rPr lang="ko-KR" altLang="en-US" sz="3200" b="1" dirty="0">
                <a:solidFill>
                  <a:srgbClr val="FF0000"/>
                </a:solidFill>
              </a:rPr>
              <a:t>법인세 </a:t>
            </a:r>
            <a:r>
              <a:rPr lang="en-US" altLang="ko-KR" sz="3200" b="1" dirty="0">
                <a:solidFill>
                  <a:srgbClr val="FF0000"/>
                </a:solidFill>
              </a:rPr>
              <a:t>50% </a:t>
            </a:r>
            <a:r>
              <a:rPr lang="ko-KR" altLang="en-US" sz="3200" b="1" dirty="0">
                <a:solidFill>
                  <a:srgbClr val="FF0000"/>
                </a:solidFill>
              </a:rPr>
              <a:t>감면 </a:t>
            </a:r>
            <a:r>
              <a:rPr lang="en-US" altLang="ko-KR" sz="3200" b="1" dirty="0">
                <a:solidFill>
                  <a:srgbClr val="FF0000"/>
                </a:solidFill>
              </a:rPr>
              <a:t>(</a:t>
            </a:r>
            <a:r>
              <a:rPr lang="ko-KR" altLang="en-US" sz="3200" b="1" dirty="0">
                <a:solidFill>
                  <a:srgbClr val="FF0000"/>
                </a:solidFill>
              </a:rPr>
              <a:t>사육</a:t>
            </a:r>
            <a:r>
              <a:rPr lang="en-US" altLang="ko-KR" sz="3200" b="1" dirty="0">
                <a:solidFill>
                  <a:srgbClr val="FF0000"/>
                </a:solidFill>
              </a:rPr>
              <a:t>, </a:t>
            </a:r>
            <a:r>
              <a:rPr lang="ko-KR" altLang="en-US" sz="3200" b="1" dirty="0">
                <a:solidFill>
                  <a:srgbClr val="FF0000"/>
                </a:solidFill>
              </a:rPr>
              <a:t>유통 동일</a:t>
            </a:r>
            <a:r>
              <a:rPr lang="en-US" altLang="ko-KR" sz="3200" b="1" dirty="0">
                <a:solidFill>
                  <a:srgbClr val="FF0000"/>
                </a:solidFill>
              </a:rPr>
              <a:t>)</a:t>
            </a:r>
          </a:p>
          <a:p>
            <a:pPr algn="ctr"/>
            <a:r>
              <a:rPr lang="ko-KR" altLang="en-US" sz="3200" b="1" dirty="0">
                <a:solidFill>
                  <a:srgbClr val="FF0000"/>
                </a:solidFill>
              </a:rPr>
              <a:t>창업 후 </a:t>
            </a:r>
            <a:r>
              <a:rPr lang="en-US" altLang="ko-KR" sz="3200" b="1" dirty="0">
                <a:solidFill>
                  <a:srgbClr val="FF0000"/>
                </a:solidFill>
              </a:rPr>
              <a:t>5</a:t>
            </a:r>
            <a:r>
              <a:rPr lang="ko-KR" altLang="en-US" sz="3200" b="1" dirty="0">
                <a:solidFill>
                  <a:srgbClr val="FF0000"/>
                </a:solidFill>
              </a:rPr>
              <a:t>년만</a:t>
            </a:r>
          </a:p>
        </p:txBody>
      </p:sp>
    </p:spTree>
    <p:extLst>
      <p:ext uri="{BB962C8B-B14F-4D97-AF65-F5344CB8AC3E}">
        <p14:creationId xmlns:p14="http://schemas.microsoft.com/office/powerpoint/2010/main" val="27211200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20ECC-132A-A4C2-D6D6-EDAFEE6A9A1E}"/>
            </a:ext>
          </a:extLst>
        </p:cNvPr>
        <p:cNvGrpSpPr/>
        <p:nvPr/>
      </p:nvGrpSpPr>
      <p:grpSpPr>
        <a:xfrm>
          <a:off x="0" y="0"/>
          <a:ext cx="0" cy="0"/>
          <a:chOff x="0" y="0"/>
          <a:chExt cx="0" cy="0"/>
        </a:xfrm>
      </p:grpSpPr>
      <p:sp>
        <p:nvSpPr>
          <p:cNvPr id="4" name="직사각형 3">
            <a:extLst>
              <a:ext uri="{FF2B5EF4-FFF2-40B4-BE49-F238E27FC236}">
                <a16:creationId xmlns:a16="http://schemas.microsoft.com/office/drawing/2014/main" id="{4746AC62-5E40-5802-4C09-BC6FFDD55A00}"/>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8C651E2F-1B19-4EA9-01B4-FDC214503449}"/>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축산 농가의 소득세 계산</a:t>
            </a:r>
          </a:p>
        </p:txBody>
      </p:sp>
      <p:sp>
        <p:nvSpPr>
          <p:cNvPr id="9" name="제목 1">
            <a:extLst>
              <a:ext uri="{FF2B5EF4-FFF2-40B4-BE49-F238E27FC236}">
                <a16:creationId xmlns:a16="http://schemas.microsoft.com/office/drawing/2014/main" id="{BFF049B8-8993-4A4D-58F6-9EBA5EE51DF9}"/>
              </a:ext>
            </a:extLst>
          </p:cNvPr>
          <p:cNvSpPr txBox="1">
            <a:spLocks/>
          </p:cNvSpPr>
          <p:nvPr/>
        </p:nvSpPr>
        <p:spPr>
          <a:xfrm>
            <a:off x="1014412" y="131653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a:solidFill>
                  <a:schemeClr val="accent6">
                    <a:lumMod val="75000"/>
                  </a:schemeClr>
                </a:solidFill>
                <a:latin typeface="나눔고딕" pitchFamily="2" charset="-127"/>
                <a:ea typeface="나눔고딕" pitchFamily="2" charset="-127"/>
              </a:rPr>
              <a:t>양봉업은 월 </a:t>
            </a:r>
            <a:r>
              <a:rPr lang="en-US" altLang="ko-KR" b="1">
                <a:solidFill>
                  <a:schemeClr val="accent6">
                    <a:lumMod val="75000"/>
                  </a:schemeClr>
                </a:solidFill>
                <a:latin typeface="나눔고딕" pitchFamily="2" charset="-127"/>
                <a:ea typeface="나눔고딕" pitchFamily="2" charset="-127"/>
              </a:rPr>
              <a:t>100</a:t>
            </a:r>
            <a:r>
              <a:rPr lang="ko-KR" altLang="en-US" b="1">
                <a:solidFill>
                  <a:schemeClr val="accent6">
                    <a:lumMod val="75000"/>
                  </a:schemeClr>
                </a:solidFill>
                <a:latin typeface="나눔고딕" pitchFamily="2" charset="-127"/>
                <a:ea typeface="나눔고딕" pitchFamily="2" charset="-127"/>
              </a:rPr>
              <a:t>군 기준 비과세</a:t>
            </a:r>
            <a:r>
              <a:rPr lang="en-US" altLang="ko-KR" b="1">
                <a:solidFill>
                  <a:schemeClr val="accent6">
                    <a:lumMod val="75000"/>
                  </a:schemeClr>
                </a:solidFill>
                <a:latin typeface="나눔고딕" pitchFamily="2" charset="-127"/>
                <a:ea typeface="나눔고딕" pitchFamily="2" charset="-127"/>
              </a:rPr>
              <a:t>.</a:t>
            </a:r>
            <a:endParaRPr lang="ko-KR" altLang="en-US" b="1" dirty="0">
              <a:solidFill>
                <a:schemeClr val="accent6">
                  <a:lumMod val="75000"/>
                </a:schemeClr>
              </a:solidFill>
              <a:latin typeface="나눔고딕" pitchFamily="2" charset="-127"/>
              <a:ea typeface="나눔고딕" pitchFamily="2" charset="-127"/>
            </a:endParaRPr>
          </a:p>
        </p:txBody>
      </p:sp>
      <p:sp>
        <p:nvSpPr>
          <p:cNvPr id="2" name="TextBox 1">
            <a:extLst>
              <a:ext uri="{FF2B5EF4-FFF2-40B4-BE49-F238E27FC236}">
                <a16:creationId xmlns:a16="http://schemas.microsoft.com/office/drawing/2014/main" id="{29323E40-DB36-CAC8-E38A-ED9DDF5BCC43}"/>
              </a:ext>
            </a:extLst>
          </p:cNvPr>
          <p:cNvSpPr txBox="1"/>
          <p:nvPr/>
        </p:nvSpPr>
        <p:spPr>
          <a:xfrm>
            <a:off x="270456" y="1564243"/>
            <a:ext cx="10956344" cy="5293757"/>
          </a:xfrm>
          <a:prstGeom prst="rect">
            <a:avLst/>
          </a:prstGeom>
          <a:noFill/>
        </p:spPr>
        <p:txBody>
          <a:bodyPr wrap="square" rtlCol="0">
            <a:spAutoFit/>
          </a:bodyPr>
          <a:lstStyle/>
          <a:p>
            <a:pPr algn="ctr"/>
            <a:r>
              <a:rPr lang="ko-KR" altLang="en-US" b="1">
                <a:solidFill>
                  <a:schemeClr val="tx1">
                    <a:lumMod val="65000"/>
                    <a:lumOff val="35000"/>
                  </a:schemeClr>
                </a:solidFill>
              </a:rPr>
              <a:t> </a:t>
            </a:r>
            <a:r>
              <a:rPr lang="en-US" altLang="ko-KR" b="1">
                <a:solidFill>
                  <a:schemeClr val="tx1">
                    <a:lumMod val="65000"/>
                    <a:lumOff val="35000"/>
                  </a:schemeClr>
                </a:solidFill>
              </a:rPr>
              <a:t>1</a:t>
            </a:r>
            <a:r>
              <a:rPr lang="ko-KR" altLang="en-US" b="1">
                <a:solidFill>
                  <a:schemeClr val="tx1">
                    <a:lumMod val="65000"/>
                    <a:lumOff val="35000"/>
                  </a:schemeClr>
                </a:solidFill>
              </a:rPr>
              <a:t>드럼 벌꿀</a:t>
            </a:r>
            <a:r>
              <a:rPr lang="en-US" altLang="ko-KR" b="1">
                <a:solidFill>
                  <a:schemeClr val="tx1">
                    <a:lumMod val="65000"/>
                    <a:lumOff val="35000"/>
                  </a:schemeClr>
                </a:solidFill>
              </a:rPr>
              <a:t>(288kg) </a:t>
            </a:r>
            <a:r>
              <a:rPr lang="ko-KR" altLang="en-US" b="1">
                <a:solidFill>
                  <a:schemeClr val="tx1">
                    <a:lumMod val="65000"/>
                    <a:lumOff val="35000"/>
                  </a:schemeClr>
                </a:solidFill>
              </a:rPr>
              <a:t>당 가격을 </a:t>
            </a:r>
            <a:r>
              <a:rPr lang="en-US" altLang="ko-KR" b="1">
                <a:solidFill>
                  <a:schemeClr val="tx1">
                    <a:lumMod val="65000"/>
                    <a:lumOff val="35000"/>
                  </a:schemeClr>
                </a:solidFill>
              </a:rPr>
              <a:t>350</a:t>
            </a:r>
            <a:r>
              <a:rPr lang="ko-KR" altLang="en-US" b="1">
                <a:solidFill>
                  <a:schemeClr val="tx1">
                    <a:lumMod val="65000"/>
                    <a:lumOff val="35000"/>
                  </a:schemeClr>
                </a:solidFill>
              </a:rPr>
              <a:t>만 원으로 가정</a:t>
            </a:r>
          </a:p>
          <a:p>
            <a:pPr algn="ctr"/>
            <a:endParaRPr lang="ko-KR" altLang="en-US" sz="3200" b="1">
              <a:solidFill>
                <a:schemeClr val="tx1">
                  <a:lumMod val="65000"/>
                  <a:lumOff val="35000"/>
                </a:schemeClr>
              </a:solidFill>
            </a:endParaRPr>
          </a:p>
          <a:p>
            <a:pPr algn="ctr"/>
            <a:r>
              <a:rPr lang="ko-KR" altLang="en-US" sz="3200" b="1">
                <a:solidFill>
                  <a:schemeClr val="tx1">
                    <a:lumMod val="65000"/>
                    <a:lumOff val="35000"/>
                  </a:schemeClr>
                </a:solidFill>
              </a:rPr>
              <a:t>    연간 소득 계산 예시</a:t>
            </a:r>
          </a:p>
          <a:p>
            <a:pPr algn="ctr"/>
            <a:endParaRPr lang="ko-KR" altLang="en-US" sz="3200" b="1">
              <a:solidFill>
                <a:schemeClr val="tx1">
                  <a:lumMod val="65000"/>
                  <a:lumOff val="35000"/>
                </a:schemeClr>
              </a:solidFill>
            </a:endParaRPr>
          </a:p>
          <a:p>
            <a:pPr algn="ctr"/>
            <a:r>
              <a:rPr lang="ko-KR" altLang="en-US" sz="3200" b="1">
                <a:solidFill>
                  <a:schemeClr val="tx1">
                    <a:lumMod val="65000"/>
                    <a:lumOff val="35000"/>
                  </a:schemeClr>
                </a:solidFill>
              </a:rPr>
              <a:t>    예를 들어 월평균 </a:t>
            </a:r>
            <a:r>
              <a:rPr lang="en-US" altLang="ko-KR" sz="3200" b="1">
                <a:solidFill>
                  <a:schemeClr val="tx1">
                    <a:lumMod val="65000"/>
                    <a:lumOff val="35000"/>
                  </a:schemeClr>
                </a:solidFill>
              </a:rPr>
              <a:t>100</a:t>
            </a:r>
            <a:r>
              <a:rPr lang="ko-KR" altLang="en-US" sz="3200" b="1">
                <a:solidFill>
                  <a:schemeClr val="tx1">
                    <a:lumMod val="65000"/>
                    <a:lumOff val="35000"/>
                  </a:schemeClr>
                </a:solidFill>
              </a:rPr>
              <a:t>군 사육 시</a:t>
            </a:r>
            <a:r>
              <a:rPr lang="en-US" altLang="ko-KR" sz="3200" b="1">
                <a:solidFill>
                  <a:schemeClr val="tx1">
                    <a:lumMod val="65000"/>
                    <a:lumOff val="35000"/>
                  </a:schemeClr>
                </a:solidFill>
              </a:rPr>
              <a:t>:</a:t>
            </a:r>
          </a:p>
          <a:p>
            <a:pPr algn="ctr"/>
            <a:r>
              <a:rPr lang="en-US" altLang="ko-KR" sz="3200" b="1">
                <a:solidFill>
                  <a:schemeClr val="tx1">
                    <a:lumMod val="65000"/>
                    <a:lumOff val="35000"/>
                  </a:schemeClr>
                </a:solidFill>
              </a:rPr>
              <a:t>    </a:t>
            </a:r>
            <a:r>
              <a:rPr lang="ko-KR" altLang="en-US" sz="3200" b="1">
                <a:solidFill>
                  <a:schemeClr val="tx1">
                    <a:lumMod val="65000"/>
                    <a:lumOff val="35000"/>
                  </a:schemeClr>
                </a:solidFill>
              </a:rPr>
              <a:t>월 소득 </a:t>
            </a:r>
            <a:r>
              <a:rPr lang="en-US" altLang="ko-KR" sz="3200" b="1">
                <a:solidFill>
                  <a:schemeClr val="tx1">
                    <a:lumMod val="65000"/>
                    <a:lumOff val="35000"/>
                  </a:schemeClr>
                </a:solidFill>
              </a:rPr>
              <a:t>= 100</a:t>
            </a:r>
            <a:r>
              <a:rPr lang="ko-KR" altLang="en-US" sz="3200" b="1">
                <a:solidFill>
                  <a:schemeClr val="tx1">
                    <a:lumMod val="65000"/>
                    <a:lumOff val="35000"/>
                  </a:schemeClr>
                </a:solidFill>
              </a:rPr>
              <a:t>군 </a:t>
            </a:r>
            <a:r>
              <a:rPr lang="en-US" altLang="ko-KR" sz="3200" b="1">
                <a:solidFill>
                  <a:schemeClr val="tx1">
                    <a:lumMod val="65000"/>
                    <a:lumOff val="35000"/>
                  </a:schemeClr>
                </a:solidFill>
              </a:rPr>
              <a:t>× 350</a:t>
            </a:r>
            <a:r>
              <a:rPr lang="ko-KR" altLang="en-US" sz="3200" b="1">
                <a:solidFill>
                  <a:schemeClr val="tx1">
                    <a:lumMod val="65000"/>
                    <a:lumOff val="35000"/>
                  </a:schemeClr>
                </a:solidFill>
              </a:rPr>
              <a:t>만 원 </a:t>
            </a:r>
            <a:r>
              <a:rPr lang="en-US" altLang="ko-KR" sz="3200" b="1">
                <a:solidFill>
                  <a:schemeClr val="tx1">
                    <a:lumMod val="65000"/>
                    <a:lumOff val="35000"/>
                  </a:schemeClr>
                </a:solidFill>
              </a:rPr>
              <a:t>= 3</a:t>
            </a:r>
            <a:r>
              <a:rPr lang="ko-KR" altLang="en-US" sz="3200" b="1">
                <a:solidFill>
                  <a:schemeClr val="tx1">
                    <a:lumMod val="65000"/>
                    <a:lumOff val="35000"/>
                  </a:schemeClr>
                </a:solidFill>
              </a:rPr>
              <a:t>억 </a:t>
            </a:r>
            <a:r>
              <a:rPr lang="en-US" altLang="ko-KR" sz="3200" b="1">
                <a:solidFill>
                  <a:schemeClr val="tx1">
                    <a:lumMod val="65000"/>
                    <a:lumOff val="35000"/>
                  </a:schemeClr>
                </a:solidFill>
              </a:rPr>
              <a:t>5,000</a:t>
            </a:r>
            <a:r>
              <a:rPr lang="ko-KR" altLang="en-US" sz="3200" b="1">
                <a:solidFill>
                  <a:schemeClr val="tx1">
                    <a:lumMod val="65000"/>
                    <a:lumOff val="35000"/>
                  </a:schemeClr>
                </a:solidFill>
              </a:rPr>
              <a:t>만 원</a:t>
            </a:r>
          </a:p>
          <a:p>
            <a:pPr algn="ctr"/>
            <a:r>
              <a:rPr lang="ko-KR" altLang="en-US" sz="3200" b="1">
                <a:solidFill>
                  <a:schemeClr val="tx1">
                    <a:lumMod val="65000"/>
                    <a:lumOff val="35000"/>
                  </a:schemeClr>
                </a:solidFill>
              </a:rPr>
              <a:t>    연 소득 </a:t>
            </a:r>
            <a:r>
              <a:rPr lang="en-US" altLang="ko-KR" sz="3200" b="1">
                <a:solidFill>
                  <a:schemeClr val="tx1">
                    <a:lumMod val="65000"/>
                    <a:lumOff val="35000"/>
                  </a:schemeClr>
                </a:solidFill>
              </a:rPr>
              <a:t>= 3</a:t>
            </a:r>
            <a:r>
              <a:rPr lang="ko-KR" altLang="en-US" sz="3200" b="1">
                <a:solidFill>
                  <a:schemeClr val="tx1">
                    <a:lumMod val="65000"/>
                    <a:lumOff val="35000"/>
                  </a:schemeClr>
                </a:solidFill>
              </a:rPr>
              <a:t>억 </a:t>
            </a:r>
            <a:r>
              <a:rPr lang="en-US" altLang="ko-KR" sz="3200" b="1">
                <a:solidFill>
                  <a:schemeClr val="tx1">
                    <a:lumMod val="65000"/>
                    <a:lumOff val="35000"/>
                  </a:schemeClr>
                </a:solidFill>
              </a:rPr>
              <a:t>5,000</a:t>
            </a:r>
            <a:r>
              <a:rPr lang="ko-KR" altLang="en-US" sz="3200" b="1">
                <a:solidFill>
                  <a:schemeClr val="tx1">
                    <a:lumMod val="65000"/>
                    <a:lumOff val="35000"/>
                  </a:schemeClr>
                </a:solidFill>
              </a:rPr>
              <a:t>만 원 </a:t>
            </a:r>
            <a:r>
              <a:rPr lang="en-US" altLang="ko-KR" sz="3200" b="1">
                <a:solidFill>
                  <a:schemeClr val="tx1">
                    <a:lumMod val="65000"/>
                    <a:lumOff val="35000"/>
                  </a:schemeClr>
                </a:solidFill>
              </a:rPr>
              <a:t>× 12</a:t>
            </a:r>
            <a:r>
              <a:rPr lang="ko-KR" altLang="en-US" sz="3200" b="1">
                <a:solidFill>
                  <a:schemeClr val="tx1">
                    <a:lumMod val="65000"/>
                    <a:lumOff val="35000"/>
                  </a:schemeClr>
                </a:solidFill>
              </a:rPr>
              <a:t>개월 </a:t>
            </a:r>
            <a:r>
              <a:rPr lang="en-US" altLang="ko-KR" sz="3200" b="1">
                <a:solidFill>
                  <a:schemeClr val="tx1">
                    <a:lumMod val="65000"/>
                    <a:lumOff val="35000"/>
                  </a:schemeClr>
                </a:solidFill>
              </a:rPr>
              <a:t>= 42</a:t>
            </a:r>
            <a:r>
              <a:rPr lang="ko-KR" altLang="en-US" sz="3200" b="1">
                <a:solidFill>
                  <a:schemeClr val="tx1">
                    <a:lumMod val="65000"/>
                    <a:lumOff val="35000"/>
                  </a:schemeClr>
                </a:solidFill>
              </a:rPr>
              <a:t>억 원</a:t>
            </a:r>
          </a:p>
          <a:p>
            <a:pPr algn="ctr"/>
            <a:endParaRPr lang="ko-KR" altLang="en-US" sz="3200" b="1">
              <a:solidFill>
                <a:schemeClr val="tx1">
                  <a:lumMod val="65000"/>
                  <a:lumOff val="35000"/>
                </a:schemeClr>
              </a:solidFill>
            </a:endParaRPr>
          </a:p>
          <a:p>
            <a:pPr algn="ctr"/>
            <a:r>
              <a:rPr lang="ko-KR" altLang="en-US" sz="3200" b="1">
                <a:solidFill>
                  <a:schemeClr val="tx1">
                    <a:lumMod val="65000"/>
                    <a:lumOff val="35000"/>
                  </a:schemeClr>
                </a:solidFill>
              </a:rPr>
              <a:t>    </a:t>
            </a:r>
          </a:p>
          <a:p>
            <a:pPr algn="ctr"/>
            <a:r>
              <a:rPr lang="ko-KR" altLang="en-US" sz="3200" b="1">
                <a:solidFill>
                  <a:schemeClr val="tx1">
                    <a:lumMod val="65000"/>
                    <a:lumOff val="35000"/>
                  </a:schemeClr>
                </a:solidFill>
              </a:rPr>
              <a:t>    </a:t>
            </a:r>
            <a:r>
              <a:rPr lang="en-US" altLang="ko-KR" sz="3200" b="1">
                <a:solidFill>
                  <a:schemeClr val="tx1">
                    <a:lumMod val="65000"/>
                    <a:lumOff val="35000"/>
                  </a:schemeClr>
                </a:solidFill>
              </a:rPr>
              <a:t>100</a:t>
            </a:r>
            <a:r>
              <a:rPr lang="ko-KR" altLang="en-US" sz="3200" b="1">
                <a:solidFill>
                  <a:schemeClr val="tx1">
                    <a:lumMod val="65000"/>
                    <a:lumOff val="35000"/>
                  </a:schemeClr>
                </a:solidFill>
              </a:rPr>
              <a:t>군을 초과하거나 추가 부업소득과 합산 시 </a:t>
            </a:r>
            <a:endParaRPr lang="en-US" altLang="ko-KR" sz="3200" b="1">
              <a:solidFill>
                <a:schemeClr val="tx1">
                  <a:lumMod val="65000"/>
                  <a:lumOff val="35000"/>
                </a:schemeClr>
              </a:solidFill>
            </a:endParaRPr>
          </a:p>
          <a:p>
            <a:pPr algn="ctr"/>
            <a:r>
              <a:rPr lang="ko-KR" altLang="en-US" sz="3200" b="1">
                <a:solidFill>
                  <a:schemeClr val="tx1">
                    <a:lumMod val="65000"/>
                    <a:lumOff val="35000"/>
                  </a:schemeClr>
                </a:solidFill>
              </a:rPr>
              <a:t>연 </a:t>
            </a:r>
            <a:r>
              <a:rPr lang="en-US" altLang="ko-KR" sz="3200" b="1">
                <a:solidFill>
                  <a:schemeClr val="tx1">
                    <a:lumMod val="65000"/>
                    <a:lumOff val="35000"/>
                  </a:schemeClr>
                </a:solidFill>
              </a:rPr>
              <a:t>3,000</a:t>
            </a:r>
            <a:r>
              <a:rPr lang="ko-KR" altLang="en-US" sz="3200" b="1">
                <a:solidFill>
                  <a:schemeClr val="tx1">
                    <a:lumMod val="65000"/>
                    <a:lumOff val="35000"/>
                  </a:schemeClr>
                </a:solidFill>
              </a:rPr>
              <a:t>만 원 초과 부분은 과세 대상</a:t>
            </a:r>
            <a:endParaRPr lang="ko-KR" altLang="en-US" sz="3200" b="1" dirty="0">
              <a:solidFill>
                <a:schemeClr val="tx1">
                  <a:lumMod val="65000"/>
                  <a:lumOff val="35000"/>
                </a:schemeClr>
              </a:solidFill>
            </a:endParaRPr>
          </a:p>
        </p:txBody>
      </p:sp>
    </p:spTree>
    <p:extLst>
      <p:ext uri="{BB962C8B-B14F-4D97-AF65-F5344CB8AC3E}">
        <p14:creationId xmlns:p14="http://schemas.microsoft.com/office/powerpoint/2010/main" val="40186736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통신판매등록 절차</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a:solidFill>
                  <a:schemeClr val="bg1"/>
                </a:solidFill>
                <a:effectLst>
                  <a:outerShdw blurRad="38100" dist="38100" dir="2700000" algn="tl">
                    <a:srgbClr val="000000">
                      <a:alpha val="43137"/>
                    </a:srgbClr>
                  </a:outerShdw>
                </a:effectLst>
              </a:rPr>
              <a:t>방문신청</a:t>
            </a:r>
          </a:p>
        </p:txBody>
      </p:sp>
      <p:graphicFrame>
        <p:nvGraphicFramePr>
          <p:cNvPr id="2" name="표 1">
            <a:extLst>
              <a:ext uri="{FF2B5EF4-FFF2-40B4-BE49-F238E27FC236}">
                <a16:creationId xmlns:a16="http://schemas.microsoft.com/office/drawing/2014/main" id="{69FBAD5F-4C00-CFBB-A6A9-06F5222A1A9D}"/>
              </a:ext>
            </a:extLst>
          </p:cNvPr>
          <p:cNvGraphicFramePr>
            <a:graphicFrameLocks noGrp="1"/>
          </p:cNvGraphicFramePr>
          <p:nvPr/>
        </p:nvGraphicFramePr>
        <p:xfrm>
          <a:off x="938213" y="1125538"/>
          <a:ext cx="8672512" cy="2808287"/>
        </p:xfrm>
        <a:graphic>
          <a:graphicData uri="http://schemas.openxmlformats.org/drawingml/2006/table">
            <a:tbl>
              <a:tblPr firstRow="1" bandRow="1">
                <a:tableStyleId>{5C22544A-7EE6-4342-B048-85BDC9FD1C3A}</a:tableStyleId>
              </a:tblPr>
              <a:tblGrid>
                <a:gridCol w="2890837">
                  <a:extLst>
                    <a:ext uri="{9D8B030D-6E8A-4147-A177-3AD203B41FA5}">
                      <a16:colId xmlns:a16="http://schemas.microsoft.com/office/drawing/2014/main" val="20000"/>
                    </a:ext>
                  </a:extLst>
                </a:gridCol>
                <a:gridCol w="2537719">
                  <a:extLst>
                    <a:ext uri="{9D8B030D-6E8A-4147-A177-3AD203B41FA5}">
                      <a16:colId xmlns:a16="http://schemas.microsoft.com/office/drawing/2014/main" val="20001"/>
                    </a:ext>
                  </a:extLst>
                </a:gridCol>
                <a:gridCol w="3243956">
                  <a:extLst>
                    <a:ext uri="{9D8B030D-6E8A-4147-A177-3AD203B41FA5}">
                      <a16:colId xmlns:a16="http://schemas.microsoft.com/office/drawing/2014/main" val="20002"/>
                    </a:ext>
                  </a:extLst>
                </a:gridCol>
              </a:tblGrid>
              <a:tr h="821796">
                <a:tc>
                  <a:txBody>
                    <a:bodyPr/>
                    <a:lstStyle/>
                    <a:p>
                      <a:pPr algn="ctr" latinLnBrk="1"/>
                      <a:r>
                        <a:rPr lang="ko-KR" altLang="en-US" sz="2000" dirty="0">
                          <a:latin typeface="+mn-lt"/>
                        </a:rPr>
                        <a:t>사업자등록</a:t>
                      </a:r>
                      <a:endParaRPr lang="en-US" altLang="ko-KR" sz="2000" dirty="0">
                        <a:latin typeface="+mn-lt"/>
                      </a:endParaRPr>
                    </a:p>
                    <a:p>
                      <a:pPr algn="ctr" latinLnBrk="1"/>
                      <a:r>
                        <a:rPr lang="ko-KR" altLang="en-US" sz="2000" dirty="0" err="1">
                          <a:latin typeface="+mn-lt"/>
                        </a:rPr>
                        <a:t>홈텍스</a:t>
                      </a:r>
                      <a:endParaRPr lang="ko-KR" altLang="en-US" sz="2000" dirty="0">
                        <a:latin typeface="+mn-lt"/>
                      </a:endParaRPr>
                    </a:p>
                  </a:txBody>
                  <a:tcPr marL="91431" marR="91431" anchor="ctr">
                    <a:solidFill>
                      <a:schemeClr val="accent6">
                        <a:lumMod val="60000"/>
                        <a:lumOff val="40000"/>
                      </a:schemeClr>
                    </a:solidFill>
                  </a:tcPr>
                </a:tc>
                <a:tc>
                  <a:txBody>
                    <a:bodyPr/>
                    <a:lstStyle/>
                    <a:p>
                      <a:pPr algn="ctr" latinLnBrk="1"/>
                      <a:r>
                        <a:rPr lang="ko-KR" altLang="en-US" sz="2000" dirty="0">
                          <a:latin typeface="+mn-lt"/>
                        </a:rPr>
                        <a:t>구매안전서비스</a:t>
                      </a:r>
                      <a:endParaRPr lang="en-US" altLang="ko-KR" sz="2000" dirty="0">
                        <a:latin typeface="+mn-lt"/>
                      </a:endParaRPr>
                    </a:p>
                    <a:p>
                      <a:pPr algn="ctr" latinLnBrk="1"/>
                      <a:r>
                        <a:rPr lang="ko-KR" altLang="en-US" sz="2000" dirty="0">
                          <a:latin typeface="+mn-lt"/>
                        </a:rPr>
                        <a:t>농협</a:t>
                      </a:r>
                    </a:p>
                  </a:txBody>
                  <a:tcPr marL="91431" marR="91431" anchor="ctr">
                    <a:solidFill>
                      <a:schemeClr val="accent6">
                        <a:lumMod val="60000"/>
                        <a:lumOff val="40000"/>
                      </a:schemeClr>
                    </a:solidFill>
                  </a:tcPr>
                </a:tc>
                <a:tc>
                  <a:txBody>
                    <a:bodyPr/>
                    <a:lstStyle/>
                    <a:p>
                      <a:pPr algn="ctr" latinLnBrk="1"/>
                      <a:r>
                        <a:rPr lang="ko-KR" altLang="en-US" sz="2000" dirty="0">
                          <a:latin typeface="+mn-lt"/>
                        </a:rPr>
                        <a:t>통신판매업 신고</a:t>
                      </a:r>
                      <a:endParaRPr lang="en-US" altLang="ko-KR" sz="2000" dirty="0">
                        <a:latin typeface="+mn-lt"/>
                      </a:endParaRPr>
                    </a:p>
                    <a:p>
                      <a:pPr algn="ctr" latinLnBrk="1"/>
                      <a:r>
                        <a:rPr lang="ko-KR" altLang="en-US" sz="2000" dirty="0">
                          <a:latin typeface="+mn-lt"/>
                        </a:rPr>
                        <a:t>정부</a:t>
                      </a:r>
                      <a:r>
                        <a:rPr lang="en-US" altLang="ko-KR" sz="2000" dirty="0">
                          <a:latin typeface="+mn-lt"/>
                        </a:rPr>
                        <a:t>24</a:t>
                      </a:r>
                      <a:endParaRPr lang="ko-KR" altLang="en-US" sz="2000" dirty="0">
                        <a:latin typeface="+mn-lt"/>
                      </a:endParaRPr>
                    </a:p>
                  </a:txBody>
                  <a:tcPr marL="91431" marR="91431" anchor="ctr">
                    <a:solidFill>
                      <a:schemeClr val="accent6">
                        <a:lumMod val="60000"/>
                        <a:lumOff val="40000"/>
                      </a:schemeClr>
                    </a:solidFill>
                  </a:tcPr>
                </a:tc>
                <a:extLst>
                  <a:ext uri="{0D108BD9-81ED-4DB2-BD59-A6C34878D82A}">
                    <a16:rowId xmlns:a16="http://schemas.microsoft.com/office/drawing/2014/main" val="10000"/>
                  </a:ext>
                </a:extLst>
              </a:tr>
              <a:tr h="784257">
                <a:tc>
                  <a:txBody>
                    <a:bodyPr/>
                    <a:lstStyle/>
                    <a:p>
                      <a:pPr latinLnBrk="1"/>
                      <a:r>
                        <a:rPr lang="ko-KR" altLang="en-US" sz="1600" dirty="0">
                          <a:latin typeface="+mn-lt"/>
                        </a:rPr>
                        <a:t>국세청</a:t>
                      </a:r>
                      <a:endParaRPr lang="en-US" altLang="ko-KR" sz="1600" dirty="0">
                        <a:latin typeface="+mn-lt"/>
                      </a:endParaRPr>
                    </a:p>
                    <a:p>
                      <a:pPr latinLnBrk="1"/>
                      <a:r>
                        <a:rPr lang="ko-KR" altLang="en-US" sz="1600" dirty="0">
                          <a:latin typeface="+mn-lt"/>
                        </a:rPr>
                        <a:t>지역 관할 </a:t>
                      </a:r>
                      <a:r>
                        <a:rPr lang="ko-KR" altLang="en-US" sz="1600" dirty="0" err="1">
                          <a:latin typeface="+mn-lt"/>
                        </a:rPr>
                        <a:t>세무소</a:t>
                      </a:r>
                      <a:endParaRPr lang="ko-KR" altLang="en-US" sz="1600" dirty="0">
                        <a:latin typeface="+mn-lt"/>
                      </a:endParaRPr>
                    </a:p>
                  </a:txBody>
                  <a:tcPr marL="91431" marR="91431" anchor="ctr"/>
                </a:tc>
                <a:tc>
                  <a:txBody>
                    <a:bodyPr/>
                    <a:lstStyle/>
                    <a:p>
                      <a:pPr latinLnBrk="1"/>
                      <a:r>
                        <a:rPr lang="ko-KR" altLang="en-US" sz="1600" dirty="0">
                          <a:latin typeface="+mn-lt"/>
                        </a:rPr>
                        <a:t>농협</a:t>
                      </a:r>
                      <a:endParaRPr lang="en-US" altLang="ko-KR" sz="1600" dirty="0">
                        <a:latin typeface="+mn-lt"/>
                      </a:endParaRPr>
                    </a:p>
                    <a:p>
                      <a:pPr latinLnBrk="1"/>
                      <a:r>
                        <a:rPr lang="ko-KR" altLang="en-US" sz="1600" dirty="0">
                          <a:latin typeface="+mn-lt"/>
                        </a:rPr>
                        <a:t>국민은행</a:t>
                      </a:r>
                      <a:r>
                        <a:rPr lang="en-US" altLang="ko-KR" sz="1600" dirty="0">
                          <a:latin typeface="+mn-lt"/>
                        </a:rPr>
                        <a:t>, </a:t>
                      </a:r>
                      <a:r>
                        <a:rPr lang="ko-KR" altLang="en-US" sz="1600" dirty="0">
                          <a:latin typeface="+mn-lt"/>
                        </a:rPr>
                        <a:t>기업은행</a:t>
                      </a:r>
                    </a:p>
                  </a:txBody>
                  <a:tcPr marL="91431" marR="91431" anchor="ctr"/>
                </a:tc>
                <a:tc>
                  <a:txBody>
                    <a:bodyPr/>
                    <a:lstStyle/>
                    <a:p>
                      <a:pPr latinLnBrk="1"/>
                      <a:r>
                        <a:rPr lang="ko-KR" altLang="en-US" sz="1600" dirty="0">
                          <a:latin typeface="+mn-lt"/>
                        </a:rPr>
                        <a:t>관할 시청</a:t>
                      </a:r>
                      <a:r>
                        <a:rPr lang="en-US" altLang="ko-KR" sz="1600" dirty="0">
                          <a:latin typeface="+mn-lt"/>
                        </a:rPr>
                        <a:t>, </a:t>
                      </a:r>
                      <a:r>
                        <a:rPr lang="ko-KR" altLang="en-US" sz="1600" dirty="0">
                          <a:latin typeface="+mn-lt"/>
                        </a:rPr>
                        <a:t>군청</a:t>
                      </a:r>
                    </a:p>
                  </a:txBody>
                  <a:tcPr marL="91431" marR="91431" anchor="ctr"/>
                </a:tc>
                <a:extLst>
                  <a:ext uri="{0D108BD9-81ED-4DB2-BD59-A6C34878D82A}">
                    <a16:rowId xmlns:a16="http://schemas.microsoft.com/office/drawing/2014/main" val="10001"/>
                  </a:ext>
                </a:extLst>
              </a:tr>
              <a:tr h="1202234">
                <a:tc>
                  <a:txBody>
                    <a:bodyPr/>
                    <a:lstStyle/>
                    <a:p>
                      <a:pPr marL="0" marR="0" indent="0" algn="l" defTabSz="914400" rtl="0" eaLnBrk="1" fontAlgn="auto" latinLnBrk="1" hangingPunct="1">
                        <a:lnSpc>
                          <a:spcPct val="100000"/>
                        </a:lnSpc>
                        <a:spcBef>
                          <a:spcPts val="0"/>
                        </a:spcBef>
                        <a:spcAft>
                          <a:spcPts val="0"/>
                        </a:spcAft>
                        <a:buClrTx/>
                        <a:buSzTx/>
                        <a:buFontTx/>
                        <a:buChar char="-"/>
                        <a:tabLst/>
                        <a:defRPr/>
                      </a:pPr>
                      <a:r>
                        <a:rPr lang="ko-KR" altLang="en-US" sz="1600" dirty="0">
                          <a:latin typeface="+mn-lt"/>
                        </a:rPr>
                        <a:t> 신분증</a:t>
                      </a:r>
                      <a:endParaRPr lang="en-US" altLang="ko-KR" sz="1600" dirty="0">
                        <a:latin typeface="+mn-lt"/>
                      </a:endParaRPr>
                    </a:p>
                    <a:p>
                      <a:pPr marL="0" marR="0" indent="0" algn="l" defTabSz="914400" rtl="0" eaLnBrk="1" fontAlgn="auto" latinLnBrk="1" hangingPunct="1">
                        <a:lnSpc>
                          <a:spcPct val="100000"/>
                        </a:lnSpc>
                        <a:spcBef>
                          <a:spcPts val="0"/>
                        </a:spcBef>
                        <a:spcAft>
                          <a:spcPts val="0"/>
                        </a:spcAft>
                        <a:buClrTx/>
                        <a:buSzTx/>
                        <a:buFontTx/>
                        <a:buChar char="-"/>
                        <a:tabLst/>
                        <a:defRPr/>
                      </a:pPr>
                      <a:r>
                        <a:rPr lang="en-US" altLang="ko-KR" sz="1600" dirty="0">
                          <a:latin typeface="+mn-lt"/>
                        </a:rPr>
                        <a:t> </a:t>
                      </a:r>
                      <a:r>
                        <a:rPr lang="ko-KR" altLang="en-US" sz="1600" dirty="0">
                          <a:latin typeface="+mn-lt"/>
                        </a:rPr>
                        <a:t>무상임대차계약서</a:t>
                      </a:r>
                      <a:endParaRPr lang="en-US" altLang="ko-KR" sz="1600" dirty="0">
                        <a:latin typeface="+mn-lt"/>
                      </a:endParaRPr>
                    </a:p>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600" baseline="0" dirty="0">
                          <a:latin typeface="+mn-lt"/>
                        </a:rPr>
                        <a:t>  (</a:t>
                      </a:r>
                      <a:r>
                        <a:rPr lang="ko-KR" altLang="en-US" sz="1600" baseline="0" dirty="0">
                          <a:latin typeface="+mn-lt"/>
                        </a:rPr>
                        <a:t>신주소여야 함</a:t>
                      </a:r>
                      <a:r>
                        <a:rPr lang="en-US" altLang="ko-KR" sz="1600" baseline="0" dirty="0">
                          <a:latin typeface="+mn-lt"/>
                        </a:rPr>
                        <a:t>.)</a:t>
                      </a:r>
                    </a:p>
                    <a:p>
                      <a:pPr marL="0" marR="0" indent="0" algn="l" defTabSz="914400" rtl="0" eaLnBrk="1" fontAlgn="auto" latinLnBrk="1" hangingPunct="1">
                        <a:lnSpc>
                          <a:spcPct val="100000"/>
                        </a:lnSpc>
                        <a:spcBef>
                          <a:spcPts val="0"/>
                        </a:spcBef>
                        <a:spcAft>
                          <a:spcPts val="0"/>
                        </a:spcAft>
                        <a:buClrTx/>
                        <a:buSzTx/>
                        <a:buFontTx/>
                        <a:buNone/>
                        <a:tabLst/>
                        <a:defRPr/>
                      </a:pPr>
                      <a:r>
                        <a:rPr lang="en-US" altLang="ko-KR" sz="1600" baseline="0" dirty="0">
                          <a:latin typeface="+mn-lt"/>
                        </a:rPr>
                        <a:t>- </a:t>
                      </a:r>
                      <a:r>
                        <a:rPr lang="ko-KR" altLang="en-US" sz="1600" baseline="0" dirty="0">
                          <a:latin typeface="+mn-lt"/>
                        </a:rPr>
                        <a:t>제조업은 허가증</a:t>
                      </a:r>
                      <a:endParaRPr lang="ko-KR" altLang="en-US" sz="1600" dirty="0">
                        <a:latin typeface="+mn-lt"/>
                      </a:endParaRPr>
                    </a:p>
                  </a:txBody>
                  <a:tcPr marL="91431" marR="91431" anchor="ctr"/>
                </a:tc>
                <a:tc>
                  <a:txBody>
                    <a:bodyPr/>
                    <a:lstStyle/>
                    <a:p>
                      <a:pPr latinLnBrk="1">
                        <a:buFontTx/>
                        <a:buChar char="-"/>
                      </a:pPr>
                      <a:r>
                        <a:rPr lang="ko-KR" altLang="en-US" sz="1600" dirty="0">
                          <a:latin typeface="+mn-lt"/>
                        </a:rPr>
                        <a:t> 신분증</a:t>
                      </a:r>
                      <a:endParaRPr lang="en-US" altLang="ko-KR" sz="1600" dirty="0">
                        <a:latin typeface="+mn-lt"/>
                      </a:endParaRPr>
                    </a:p>
                    <a:p>
                      <a:pPr latinLnBrk="1">
                        <a:buFontTx/>
                        <a:buChar char="-"/>
                      </a:pPr>
                      <a:r>
                        <a:rPr lang="en-US" altLang="ko-KR" sz="1600" dirty="0">
                          <a:latin typeface="+mn-lt"/>
                        </a:rPr>
                        <a:t> </a:t>
                      </a:r>
                      <a:r>
                        <a:rPr lang="ko-KR" altLang="en-US" sz="1600" dirty="0">
                          <a:latin typeface="+mn-lt"/>
                        </a:rPr>
                        <a:t>사업자 통장</a:t>
                      </a:r>
                      <a:endParaRPr lang="en-US" altLang="ko-KR" sz="1600" dirty="0">
                        <a:latin typeface="+mn-lt"/>
                      </a:endParaRPr>
                    </a:p>
                    <a:p>
                      <a:pPr latinLnBrk="1">
                        <a:buFontTx/>
                        <a:buChar char="-"/>
                      </a:pPr>
                      <a:r>
                        <a:rPr lang="en-US" altLang="ko-KR" sz="1600" dirty="0">
                          <a:latin typeface="+mn-lt"/>
                        </a:rPr>
                        <a:t> </a:t>
                      </a:r>
                      <a:r>
                        <a:rPr lang="ko-KR" altLang="en-US" sz="1600" dirty="0">
                          <a:latin typeface="+mn-lt"/>
                        </a:rPr>
                        <a:t>사업자등록증</a:t>
                      </a:r>
                    </a:p>
                  </a:txBody>
                  <a:tcPr marL="91431" marR="91431" anchor="ctr"/>
                </a:tc>
                <a:tc>
                  <a:txBody>
                    <a:bodyPr/>
                    <a:lstStyle/>
                    <a:p>
                      <a:pPr latinLnBrk="1">
                        <a:buFontTx/>
                        <a:buChar char="-"/>
                      </a:pPr>
                      <a:r>
                        <a:rPr lang="ko-KR" altLang="en-US" sz="1600" baseline="0" dirty="0">
                          <a:latin typeface="+mn-lt"/>
                        </a:rPr>
                        <a:t> 호스트 서버 소재지</a:t>
                      </a:r>
                      <a:endParaRPr lang="en-US" altLang="ko-KR" sz="1600" baseline="0" dirty="0">
                        <a:latin typeface="+mn-lt"/>
                      </a:endParaRPr>
                    </a:p>
                    <a:p>
                      <a:pPr latinLnBrk="1">
                        <a:buFontTx/>
                        <a:buChar char="-"/>
                      </a:pPr>
                      <a:r>
                        <a:rPr lang="en-US" altLang="ko-KR" sz="1600" baseline="0" dirty="0">
                          <a:latin typeface="+mn-lt"/>
                        </a:rPr>
                        <a:t> </a:t>
                      </a:r>
                      <a:r>
                        <a:rPr lang="ko-KR" altLang="en-US" sz="1600" baseline="0" dirty="0">
                          <a:latin typeface="+mn-lt"/>
                        </a:rPr>
                        <a:t>신분증</a:t>
                      </a:r>
                      <a:endParaRPr lang="en-US" altLang="ko-KR" sz="1600" baseline="0" dirty="0">
                        <a:latin typeface="+mn-lt"/>
                      </a:endParaRPr>
                    </a:p>
                    <a:p>
                      <a:pPr latinLnBrk="1">
                        <a:buFontTx/>
                        <a:buChar char="-"/>
                      </a:pPr>
                      <a:r>
                        <a:rPr lang="en-US" altLang="ko-KR" sz="1600" baseline="0" dirty="0">
                          <a:latin typeface="+mn-lt"/>
                        </a:rPr>
                        <a:t> </a:t>
                      </a:r>
                      <a:r>
                        <a:rPr lang="ko-KR" altLang="en-US" sz="1600" baseline="0" dirty="0">
                          <a:latin typeface="+mn-lt"/>
                        </a:rPr>
                        <a:t>사업자등록증 사본</a:t>
                      </a:r>
                      <a:endParaRPr lang="en-US" altLang="ko-KR" sz="1600" baseline="0" dirty="0">
                        <a:latin typeface="+mn-lt"/>
                      </a:endParaRPr>
                    </a:p>
                    <a:p>
                      <a:pPr latinLnBrk="1">
                        <a:buFontTx/>
                        <a:buChar char="-"/>
                      </a:pPr>
                      <a:r>
                        <a:rPr lang="en-US" altLang="ko-KR" sz="1600" baseline="0" dirty="0">
                          <a:latin typeface="+mn-lt"/>
                        </a:rPr>
                        <a:t> </a:t>
                      </a:r>
                      <a:r>
                        <a:rPr lang="ko-KR" altLang="en-US" sz="1600" baseline="0" dirty="0">
                          <a:latin typeface="+mn-lt"/>
                        </a:rPr>
                        <a:t>구매안전서비스 가입확인서 </a:t>
                      </a:r>
                      <a:endParaRPr lang="ko-KR" altLang="en-US" sz="1600" dirty="0">
                        <a:latin typeface="+mn-lt"/>
                      </a:endParaRPr>
                    </a:p>
                  </a:txBody>
                  <a:tcPr marL="91431" marR="91431" anchor="ctr"/>
                </a:tc>
                <a:extLst>
                  <a:ext uri="{0D108BD9-81ED-4DB2-BD59-A6C34878D82A}">
                    <a16:rowId xmlns:a16="http://schemas.microsoft.com/office/drawing/2014/main" val="10002"/>
                  </a:ext>
                </a:extLst>
              </a:tr>
            </a:tbl>
          </a:graphicData>
        </a:graphic>
      </p:graphicFrame>
      <p:sp>
        <p:nvSpPr>
          <p:cNvPr id="3" name="Text Box 8">
            <a:extLst>
              <a:ext uri="{FF2B5EF4-FFF2-40B4-BE49-F238E27FC236}">
                <a16:creationId xmlns:a16="http://schemas.microsoft.com/office/drawing/2014/main" id="{D9BDB82B-6DD1-50C2-883D-3E0A199C667B}"/>
              </a:ext>
            </a:extLst>
          </p:cNvPr>
          <p:cNvSpPr txBox="1">
            <a:spLocks noChangeArrowheads="1"/>
          </p:cNvSpPr>
          <p:nvPr/>
        </p:nvSpPr>
        <p:spPr bwMode="auto">
          <a:xfrm>
            <a:off x="1331913" y="4149725"/>
            <a:ext cx="4105275" cy="338138"/>
          </a:xfrm>
          <a:prstGeom prst="rect">
            <a:avLst/>
          </a:prstGeom>
          <a:noFill/>
          <a:ln w="9525" algn="ctr">
            <a:noFill/>
            <a:miter lim="800000"/>
            <a:headEnd/>
            <a:tailEnd/>
          </a:ln>
        </p:spPr>
        <p:txBody>
          <a:bodyPr wrap="none">
            <a:spAutoFit/>
          </a:bodyPr>
          <a:lstStyle/>
          <a:p>
            <a:pPr>
              <a:defRPr/>
            </a:pPr>
            <a:r>
              <a:rPr lang="ko-KR" altLang="en-US" sz="1600" b="1" dirty="0">
                <a:solidFill>
                  <a:schemeClr val="tx1">
                    <a:lumMod val="75000"/>
                    <a:lumOff val="25000"/>
                  </a:schemeClr>
                </a:solidFill>
                <a:latin typeface="맑은 고딕" pitchFamily="50" charset="-127"/>
                <a:ea typeface="맑은 고딕" pitchFamily="50" charset="-127"/>
              </a:rPr>
              <a:t>★</a:t>
            </a:r>
            <a:r>
              <a:rPr kumimoji="0" lang="en-US" altLang="ko-KR" sz="1600" b="1" dirty="0">
                <a:solidFill>
                  <a:schemeClr val="tx1">
                    <a:lumMod val="75000"/>
                    <a:lumOff val="25000"/>
                  </a:schemeClr>
                </a:solidFill>
                <a:latin typeface="맑은 고딕" pitchFamily="50" charset="-127"/>
                <a:ea typeface="맑은 고딕" pitchFamily="50" charset="-127"/>
              </a:rPr>
              <a:t> </a:t>
            </a:r>
            <a:r>
              <a:rPr kumimoji="0" lang="ko-KR" altLang="en-US" sz="1600" b="1" dirty="0">
                <a:solidFill>
                  <a:schemeClr val="tx1">
                    <a:lumMod val="75000"/>
                    <a:lumOff val="25000"/>
                  </a:schemeClr>
                </a:solidFill>
                <a:latin typeface="맑은 고딕" pitchFamily="50" charset="-127"/>
                <a:ea typeface="맑은 고딕" pitchFamily="50" charset="-127"/>
              </a:rPr>
              <a:t>통신판매업 신고 면제 기준에 대한 고시</a:t>
            </a:r>
            <a:endParaRPr kumimoji="0" lang="en-US" altLang="ko-KR" sz="1600" b="1" dirty="0">
              <a:solidFill>
                <a:schemeClr val="tx1">
                  <a:lumMod val="75000"/>
                  <a:lumOff val="25000"/>
                </a:schemeClr>
              </a:solidFill>
              <a:latin typeface="맑은 고딕" pitchFamily="50" charset="-127"/>
              <a:ea typeface="맑은 고딕" pitchFamily="50" charset="-127"/>
            </a:endParaRPr>
          </a:p>
        </p:txBody>
      </p:sp>
      <p:sp>
        <p:nvSpPr>
          <p:cNvPr id="6" name="제목 1">
            <a:extLst>
              <a:ext uri="{FF2B5EF4-FFF2-40B4-BE49-F238E27FC236}">
                <a16:creationId xmlns:a16="http://schemas.microsoft.com/office/drawing/2014/main" id="{B1AAD144-B697-7538-68CE-DE139A7B6763}"/>
              </a:ext>
            </a:extLst>
          </p:cNvPr>
          <p:cNvSpPr txBox="1">
            <a:spLocks noChangeArrowheads="1"/>
          </p:cNvSpPr>
          <p:nvPr/>
        </p:nvSpPr>
        <p:spPr bwMode="auto">
          <a:xfrm>
            <a:off x="1654175" y="4378325"/>
            <a:ext cx="8139113"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marL="285750" indent="-285750">
              <a:lnSpc>
                <a:spcPct val="150000"/>
              </a:lnSpc>
              <a:buFont typeface="Arial" panose="020B0604020202020204" pitchFamily="34" charset="0"/>
              <a:buChar char="•"/>
            </a:pPr>
            <a:r>
              <a:rPr lang="ko-KR" altLang="en-US" sz="1400" dirty="0" err="1">
                <a:latin typeface="HY강M"/>
                <a:ea typeface="HY강M"/>
                <a:cs typeface="HY강M"/>
              </a:rPr>
              <a:t>직전년도</a:t>
            </a:r>
            <a:r>
              <a:rPr lang="ko-KR" altLang="en-US" sz="1400" dirty="0">
                <a:latin typeface="HY강M"/>
                <a:ea typeface="HY강M"/>
                <a:cs typeface="HY강M"/>
              </a:rPr>
              <a:t> 동안 통신판매의 </a:t>
            </a:r>
            <a:r>
              <a:rPr lang="ko-KR" altLang="en-US" sz="2000" b="1" dirty="0">
                <a:solidFill>
                  <a:srgbClr val="FF0000"/>
                </a:solidFill>
                <a:latin typeface="HY강M"/>
              </a:rPr>
              <a:t>거래횟수가 </a:t>
            </a:r>
            <a:r>
              <a:rPr lang="en-US" altLang="ko-KR" sz="2000" b="1" dirty="0">
                <a:solidFill>
                  <a:srgbClr val="FF0000"/>
                </a:solidFill>
                <a:latin typeface="HY강M"/>
              </a:rPr>
              <a:t>50</a:t>
            </a:r>
            <a:r>
              <a:rPr lang="ko-KR" altLang="en-US" sz="2000" b="1" dirty="0">
                <a:solidFill>
                  <a:srgbClr val="FF0000"/>
                </a:solidFill>
                <a:latin typeface="HY강M"/>
              </a:rPr>
              <a:t>회 미만</a:t>
            </a:r>
            <a:r>
              <a:rPr lang="ko-KR" altLang="en-US" sz="1400" dirty="0">
                <a:latin typeface="HY강M"/>
                <a:ea typeface="HY강M"/>
                <a:cs typeface="HY강M"/>
              </a:rPr>
              <a:t>인 경우</a:t>
            </a:r>
            <a:endParaRPr lang="en-US" altLang="ko-KR" sz="1400" dirty="0">
              <a:latin typeface="HY강M"/>
              <a:ea typeface="HY강M"/>
              <a:cs typeface="HY강M"/>
            </a:endParaRPr>
          </a:p>
          <a:p>
            <a:pPr marL="285750" indent="-285750">
              <a:lnSpc>
                <a:spcPct val="150000"/>
              </a:lnSpc>
              <a:buFont typeface="Arial" panose="020B0604020202020204" pitchFamily="34" charset="0"/>
              <a:buChar char="•"/>
            </a:pPr>
            <a:r>
              <a:rPr lang="ko-KR" altLang="en-US" sz="1400" dirty="0" err="1">
                <a:latin typeface="HY강M"/>
                <a:ea typeface="HY강M"/>
                <a:cs typeface="HY강M"/>
              </a:rPr>
              <a:t>직전년도</a:t>
            </a:r>
            <a:r>
              <a:rPr lang="ko-KR" altLang="en-US" sz="1400" dirty="0">
                <a:latin typeface="HY강M"/>
                <a:ea typeface="HY강M"/>
                <a:cs typeface="HY강M"/>
              </a:rPr>
              <a:t> 동안 통신판매의 </a:t>
            </a:r>
            <a:r>
              <a:rPr lang="ko-KR" altLang="en-US" sz="2000" b="1" dirty="0">
                <a:solidFill>
                  <a:srgbClr val="FF0000"/>
                </a:solidFill>
                <a:latin typeface="HY강M"/>
              </a:rPr>
              <a:t>거래금액이 </a:t>
            </a:r>
            <a:r>
              <a:rPr lang="en-US" altLang="ko-KR" sz="2000" b="1" dirty="0">
                <a:solidFill>
                  <a:srgbClr val="FF0000"/>
                </a:solidFill>
                <a:latin typeface="HY강M"/>
              </a:rPr>
              <a:t>48,000,000</a:t>
            </a:r>
            <a:r>
              <a:rPr lang="ko-KR" altLang="en-US" sz="2000" b="1" dirty="0">
                <a:solidFill>
                  <a:srgbClr val="FF0000"/>
                </a:solidFill>
                <a:latin typeface="HY강M"/>
              </a:rPr>
              <a:t>원 이하</a:t>
            </a:r>
            <a:r>
              <a:rPr lang="ko-KR" altLang="en-US" sz="1400" dirty="0">
                <a:latin typeface="HY강M"/>
                <a:ea typeface="HY강M"/>
                <a:cs typeface="HY강M"/>
              </a:rPr>
              <a:t>인 경우</a:t>
            </a:r>
            <a:endParaRPr lang="en-US" altLang="ko-KR" sz="1400" dirty="0">
              <a:latin typeface="HY강M"/>
              <a:ea typeface="HY강M"/>
              <a:cs typeface="HY강M"/>
            </a:endParaRPr>
          </a:p>
          <a:p>
            <a:pPr eaLnBrk="1" latinLnBrk="1" hangingPunct="1">
              <a:lnSpc>
                <a:spcPct val="150000"/>
              </a:lnSpc>
            </a:pPr>
            <a:r>
              <a:rPr lang="en-US" altLang="ko-KR" sz="1400" dirty="0">
                <a:latin typeface="HY강M"/>
                <a:ea typeface="HY강M"/>
                <a:cs typeface="HY강M"/>
              </a:rPr>
              <a:t>*     2021</a:t>
            </a:r>
            <a:r>
              <a:rPr lang="ko-KR" altLang="en-US" sz="1400" dirty="0">
                <a:latin typeface="HY강M"/>
                <a:ea typeface="HY강M"/>
                <a:cs typeface="HY강M"/>
              </a:rPr>
              <a:t>년 간이과세기준 변경으로 인해 달라진 통신판매업신고 기준을 적용</a:t>
            </a:r>
          </a:p>
        </p:txBody>
      </p:sp>
      <p:sp>
        <p:nvSpPr>
          <p:cNvPr id="7" name="Text Box 8">
            <a:extLst>
              <a:ext uri="{FF2B5EF4-FFF2-40B4-BE49-F238E27FC236}">
                <a16:creationId xmlns:a16="http://schemas.microsoft.com/office/drawing/2014/main" id="{F50B8CF5-2369-6D16-740C-296E3534570A}"/>
              </a:ext>
            </a:extLst>
          </p:cNvPr>
          <p:cNvSpPr txBox="1">
            <a:spLocks noChangeArrowheads="1"/>
          </p:cNvSpPr>
          <p:nvPr/>
        </p:nvSpPr>
        <p:spPr bwMode="auto">
          <a:xfrm>
            <a:off x="1335088" y="5940425"/>
            <a:ext cx="3344862" cy="338138"/>
          </a:xfrm>
          <a:prstGeom prst="rect">
            <a:avLst/>
          </a:prstGeom>
          <a:noFill/>
          <a:ln w="9525" algn="ctr">
            <a:noFill/>
            <a:miter lim="800000"/>
            <a:headEnd/>
            <a:tailEnd/>
          </a:ln>
        </p:spPr>
        <p:txBody>
          <a:bodyPr wrap="none">
            <a:spAutoFit/>
          </a:bodyPr>
          <a:lstStyle/>
          <a:p>
            <a:pPr>
              <a:defRPr/>
            </a:pPr>
            <a:r>
              <a:rPr kumimoji="0" lang="ko-KR" altLang="en-US" sz="1600" b="1" dirty="0">
                <a:solidFill>
                  <a:schemeClr val="tx1">
                    <a:lumMod val="75000"/>
                    <a:lumOff val="25000"/>
                  </a:schemeClr>
                </a:solidFill>
                <a:latin typeface="맑은 고딕" pitchFamily="50" charset="-127"/>
                <a:ea typeface="맑은 고딕" pitchFamily="50" charset="-127"/>
              </a:rPr>
              <a:t>★ 통신판매업 미신고시 행정처분 </a:t>
            </a:r>
            <a:endParaRPr kumimoji="0" lang="en-US" altLang="ko-KR" sz="1600" b="1" dirty="0">
              <a:solidFill>
                <a:schemeClr val="tx1">
                  <a:lumMod val="75000"/>
                  <a:lumOff val="25000"/>
                </a:schemeClr>
              </a:solidFill>
              <a:latin typeface="맑은 고딕" pitchFamily="50" charset="-127"/>
              <a:ea typeface="맑은 고딕" pitchFamily="50" charset="-127"/>
            </a:endParaRPr>
          </a:p>
        </p:txBody>
      </p:sp>
      <p:sp>
        <p:nvSpPr>
          <p:cNvPr id="8" name="TextBox 7">
            <a:extLst>
              <a:ext uri="{FF2B5EF4-FFF2-40B4-BE49-F238E27FC236}">
                <a16:creationId xmlns:a16="http://schemas.microsoft.com/office/drawing/2014/main" id="{18023877-89FB-BE69-24DB-8E6DCA01AD74}"/>
              </a:ext>
            </a:extLst>
          </p:cNvPr>
          <p:cNvSpPr txBox="1"/>
          <p:nvPr/>
        </p:nvSpPr>
        <p:spPr>
          <a:xfrm>
            <a:off x="1658938" y="6275388"/>
            <a:ext cx="7791450" cy="307975"/>
          </a:xfrm>
          <a:prstGeom prst="rect">
            <a:avLst/>
          </a:prstGeom>
          <a:noFill/>
        </p:spPr>
        <p:txBody>
          <a:bodyPr>
            <a:spAutoFit/>
          </a:bodyPr>
          <a:lstStyle/>
          <a:p>
            <a:pPr>
              <a:defRPr/>
            </a:pPr>
            <a:r>
              <a:rPr lang="en-US" altLang="ko-KR" sz="1400" dirty="0">
                <a:latin typeface="+mn-ea"/>
              </a:rPr>
              <a:t>3</a:t>
            </a:r>
            <a:r>
              <a:rPr lang="ko-KR" altLang="en-US" sz="1400" dirty="0">
                <a:latin typeface="+mn-ea"/>
              </a:rPr>
              <a:t>천만원 이하의 벌금</a:t>
            </a:r>
          </a:p>
        </p:txBody>
      </p:sp>
    </p:spTree>
    <p:extLst>
      <p:ext uri="{BB962C8B-B14F-4D97-AF65-F5344CB8AC3E}">
        <p14:creationId xmlns:p14="http://schemas.microsoft.com/office/powerpoint/2010/main" val="7223729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2">
            <a:extLst>
              <a:ext uri="{FF2B5EF4-FFF2-40B4-BE49-F238E27FC236}">
                <a16:creationId xmlns:a16="http://schemas.microsoft.com/office/drawing/2014/main" id="{8526875B-48C3-CDCC-37EA-E08F89D645E3}"/>
              </a:ext>
            </a:extLst>
          </p:cNvPr>
          <p:cNvSpPr txBox="1">
            <a:spLocks noChangeArrowheads="1"/>
          </p:cNvSpPr>
          <p:nvPr/>
        </p:nvSpPr>
        <p:spPr bwMode="auto">
          <a:xfrm>
            <a:off x="1829183" y="697931"/>
            <a:ext cx="7655565" cy="453201"/>
          </a:xfrm>
          <a:prstGeom prst="rect">
            <a:avLst/>
          </a:prstGeom>
          <a:noFill/>
          <a:ln w="9525">
            <a:noFill/>
            <a:miter lim="800000"/>
            <a:headEnd/>
            <a:tailEnd/>
          </a:ln>
        </p:spPr>
        <p:txBody>
          <a:bodyPr>
            <a:spAutoFit/>
          </a:bodyPr>
          <a:lstStyle/>
          <a:p>
            <a:pPr algn="ctr">
              <a:defRPr/>
            </a:pPr>
            <a:r>
              <a:rPr lang="ko-KR" altLang="en-US" sz="2345" dirty="0">
                <a:ln>
                  <a:solidFill>
                    <a:schemeClr val="tx1">
                      <a:alpha val="1000"/>
                    </a:schemeClr>
                  </a:solidFill>
                </a:ln>
                <a:latin typeface="나눔바른고딕" panose="020B0600000101010101" charset="-127"/>
                <a:ea typeface="나눔바른고딕" panose="020B0600000101010101" charset="-127"/>
              </a:rPr>
              <a:t>인터넷 마케팅과 세금</a:t>
            </a:r>
            <a:r>
              <a:rPr lang="en-US" altLang="ko-KR" sz="2345" dirty="0">
                <a:ln>
                  <a:solidFill>
                    <a:schemeClr val="tx1">
                      <a:alpha val="1000"/>
                    </a:schemeClr>
                  </a:solidFill>
                </a:ln>
                <a:latin typeface="나눔바른고딕" panose="020B0600000101010101" charset="-127"/>
                <a:ea typeface="나눔바른고딕" panose="020B0600000101010101" charset="-127"/>
              </a:rPr>
              <a:t>, </a:t>
            </a:r>
            <a:r>
              <a:rPr lang="ko-KR" altLang="en-US" sz="2345" dirty="0">
                <a:ln>
                  <a:solidFill>
                    <a:schemeClr val="tx1">
                      <a:alpha val="1000"/>
                    </a:schemeClr>
                  </a:solidFill>
                </a:ln>
                <a:latin typeface="나눔바른고딕" panose="020B0600000101010101" charset="-127"/>
                <a:ea typeface="나눔바른고딕" panose="020B0600000101010101" charset="-127"/>
              </a:rPr>
              <a:t>가격결정</a:t>
            </a:r>
            <a:r>
              <a:rPr lang="en-US" altLang="ko-KR" sz="2345" dirty="0">
                <a:ln>
                  <a:solidFill>
                    <a:schemeClr val="tx1">
                      <a:alpha val="1000"/>
                    </a:schemeClr>
                  </a:solidFill>
                </a:ln>
                <a:latin typeface="나눔바른고딕" panose="020B0600000101010101" charset="-127"/>
                <a:ea typeface="나눔바른고딕" panose="020B0600000101010101" charset="-127"/>
              </a:rPr>
              <a:t>, </a:t>
            </a:r>
            <a:r>
              <a:rPr lang="ko-KR" altLang="en-US" sz="2345" dirty="0">
                <a:ln>
                  <a:solidFill>
                    <a:schemeClr val="tx1">
                      <a:alpha val="1000"/>
                    </a:schemeClr>
                  </a:solidFill>
                </a:ln>
                <a:latin typeface="나눔바른고딕" panose="020B0600000101010101" charset="-127"/>
                <a:ea typeface="나눔바른고딕" panose="020B0600000101010101" charset="-127"/>
              </a:rPr>
              <a:t>통신판매</a:t>
            </a:r>
            <a:r>
              <a:rPr lang="en-US" altLang="ko-KR" sz="2345" dirty="0">
                <a:ln>
                  <a:solidFill>
                    <a:schemeClr val="tx1">
                      <a:alpha val="1000"/>
                    </a:schemeClr>
                  </a:solidFill>
                </a:ln>
                <a:latin typeface="나눔바른고딕" panose="020B0600000101010101" charset="-127"/>
                <a:ea typeface="나눔바른고딕" panose="020B0600000101010101" charset="-127"/>
              </a:rPr>
              <a:t>?</a:t>
            </a:r>
            <a:endParaRPr lang="ko-KR" altLang="en-US" sz="2345" dirty="0">
              <a:ln>
                <a:solidFill>
                  <a:schemeClr val="tx1">
                    <a:alpha val="1000"/>
                  </a:schemeClr>
                </a:solidFill>
              </a:ln>
              <a:latin typeface="나눔바른고딕" panose="020B0600000101010101" charset="-127"/>
              <a:ea typeface="나눔바른고딕" panose="020B0600000101010101" charset="-127"/>
            </a:endParaRPr>
          </a:p>
        </p:txBody>
      </p:sp>
      <p:sp>
        <p:nvSpPr>
          <p:cNvPr id="12" name="제목 1">
            <a:extLst>
              <a:ext uri="{FF2B5EF4-FFF2-40B4-BE49-F238E27FC236}">
                <a16:creationId xmlns:a16="http://schemas.microsoft.com/office/drawing/2014/main" id="{1F2E6961-905F-9149-3A60-3A98736919D7}"/>
              </a:ext>
            </a:extLst>
          </p:cNvPr>
          <p:cNvSpPr txBox="1">
            <a:spLocks/>
          </p:cNvSpPr>
          <p:nvPr/>
        </p:nvSpPr>
        <p:spPr>
          <a:xfrm>
            <a:off x="1200920" y="2421623"/>
            <a:ext cx="1265628" cy="361402"/>
          </a:xfrm>
          <a:prstGeom prst="rect">
            <a:avLst/>
          </a:prstGeom>
        </p:spPr>
        <p:txBody>
          <a:bodyPr>
            <a:normAutofit fontScale="90000" lnSpcReduction="10000"/>
          </a:bodyPr>
          <a:lstStyle>
            <a:lvl1pPr algn="ctr" rtl="0" eaLnBrk="0" fontAlgn="base" latinLnBrk="1" hangingPunct="0">
              <a:spcBef>
                <a:spcPct val="0"/>
              </a:spcBef>
              <a:spcAft>
                <a:spcPct val="0"/>
              </a:spcAft>
              <a:defRPr kumimoji="1" sz="4400">
                <a:solidFill>
                  <a:schemeClr val="tx2"/>
                </a:solidFill>
                <a:latin typeface="+mj-lt"/>
                <a:ea typeface="+mj-ea"/>
                <a:cs typeface="+mj-cs"/>
              </a:defRPr>
            </a:lvl1pPr>
            <a:lvl2pPr algn="ctr" rtl="0" eaLnBrk="0" fontAlgn="base" latinLnBrk="1" hangingPunct="0">
              <a:spcBef>
                <a:spcPct val="0"/>
              </a:spcBef>
              <a:spcAft>
                <a:spcPct val="0"/>
              </a:spcAft>
              <a:defRPr kumimoji="1" sz="4400">
                <a:solidFill>
                  <a:schemeClr val="tx2"/>
                </a:solidFill>
                <a:latin typeface="굴림" pitchFamily="50" charset="-127"/>
                <a:ea typeface="굴림" pitchFamily="50" charset="-127"/>
              </a:defRPr>
            </a:lvl2pPr>
            <a:lvl3pPr algn="ctr" rtl="0" eaLnBrk="0" fontAlgn="base" latinLnBrk="1" hangingPunct="0">
              <a:spcBef>
                <a:spcPct val="0"/>
              </a:spcBef>
              <a:spcAft>
                <a:spcPct val="0"/>
              </a:spcAft>
              <a:defRPr kumimoji="1" sz="4400">
                <a:solidFill>
                  <a:schemeClr val="tx2"/>
                </a:solidFill>
                <a:latin typeface="굴림" pitchFamily="50" charset="-127"/>
                <a:ea typeface="굴림" pitchFamily="50" charset="-127"/>
              </a:defRPr>
            </a:lvl3pPr>
            <a:lvl4pPr algn="ctr" rtl="0" eaLnBrk="0" fontAlgn="base" latinLnBrk="1" hangingPunct="0">
              <a:spcBef>
                <a:spcPct val="0"/>
              </a:spcBef>
              <a:spcAft>
                <a:spcPct val="0"/>
              </a:spcAft>
              <a:defRPr kumimoji="1" sz="4400">
                <a:solidFill>
                  <a:schemeClr val="tx2"/>
                </a:solidFill>
                <a:latin typeface="굴림" pitchFamily="50" charset="-127"/>
                <a:ea typeface="굴림" pitchFamily="50" charset="-127"/>
              </a:defRPr>
            </a:lvl4pPr>
            <a:lvl5pPr algn="ctr" rtl="0" eaLnBrk="0" fontAlgn="base" latinLnBrk="1" hangingPunct="0">
              <a:spcBef>
                <a:spcPct val="0"/>
              </a:spcBef>
              <a:spcAft>
                <a:spcPct val="0"/>
              </a:spcAft>
              <a:defRPr kumimoji="1" sz="4400">
                <a:solidFill>
                  <a:schemeClr val="tx2"/>
                </a:solidFill>
                <a:latin typeface="굴림" pitchFamily="50" charset="-127"/>
                <a:ea typeface="굴림" pitchFamily="50" charset="-127"/>
              </a:defRPr>
            </a:lvl5pPr>
            <a:lvl6pPr marL="457200" algn="ctr" rtl="0" fontAlgn="base" latinLnBrk="1">
              <a:spcBef>
                <a:spcPct val="0"/>
              </a:spcBef>
              <a:spcAft>
                <a:spcPct val="0"/>
              </a:spcAft>
              <a:defRPr kumimoji="1" sz="4400">
                <a:solidFill>
                  <a:schemeClr val="tx2"/>
                </a:solidFill>
                <a:latin typeface="굴림" pitchFamily="50" charset="-127"/>
                <a:ea typeface="굴림" pitchFamily="50" charset="-127"/>
              </a:defRPr>
            </a:lvl6pPr>
            <a:lvl7pPr marL="914400" algn="ctr" rtl="0" fontAlgn="base" latinLnBrk="1">
              <a:spcBef>
                <a:spcPct val="0"/>
              </a:spcBef>
              <a:spcAft>
                <a:spcPct val="0"/>
              </a:spcAft>
              <a:defRPr kumimoji="1" sz="4400">
                <a:solidFill>
                  <a:schemeClr val="tx2"/>
                </a:solidFill>
                <a:latin typeface="굴림" pitchFamily="50" charset="-127"/>
                <a:ea typeface="굴림" pitchFamily="50" charset="-127"/>
              </a:defRPr>
            </a:lvl7pPr>
            <a:lvl8pPr marL="1371600" algn="ctr" rtl="0" fontAlgn="base" latinLnBrk="1">
              <a:spcBef>
                <a:spcPct val="0"/>
              </a:spcBef>
              <a:spcAft>
                <a:spcPct val="0"/>
              </a:spcAft>
              <a:defRPr kumimoji="1" sz="4400">
                <a:solidFill>
                  <a:schemeClr val="tx2"/>
                </a:solidFill>
                <a:latin typeface="굴림" pitchFamily="50" charset="-127"/>
                <a:ea typeface="굴림" pitchFamily="50" charset="-127"/>
              </a:defRPr>
            </a:lvl8pPr>
            <a:lvl9pPr marL="1828800" algn="ctr" rtl="0" fontAlgn="base" latinLnBrk="1">
              <a:spcBef>
                <a:spcPct val="0"/>
              </a:spcBef>
              <a:spcAft>
                <a:spcPct val="0"/>
              </a:spcAft>
              <a:defRPr kumimoji="1" sz="4400">
                <a:solidFill>
                  <a:schemeClr val="tx2"/>
                </a:solidFill>
                <a:latin typeface="굴림" pitchFamily="50" charset="-127"/>
                <a:ea typeface="굴림" pitchFamily="50" charset="-127"/>
              </a:defRPr>
            </a:lvl9pPr>
          </a:lstStyle>
          <a:p>
            <a:pPr>
              <a:defRPr/>
            </a:pPr>
            <a:r>
              <a:rPr lang="ko-KR" altLang="en-US" sz="2009" kern="0"/>
              <a:t>인스타</a:t>
            </a:r>
            <a:endParaRPr lang="ko-KR" altLang="en-US" sz="2009" kern="0" dirty="0"/>
          </a:p>
        </p:txBody>
      </p:sp>
      <p:sp>
        <p:nvSpPr>
          <p:cNvPr id="13" name="제목 1">
            <a:extLst>
              <a:ext uri="{FF2B5EF4-FFF2-40B4-BE49-F238E27FC236}">
                <a16:creationId xmlns:a16="http://schemas.microsoft.com/office/drawing/2014/main" id="{76266131-A730-4DBB-1742-F0EDE7E12A68}"/>
              </a:ext>
            </a:extLst>
          </p:cNvPr>
          <p:cNvSpPr txBox="1">
            <a:spLocks/>
          </p:cNvSpPr>
          <p:nvPr/>
        </p:nvSpPr>
        <p:spPr>
          <a:xfrm>
            <a:off x="1226837" y="2948607"/>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페이스북</a:t>
            </a:r>
          </a:p>
        </p:txBody>
      </p:sp>
      <p:sp>
        <p:nvSpPr>
          <p:cNvPr id="14" name="제목 1">
            <a:extLst>
              <a:ext uri="{FF2B5EF4-FFF2-40B4-BE49-F238E27FC236}">
                <a16:creationId xmlns:a16="http://schemas.microsoft.com/office/drawing/2014/main" id="{EF70EC39-7771-2CB4-EDED-E30FFF761561}"/>
              </a:ext>
            </a:extLst>
          </p:cNvPr>
          <p:cNvSpPr txBox="1">
            <a:spLocks/>
          </p:cNvSpPr>
          <p:nvPr/>
        </p:nvSpPr>
        <p:spPr>
          <a:xfrm>
            <a:off x="1226837" y="3475592"/>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유투브</a:t>
            </a:r>
          </a:p>
        </p:txBody>
      </p:sp>
      <p:sp>
        <p:nvSpPr>
          <p:cNvPr id="15" name="제목 1">
            <a:extLst>
              <a:ext uri="{FF2B5EF4-FFF2-40B4-BE49-F238E27FC236}">
                <a16:creationId xmlns:a16="http://schemas.microsoft.com/office/drawing/2014/main" id="{2D2D4435-A580-615A-4E60-0253A5C972FF}"/>
              </a:ext>
            </a:extLst>
          </p:cNvPr>
          <p:cNvSpPr txBox="1">
            <a:spLocks/>
          </p:cNvSpPr>
          <p:nvPr/>
        </p:nvSpPr>
        <p:spPr>
          <a:xfrm>
            <a:off x="1218198" y="3944983"/>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카카오톡</a:t>
            </a:r>
            <a:endParaRPr lang="ko-KR" altLang="en-US" sz="2009" dirty="0"/>
          </a:p>
        </p:txBody>
      </p:sp>
      <p:sp>
        <p:nvSpPr>
          <p:cNvPr id="16" name="제목 1">
            <a:extLst>
              <a:ext uri="{FF2B5EF4-FFF2-40B4-BE49-F238E27FC236}">
                <a16:creationId xmlns:a16="http://schemas.microsoft.com/office/drawing/2014/main" id="{E3545FF8-7460-CA0D-C21C-3EB8C9E77683}"/>
              </a:ext>
            </a:extLst>
          </p:cNvPr>
          <p:cNvSpPr txBox="1">
            <a:spLocks/>
          </p:cNvSpPr>
          <p:nvPr/>
        </p:nvSpPr>
        <p:spPr>
          <a:xfrm>
            <a:off x="1244115" y="4471967"/>
            <a:ext cx="1267067" cy="361402"/>
          </a:xfrm>
          <a:prstGeom prst="rect">
            <a:avLst/>
          </a:prstGeom>
        </p:spPr>
        <p:txBody>
          <a:bodyPr lIns="76556" tIns="38278" rIns="76556" bIns="38278" anchor="ctr">
            <a:normAutofit fontScale="67500" lnSpcReduction="2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카카오스토리</a:t>
            </a:r>
          </a:p>
        </p:txBody>
      </p:sp>
      <p:sp>
        <p:nvSpPr>
          <p:cNvPr id="17" name="제목 1">
            <a:extLst>
              <a:ext uri="{FF2B5EF4-FFF2-40B4-BE49-F238E27FC236}">
                <a16:creationId xmlns:a16="http://schemas.microsoft.com/office/drawing/2014/main" id="{8FD20420-AD45-81EB-24A0-224FC6EC31BF}"/>
              </a:ext>
            </a:extLst>
          </p:cNvPr>
          <p:cNvSpPr txBox="1">
            <a:spLocks/>
          </p:cNvSpPr>
          <p:nvPr/>
        </p:nvSpPr>
        <p:spPr>
          <a:xfrm>
            <a:off x="1244115" y="4997512"/>
            <a:ext cx="1267067" cy="36284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트위터</a:t>
            </a:r>
          </a:p>
        </p:txBody>
      </p:sp>
      <p:sp>
        <p:nvSpPr>
          <p:cNvPr id="18" name="제목 1">
            <a:extLst>
              <a:ext uri="{FF2B5EF4-FFF2-40B4-BE49-F238E27FC236}">
                <a16:creationId xmlns:a16="http://schemas.microsoft.com/office/drawing/2014/main" id="{6E90E2EA-6C24-3DD6-2F83-483D2E31DF1C}"/>
              </a:ext>
            </a:extLst>
          </p:cNvPr>
          <p:cNvSpPr txBox="1">
            <a:spLocks/>
          </p:cNvSpPr>
          <p:nvPr/>
        </p:nvSpPr>
        <p:spPr>
          <a:xfrm>
            <a:off x="1232597" y="5479862"/>
            <a:ext cx="1265628" cy="36284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밴드</a:t>
            </a:r>
          </a:p>
        </p:txBody>
      </p:sp>
      <p:sp>
        <p:nvSpPr>
          <p:cNvPr id="19" name="제목 1">
            <a:extLst>
              <a:ext uri="{FF2B5EF4-FFF2-40B4-BE49-F238E27FC236}">
                <a16:creationId xmlns:a16="http://schemas.microsoft.com/office/drawing/2014/main" id="{7724930F-1245-2EBE-A084-548573491120}"/>
              </a:ext>
            </a:extLst>
          </p:cNvPr>
          <p:cNvSpPr txBox="1">
            <a:spLocks/>
          </p:cNvSpPr>
          <p:nvPr/>
        </p:nvSpPr>
        <p:spPr>
          <a:xfrm>
            <a:off x="3160554" y="1445405"/>
            <a:ext cx="1267067"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블로그</a:t>
            </a:r>
          </a:p>
        </p:txBody>
      </p:sp>
      <p:sp>
        <p:nvSpPr>
          <p:cNvPr id="20" name="제목 1">
            <a:extLst>
              <a:ext uri="{FF2B5EF4-FFF2-40B4-BE49-F238E27FC236}">
                <a16:creationId xmlns:a16="http://schemas.microsoft.com/office/drawing/2014/main" id="{75933FD0-EAE2-19B6-DED7-5DD4FF05ED83}"/>
              </a:ext>
            </a:extLst>
          </p:cNvPr>
          <p:cNvSpPr txBox="1">
            <a:spLocks/>
          </p:cNvSpPr>
          <p:nvPr/>
        </p:nvSpPr>
        <p:spPr>
          <a:xfrm>
            <a:off x="3160554" y="1919115"/>
            <a:ext cx="1267067" cy="361403"/>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모두</a:t>
            </a:r>
          </a:p>
        </p:txBody>
      </p:sp>
      <p:sp>
        <p:nvSpPr>
          <p:cNvPr id="21" name="제목 1">
            <a:extLst>
              <a:ext uri="{FF2B5EF4-FFF2-40B4-BE49-F238E27FC236}">
                <a16:creationId xmlns:a16="http://schemas.microsoft.com/office/drawing/2014/main" id="{CBECD898-42D6-8FA6-1E1D-8DD54FDA512D}"/>
              </a:ext>
            </a:extLst>
          </p:cNvPr>
          <p:cNvSpPr txBox="1">
            <a:spLocks/>
          </p:cNvSpPr>
          <p:nvPr/>
        </p:nvSpPr>
        <p:spPr>
          <a:xfrm>
            <a:off x="1223957" y="3475592"/>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유투브</a:t>
            </a:r>
          </a:p>
        </p:txBody>
      </p:sp>
      <p:sp>
        <p:nvSpPr>
          <p:cNvPr id="22" name="제목 1">
            <a:extLst>
              <a:ext uri="{FF2B5EF4-FFF2-40B4-BE49-F238E27FC236}">
                <a16:creationId xmlns:a16="http://schemas.microsoft.com/office/drawing/2014/main" id="{876FC93E-085B-159C-561F-6C290BFD9E7C}"/>
              </a:ext>
            </a:extLst>
          </p:cNvPr>
          <p:cNvSpPr txBox="1">
            <a:spLocks/>
          </p:cNvSpPr>
          <p:nvPr/>
        </p:nvSpPr>
        <p:spPr>
          <a:xfrm>
            <a:off x="1215318" y="3944983"/>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카카오톡</a:t>
            </a:r>
          </a:p>
        </p:txBody>
      </p:sp>
      <p:sp>
        <p:nvSpPr>
          <p:cNvPr id="23" name="제목 1">
            <a:extLst>
              <a:ext uri="{FF2B5EF4-FFF2-40B4-BE49-F238E27FC236}">
                <a16:creationId xmlns:a16="http://schemas.microsoft.com/office/drawing/2014/main" id="{440AEC1A-F2A8-7CE0-98C1-6E1865CE4A53}"/>
              </a:ext>
            </a:extLst>
          </p:cNvPr>
          <p:cNvSpPr txBox="1">
            <a:spLocks/>
          </p:cNvSpPr>
          <p:nvPr/>
        </p:nvSpPr>
        <p:spPr>
          <a:xfrm>
            <a:off x="1241236" y="4471967"/>
            <a:ext cx="1265628" cy="361402"/>
          </a:xfrm>
          <a:prstGeom prst="rect">
            <a:avLst/>
          </a:prstGeom>
        </p:spPr>
        <p:txBody>
          <a:bodyPr lIns="76556" tIns="38278" rIns="76556" bIns="38278" anchor="ctr">
            <a:normAutofit fontScale="67500" lnSpcReduction="2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카카오스토리</a:t>
            </a:r>
          </a:p>
        </p:txBody>
      </p:sp>
      <p:sp>
        <p:nvSpPr>
          <p:cNvPr id="24" name="제목 1">
            <a:extLst>
              <a:ext uri="{FF2B5EF4-FFF2-40B4-BE49-F238E27FC236}">
                <a16:creationId xmlns:a16="http://schemas.microsoft.com/office/drawing/2014/main" id="{5022AB3B-7CE6-7A44-863A-8D2D683FC7CC}"/>
              </a:ext>
            </a:extLst>
          </p:cNvPr>
          <p:cNvSpPr txBox="1">
            <a:spLocks/>
          </p:cNvSpPr>
          <p:nvPr/>
        </p:nvSpPr>
        <p:spPr>
          <a:xfrm>
            <a:off x="1241236" y="4997512"/>
            <a:ext cx="1265628" cy="36284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endParaRPr lang="ko-KR" altLang="en-US" sz="2009" dirty="0"/>
          </a:p>
        </p:txBody>
      </p:sp>
      <p:sp>
        <p:nvSpPr>
          <p:cNvPr id="25" name="제목 1">
            <a:extLst>
              <a:ext uri="{FF2B5EF4-FFF2-40B4-BE49-F238E27FC236}">
                <a16:creationId xmlns:a16="http://schemas.microsoft.com/office/drawing/2014/main" id="{34811ABD-11A1-148C-0AD7-923DDEC20008}"/>
              </a:ext>
            </a:extLst>
          </p:cNvPr>
          <p:cNvSpPr txBox="1">
            <a:spLocks/>
          </p:cNvSpPr>
          <p:nvPr/>
        </p:nvSpPr>
        <p:spPr>
          <a:xfrm>
            <a:off x="3190791" y="2415863"/>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카페</a:t>
            </a:r>
          </a:p>
        </p:txBody>
      </p:sp>
      <p:sp>
        <p:nvSpPr>
          <p:cNvPr id="26" name="제목 1">
            <a:extLst>
              <a:ext uri="{FF2B5EF4-FFF2-40B4-BE49-F238E27FC236}">
                <a16:creationId xmlns:a16="http://schemas.microsoft.com/office/drawing/2014/main" id="{1082DBCE-A234-6B40-B4C3-3879B0059A2C}"/>
              </a:ext>
            </a:extLst>
          </p:cNvPr>
          <p:cNvSpPr txBox="1">
            <a:spLocks/>
          </p:cNvSpPr>
          <p:nvPr/>
        </p:nvSpPr>
        <p:spPr>
          <a:xfrm>
            <a:off x="3216708" y="2942848"/>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중고나라</a:t>
            </a:r>
          </a:p>
        </p:txBody>
      </p:sp>
      <p:sp>
        <p:nvSpPr>
          <p:cNvPr id="27" name="제목 1">
            <a:extLst>
              <a:ext uri="{FF2B5EF4-FFF2-40B4-BE49-F238E27FC236}">
                <a16:creationId xmlns:a16="http://schemas.microsoft.com/office/drawing/2014/main" id="{9BE3B19F-5371-FE3C-EB43-5F451D91A3C1}"/>
              </a:ext>
            </a:extLst>
          </p:cNvPr>
          <p:cNvSpPr txBox="1">
            <a:spLocks/>
          </p:cNvSpPr>
          <p:nvPr/>
        </p:nvSpPr>
        <p:spPr>
          <a:xfrm>
            <a:off x="3216708" y="3469833"/>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당근</a:t>
            </a:r>
          </a:p>
        </p:txBody>
      </p:sp>
      <p:sp>
        <p:nvSpPr>
          <p:cNvPr id="28" name="제목 1">
            <a:extLst>
              <a:ext uri="{FF2B5EF4-FFF2-40B4-BE49-F238E27FC236}">
                <a16:creationId xmlns:a16="http://schemas.microsoft.com/office/drawing/2014/main" id="{5CD3A49E-4ADC-5DCF-C88F-626705FF4E39}"/>
              </a:ext>
            </a:extLst>
          </p:cNvPr>
          <p:cNvSpPr txBox="1">
            <a:spLocks/>
          </p:cNvSpPr>
          <p:nvPr/>
        </p:nvSpPr>
        <p:spPr>
          <a:xfrm>
            <a:off x="3208069" y="3939223"/>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err="1"/>
              <a:t>헬로마켓</a:t>
            </a:r>
            <a:endParaRPr lang="ko-KR" altLang="en-US" sz="2009" dirty="0"/>
          </a:p>
        </p:txBody>
      </p:sp>
      <p:sp>
        <p:nvSpPr>
          <p:cNvPr id="29" name="제목 1">
            <a:extLst>
              <a:ext uri="{FF2B5EF4-FFF2-40B4-BE49-F238E27FC236}">
                <a16:creationId xmlns:a16="http://schemas.microsoft.com/office/drawing/2014/main" id="{6C2A2791-C5D6-9AE9-D66F-F4AC7C310103}"/>
              </a:ext>
            </a:extLst>
          </p:cNvPr>
          <p:cNvSpPr txBox="1">
            <a:spLocks/>
          </p:cNvSpPr>
          <p:nvPr/>
        </p:nvSpPr>
        <p:spPr>
          <a:xfrm>
            <a:off x="3233986" y="4466208"/>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번개장터</a:t>
            </a:r>
          </a:p>
        </p:txBody>
      </p:sp>
      <p:sp>
        <p:nvSpPr>
          <p:cNvPr id="30" name="제목 1">
            <a:extLst>
              <a:ext uri="{FF2B5EF4-FFF2-40B4-BE49-F238E27FC236}">
                <a16:creationId xmlns:a16="http://schemas.microsoft.com/office/drawing/2014/main" id="{C751032B-C5DB-E86C-3911-DAA93EC4EAA8}"/>
              </a:ext>
            </a:extLst>
          </p:cNvPr>
          <p:cNvSpPr txBox="1">
            <a:spLocks/>
          </p:cNvSpPr>
          <p:nvPr/>
        </p:nvSpPr>
        <p:spPr>
          <a:xfrm>
            <a:off x="1195160" y="1825525"/>
            <a:ext cx="1267067" cy="361402"/>
          </a:xfrm>
          <a:prstGeom prst="rect">
            <a:avLst/>
          </a:prstGeom>
        </p:spPr>
        <p:txBody>
          <a:bodyPr lIns="76556" tIns="38278" rIns="76556" bIns="38278" anchor="ctr">
            <a:normAutofit fontScale="52500" lnSpcReduction="2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네이버 상호등록</a:t>
            </a:r>
            <a:endParaRPr lang="en-US" altLang="ko-KR" sz="2009" dirty="0"/>
          </a:p>
          <a:p>
            <a:pPr>
              <a:defRPr/>
            </a:pPr>
            <a:r>
              <a:rPr lang="ko-KR" altLang="en-US" sz="2009" dirty="0" err="1"/>
              <a:t>스마트플레이스</a:t>
            </a:r>
            <a:endParaRPr lang="ko-KR" altLang="en-US" sz="2009" dirty="0"/>
          </a:p>
        </p:txBody>
      </p:sp>
      <p:sp>
        <p:nvSpPr>
          <p:cNvPr id="31" name="제목 1">
            <a:extLst>
              <a:ext uri="{FF2B5EF4-FFF2-40B4-BE49-F238E27FC236}">
                <a16:creationId xmlns:a16="http://schemas.microsoft.com/office/drawing/2014/main" id="{D23EA3FD-DC44-4460-669D-E37D2A2A6811}"/>
              </a:ext>
            </a:extLst>
          </p:cNvPr>
          <p:cNvSpPr txBox="1">
            <a:spLocks/>
          </p:cNvSpPr>
          <p:nvPr/>
        </p:nvSpPr>
        <p:spPr>
          <a:xfrm>
            <a:off x="8180128" y="1756412"/>
            <a:ext cx="1265628" cy="361403"/>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스토어 팜</a:t>
            </a:r>
          </a:p>
        </p:txBody>
      </p:sp>
      <p:sp>
        <p:nvSpPr>
          <p:cNvPr id="32" name="제목 1">
            <a:extLst>
              <a:ext uri="{FF2B5EF4-FFF2-40B4-BE49-F238E27FC236}">
                <a16:creationId xmlns:a16="http://schemas.microsoft.com/office/drawing/2014/main" id="{8C2D4820-A8FD-CF97-B39A-F00190C74AB0}"/>
              </a:ext>
            </a:extLst>
          </p:cNvPr>
          <p:cNvSpPr txBox="1">
            <a:spLocks/>
          </p:cNvSpPr>
          <p:nvPr/>
        </p:nvSpPr>
        <p:spPr>
          <a:xfrm>
            <a:off x="8208925" y="2253160"/>
            <a:ext cx="1267067"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우체국</a:t>
            </a:r>
          </a:p>
        </p:txBody>
      </p:sp>
      <p:sp>
        <p:nvSpPr>
          <p:cNvPr id="33" name="제목 1">
            <a:extLst>
              <a:ext uri="{FF2B5EF4-FFF2-40B4-BE49-F238E27FC236}">
                <a16:creationId xmlns:a16="http://schemas.microsoft.com/office/drawing/2014/main" id="{D31FD33A-E2C4-3583-D477-54D2DEC3B0FA}"/>
              </a:ext>
            </a:extLst>
          </p:cNvPr>
          <p:cNvSpPr txBox="1">
            <a:spLocks/>
          </p:cNvSpPr>
          <p:nvPr/>
        </p:nvSpPr>
        <p:spPr>
          <a:xfrm>
            <a:off x="8236282" y="2780145"/>
            <a:ext cx="1265627"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쇼핑몰</a:t>
            </a:r>
          </a:p>
        </p:txBody>
      </p:sp>
      <p:sp>
        <p:nvSpPr>
          <p:cNvPr id="34" name="제목 1">
            <a:extLst>
              <a:ext uri="{FF2B5EF4-FFF2-40B4-BE49-F238E27FC236}">
                <a16:creationId xmlns:a16="http://schemas.microsoft.com/office/drawing/2014/main" id="{89D3E95D-53E5-A325-02B3-CE185D91C469}"/>
              </a:ext>
            </a:extLst>
          </p:cNvPr>
          <p:cNvSpPr txBox="1">
            <a:spLocks/>
          </p:cNvSpPr>
          <p:nvPr/>
        </p:nvSpPr>
        <p:spPr>
          <a:xfrm>
            <a:off x="8236282" y="3307129"/>
            <a:ext cx="1265627" cy="361402"/>
          </a:xfrm>
          <a:prstGeom prst="rect">
            <a:avLst/>
          </a:prstGeom>
        </p:spPr>
        <p:txBody>
          <a:bodyPr lIns="76556" tIns="38278" rIns="76556" bIns="38278" anchor="ctr">
            <a:normAutofit fontScale="82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err="1"/>
              <a:t>아이디어스</a:t>
            </a:r>
            <a:endParaRPr lang="ko-KR" altLang="en-US" sz="2009" dirty="0"/>
          </a:p>
        </p:txBody>
      </p:sp>
      <p:sp>
        <p:nvSpPr>
          <p:cNvPr id="35" name="제목 1">
            <a:extLst>
              <a:ext uri="{FF2B5EF4-FFF2-40B4-BE49-F238E27FC236}">
                <a16:creationId xmlns:a16="http://schemas.microsoft.com/office/drawing/2014/main" id="{59BD0181-3883-6F00-AA25-5DC057155639}"/>
              </a:ext>
            </a:extLst>
          </p:cNvPr>
          <p:cNvSpPr txBox="1">
            <a:spLocks/>
          </p:cNvSpPr>
          <p:nvPr/>
        </p:nvSpPr>
        <p:spPr>
          <a:xfrm>
            <a:off x="9706368" y="1775130"/>
            <a:ext cx="1265628"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en-US" altLang="ko-KR" sz="2009" dirty="0"/>
              <a:t>11</a:t>
            </a:r>
            <a:r>
              <a:rPr lang="ko-KR" altLang="en-US" sz="2009" dirty="0"/>
              <a:t>번가</a:t>
            </a:r>
          </a:p>
        </p:txBody>
      </p:sp>
      <p:sp>
        <p:nvSpPr>
          <p:cNvPr id="36" name="제목 1">
            <a:extLst>
              <a:ext uri="{FF2B5EF4-FFF2-40B4-BE49-F238E27FC236}">
                <a16:creationId xmlns:a16="http://schemas.microsoft.com/office/drawing/2014/main" id="{AC5C471F-36A6-041C-5577-B09EF683E164}"/>
              </a:ext>
            </a:extLst>
          </p:cNvPr>
          <p:cNvSpPr txBox="1">
            <a:spLocks/>
          </p:cNvSpPr>
          <p:nvPr/>
        </p:nvSpPr>
        <p:spPr>
          <a:xfrm>
            <a:off x="9735165" y="2271878"/>
            <a:ext cx="1265628" cy="361403"/>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옥션</a:t>
            </a:r>
          </a:p>
        </p:txBody>
      </p:sp>
      <p:sp>
        <p:nvSpPr>
          <p:cNvPr id="37" name="제목 1">
            <a:extLst>
              <a:ext uri="{FF2B5EF4-FFF2-40B4-BE49-F238E27FC236}">
                <a16:creationId xmlns:a16="http://schemas.microsoft.com/office/drawing/2014/main" id="{6D87142A-0FBF-E11E-0D83-5D90B9E6C538}"/>
              </a:ext>
            </a:extLst>
          </p:cNvPr>
          <p:cNvSpPr txBox="1">
            <a:spLocks/>
          </p:cNvSpPr>
          <p:nvPr/>
        </p:nvSpPr>
        <p:spPr>
          <a:xfrm>
            <a:off x="9761082" y="2797423"/>
            <a:ext cx="1267067" cy="36284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err="1"/>
              <a:t>지마켓</a:t>
            </a:r>
            <a:endParaRPr lang="ko-KR" altLang="en-US" sz="2009" dirty="0"/>
          </a:p>
        </p:txBody>
      </p:sp>
      <p:sp>
        <p:nvSpPr>
          <p:cNvPr id="38" name="제목 1">
            <a:extLst>
              <a:ext uri="{FF2B5EF4-FFF2-40B4-BE49-F238E27FC236}">
                <a16:creationId xmlns:a16="http://schemas.microsoft.com/office/drawing/2014/main" id="{38CDA498-C727-FFD9-0AA5-86BFD124BF4D}"/>
              </a:ext>
            </a:extLst>
          </p:cNvPr>
          <p:cNvSpPr txBox="1">
            <a:spLocks/>
          </p:cNvSpPr>
          <p:nvPr/>
        </p:nvSpPr>
        <p:spPr>
          <a:xfrm>
            <a:off x="9761082" y="3324408"/>
            <a:ext cx="1267067"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err="1"/>
              <a:t>쿠팡</a:t>
            </a:r>
            <a:endParaRPr lang="ko-KR" altLang="en-US" sz="2009" dirty="0"/>
          </a:p>
        </p:txBody>
      </p:sp>
      <p:sp>
        <p:nvSpPr>
          <p:cNvPr id="41" name="사각형: 둥근 모서리 40">
            <a:extLst>
              <a:ext uri="{FF2B5EF4-FFF2-40B4-BE49-F238E27FC236}">
                <a16:creationId xmlns:a16="http://schemas.microsoft.com/office/drawing/2014/main" id="{207F2137-42F6-DF70-DF12-B1F2DACDF8FE}"/>
              </a:ext>
            </a:extLst>
          </p:cNvPr>
          <p:cNvSpPr/>
          <p:nvPr/>
        </p:nvSpPr>
        <p:spPr>
          <a:xfrm>
            <a:off x="4742329" y="1458364"/>
            <a:ext cx="6657301" cy="402293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507" dirty="0"/>
          </a:p>
        </p:txBody>
      </p:sp>
      <p:sp>
        <p:nvSpPr>
          <p:cNvPr id="2" name="제목 1">
            <a:extLst>
              <a:ext uri="{FF2B5EF4-FFF2-40B4-BE49-F238E27FC236}">
                <a16:creationId xmlns:a16="http://schemas.microsoft.com/office/drawing/2014/main" id="{F9183ABF-B7EA-2819-3A3E-F05252E33BCE}"/>
              </a:ext>
            </a:extLst>
          </p:cNvPr>
          <p:cNvSpPr txBox="1">
            <a:spLocks/>
          </p:cNvSpPr>
          <p:nvPr/>
        </p:nvSpPr>
        <p:spPr>
          <a:xfrm>
            <a:off x="5065295" y="1639065"/>
            <a:ext cx="1265628" cy="361403"/>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dirty="0"/>
              <a:t>스토어 팜</a:t>
            </a:r>
          </a:p>
        </p:txBody>
      </p:sp>
      <p:sp>
        <p:nvSpPr>
          <p:cNvPr id="4" name="제목 1">
            <a:extLst>
              <a:ext uri="{FF2B5EF4-FFF2-40B4-BE49-F238E27FC236}">
                <a16:creationId xmlns:a16="http://schemas.microsoft.com/office/drawing/2014/main" id="{D99F9D8E-3BE9-41DB-84B8-8B3CC9980BA6}"/>
              </a:ext>
            </a:extLst>
          </p:cNvPr>
          <p:cNvSpPr txBox="1">
            <a:spLocks/>
          </p:cNvSpPr>
          <p:nvPr/>
        </p:nvSpPr>
        <p:spPr>
          <a:xfrm>
            <a:off x="5065295" y="2112776"/>
            <a:ext cx="1265628" cy="361403"/>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팡팡마켓</a:t>
            </a:r>
            <a:endParaRPr lang="ko-KR" altLang="en-US" sz="2009" dirty="0"/>
          </a:p>
        </p:txBody>
      </p:sp>
      <p:sp>
        <p:nvSpPr>
          <p:cNvPr id="5" name="제목 1">
            <a:extLst>
              <a:ext uri="{FF2B5EF4-FFF2-40B4-BE49-F238E27FC236}">
                <a16:creationId xmlns:a16="http://schemas.microsoft.com/office/drawing/2014/main" id="{A9CE8FEC-4537-8C54-94B4-FE4A6D3C58C3}"/>
              </a:ext>
            </a:extLst>
          </p:cNvPr>
          <p:cNvSpPr txBox="1">
            <a:spLocks/>
          </p:cNvSpPr>
          <p:nvPr/>
        </p:nvSpPr>
        <p:spPr>
          <a:xfrm>
            <a:off x="5094092" y="2609524"/>
            <a:ext cx="1554765" cy="361402"/>
          </a:xfrm>
          <a:prstGeom prst="rect">
            <a:avLst/>
          </a:prstGeom>
        </p:spPr>
        <p:txBody>
          <a:bodyPr lIns="76556" tIns="38278" rIns="76556" bIns="38278" anchor="ctr">
            <a:normAutofit fontScale="75000" lnSpcReduction="2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대한민국농수산</a:t>
            </a:r>
            <a:endParaRPr lang="ko-KR" altLang="en-US" sz="2009" dirty="0"/>
          </a:p>
        </p:txBody>
      </p:sp>
      <p:sp>
        <p:nvSpPr>
          <p:cNvPr id="6" name="제목 1">
            <a:extLst>
              <a:ext uri="{FF2B5EF4-FFF2-40B4-BE49-F238E27FC236}">
                <a16:creationId xmlns:a16="http://schemas.microsoft.com/office/drawing/2014/main" id="{D07A6EF3-8293-AE7F-4EB4-3DEA597DD8F0}"/>
              </a:ext>
            </a:extLst>
          </p:cNvPr>
          <p:cNvSpPr txBox="1">
            <a:spLocks/>
          </p:cNvSpPr>
          <p:nvPr/>
        </p:nvSpPr>
        <p:spPr>
          <a:xfrm>
            <a:off x="5121449" y="3136509"/>
            <a:ext cx="1265627" cy="361402"/>
          </a:xfrm>
          <a:prstGeom prst="rect">
            <a:avLst/>
          </a:prstGeom>
        </p:spPr>
        <p:txBody>
          <a:bodyPr lIns="76556" tIns="38278" rIns="76556" bIns="38278" anchor="ctr">
            <a:normAutofit fontScale="82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직거래마켓</a:t>
            </a:r>
            <a:endParaRPr lang="ko-KR" altLang="en-US" sz="2009" dirty="0"/>
          </a:p>
        </p:txBody>
      </p:sp>
      <p:sp>
        <p:nvSpPr>
          <p:cNvPr id="7" name="제목 1">
            <a:extLst>
              <a:ext uri="{FF2B5EF4-FFF2-40B4-BE49-F238E27FC236}">
                <a16:creationId xmlns:a16="http://schemas.microsoft.com/office/drawing/2014/main" id="{67A32546-9F8B-C9E1-67A9-2FC5FDB17414}"/>
              </a:ext>
            </a:extLst>
          </p:cNvPr>
          <p:cNvSpPr txBox="1">
            <a:spLocks/>
          </p:cNvSpPr>
          <p:nvPr/>
        </p:nvSpPr>
        <p:spPr>
          <a:xfrm>
            <a:off x="5121449" y="3663493"/>
            <a:ext cx="1265627"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헬로팜</a:t>
            </a:r>
            <a:endParaRPr lang="ko-KR" altLang="en-US" sz="2009" dirty="0"/>
          </a:p>
        </p:txBody>
      </p:sp>
      <p:sp>
        <p:nvSpPr>
          <p:cNvPr id="8" name="제목 1">
            <a:extLst>
              <a:ext uri="{FF2B5EF4-FFF2-40B4-BE49-F238E27FC236}">
                <a16:creationId xmlns:a16="http://schemas.microsoft.com/office/drawing/2014/main" id="{0A092376-1815-BAED-BBC2-24B6C9D95B38}"/>
              </a:ext>
            </a:extLst>
          </p:cNvPr>
          <p:cNvSpPr txBox="1">
            <a:spLocks/>
          </p:cNvSpPr>
          <p:nvPr/>
        </p:nvSpPr>
        <p:spPr>
          <a:xfrm>
            <a:off x="5121448" y="4117765"/>
            <a:ext cx="2099622" cy="361402"/>
          </a:xfrm>
          <a:prstGeom prst="rect">
            <a:avLst/>
          </a:prstGeom>
        </p:spPr>
        <p:txBody>
          <a:bodyPr lIns="76556" tIns="38278" rIns="76556" bIns="38278" anchor="ctr">
            <a:normAutofit fontScale="9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en-US" altLang="ko-KR" sz="2009"/>
              <a:t>FARMERSTORE88</a:t>
            </a:r>
            <a:endParaRPr lang="ko-KR" altLang="en-US" sz="2009" dirty="0"/>
          </a:p>
        </p:txBody>
      </p:sp>
      <p:sp>
        <p:nvSpPr>
          <p:cNvPr id="9" name="제목 1">
            <a:extLst>
              <a:ext uri="{FF2B5EF4-FFF2-40B4-BE49-F238E27FC236}">
                <a16:creationId xmlns:a16="http://schemas.microsoft.com/office/drawing/2014/main" id="{F31DA261-70B2-BADD-B865-879126C7ECC5}"/>
              </a:ext>
            </a:extLst>
          </p:cNvPr>
          <p:cNvSpPr txBox="1">
            <a:spLocks/>
          </p:cNvSpPr>
          <p:nvPr/>
        </p:nvSpPr>
        <p:spPr>
          <a:xfrm>
            <a:off x="6691777" y="3692664"/>
            <a:ext cx="1265627"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더프레시</a:t>
            </a:r>
            <a:endParaRPr lang="ko-KR" altLang="en-US" sz="2009" dirty="0"/>
          </a:p>
        </p:txBody>
      </p:sp>
      <p:sp>
        <p:nvSpPr>
          <p:cNvPr id="10" name="제목 1">
            <a:extLst>
              <a:ext uri="{FF2B5EF4-FFF2-40B4-BE49-F238E27FC236}">
                <a16:creationId xmlns:a16="http://schemas.microsoft.com/office/drawing/2014/main" id="{2F447CE3-E609-EE4D-778D-58328D70E182}"/>
              </a:ext>
            </a:extLst>
          </p:cNvPr>
          <p:cNvSpPr txBox="1">
            <a:spLocks/>
          </p:cNvSpPr>
          <p:nvPr/>
        </p:nvSpPr>
        <p:spPr>
          <a:xfrm>
            <a:off x="6678926" y="1639065"/>
            <a:ext cx="1265628" cy="361403"/>
          </a:xfrm>
          <a:prstGeom prst="rect">
            <a:avLst/>
          </a:prstGeom>
        </p:spPr>
        <p:txBody>
          <a:bodyPr lIns="76556" tIns="38278" rIns="76556" bIns="38278" anchor="ctr">
            <a:normAutofit fontScale="82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못난이마켓</a:t>
            </a:r>
            <a:endParaRPr lang="ko-KR" altLang="en-US" sz="2009" dirty="0"/>
          </a:p>
        </p:txBody>
      </p:sp>
      <p:sp>
        <p:nvSpPr>
          <p:cNvPr id="39" name="제목 1">
            <a:extLst>
              <a:ext uri="{FF2B5EF4-FFF2-40B4-BE49-F238E27FC236}">
                <a16:creationId xmlns:a16="http://schemas.microsoft.com/office/drawing/2014/main" id="{A493D624-2081-044E-056C-818F078D7DC1}"/>
              </a:ext>
            </a:extLst>
          </p:cNvPr>
          <p:cNvSpPr txBox="1">
            <a:spLocks/>
          </p:cNvSpPr>
          <p:nvPr/>
        </p:nvSpPr>
        <p:spPr>
          <a:xfrm>
            <a:off x="6678926" y="2112776"/>
            <a:ext cx="1265628" cy="361403"/>
          </a:xfrm>
          <a:prstGeom prst="rect">
            <a:avLst/>
          </a:prstGeom>
        </p:spPr>
        <p:txBody>
          <a:bodyPr lIns="76556" tIns="38278" rIns="76556" bIns="38278" anchor="ctr">
            <a:normAutofit fontScale="52500" lnSpcReduction="2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농협 온라인지역센터</a:t>
            </a:r>
            <a:endParaRPr lang="ko-KR" altLang="en-US" sz="2009" dirty="0"/>
          </a:p>
        </p:txBody>
      </p:sp>
      <p:sp>
        <p:nvSpPr>
          <p:cNvPr id="40" name="제목 1">
            <a:extLst>
              <a:ext uri="{FF2B5EF4-FFF2-40B4-BE49-F238E27FC236}">
                <a16:creationId xmlns:a16="http://schemas.microsoft.com/office/drawing/2014/main" id="{18363017-A39D-79A7-45D6-04B69D2501E7}"/>
              </a:ext>
            </a:extLst>
          </p:cNvPr>
          <p:cNvSpPr txBox="1">
            <a:spLocks/>
          </p:cNvSpPr>
          <p:nvPr/>
        </p:nvSpPr>
        <p:spPr>
          <a:xfrm>
            <a:off x="6707723" y="2609524"/>
            <a:ext cx="1554765"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제로클럽</a:t>
            </a:r>
            <a:endParaRPr lang="ko-KR" altLang="en-US" sz="2009" dirty="0"/>
          </a:p>
        </p:txBody>
      </p:sp>
      <p:sp>
        <p:nvSpPr>
          <p:cNvPr id="42" name="제목 1">
            <a:extLst>
              <a:ext uri="{FF2B5EF4-FFF2-40B4-BE49-F238E27FC236}">
                <a16:creationId xmlns:a16="http://schemas.microsoft.com/office/drawing/2014/main" id="{3FC28B34-D05D-1EA5-F029-6E00FA1DB75E}"/>
              </a:ext>
            </a:extLst>
          </p:cNvPr>
          <p:cNvSpPr txBox="1">
            <a:spLocks/>
          </p:cNvSpPr>
          <p:nvPr/>
        </p:nvSpPr>
        <p:spPr>
          <a:xfrm>
            <a:off x="6735080" y="3136509"/>
            <a:ext cx="1265627" cy="361402"/>
          </a:xfrm>
          <a:prstGeom prst="rect">
            <a:avLst/>
          </a:prstGeom>
        </p:spPr>
        <p:txBody>
          <a:bodyPr lIns="76556" tIns="38278" rIns="76556" bIns="38278" anchor="ctr">
            <a:normAutofit fontScale="82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메이스마켓</a:t>
            </a:r>
            <a:endParaRPr lang="ko-KR" altLang="en-US" sz="2009" dirty="0"/>
          </a:p>
        </p:txBody>
      </p:sp>
      <p:sp>
        <p:nvSpPr>
          <p:cNvPr id="45" name="제목 1">
            <a:extLst>
              <a:ext uri="{FF2B5EF4-FFF2-40B4-BE49-F238E27FC236}">
                <a16:creationId xmlns:a16="http://schemas.microsoft.com/office/drawing/2014/main" id="{703BE047-1FF9-AA3A-3815-235FAED14C06}"/>
              </a:ext>
            </a:extLst>
          </p:cNvPr>
          <p:cNvSpPr txBox="1">
            <a:spLocks/>
          </p:cNvSpPr>
          <p:nvPr/>
        </p:nvSpPr>
        <p:spPr>
          <a:xfrm>
            <a:off x="5121447" y="4809074"/>
            <a:ext cx="5824663"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지자체몰</a:t>
            </a:r>
            <a:r>
              <a:rPr lang="en-US" altLang="ko-KR" sz="2009"/>
              <a:t>( </a:t>
            </a:r>
            <a:r>
              <a:rPr lang="ko-KR" altLang="en-US" sz="2009"/>
              <a:t>칠곡몰</a:t>
            </a:r>
            <a:r>
              <a:rPr lang="en-US" altLang="ko-KR" sz="2009"/>
              <a:t>, </a:t>
            </a:r>
            <a:r>
              <a:rPr lang="ko-KR" altLang="en-US" sz="2009"/>
              <a:t>명실상주몰</a:t>
            </a:r>
            <a:r>
              <a:rPr lang="en-US" altLang="ko-KR" sz="2009"/>
              <a:t>, </a:t>
            </a:r>
            <a:r>
              <a:rPr lang="ko-KR" altLang="en-US" sz="2009"/>
              <a:t>영야온심마켓등</a:t>
            </a:r>
            <a:r>
              <a:rPr lang="en-US" altLang="ko-KR" sz="2009"/>
              <a:t>)</a:t>
            </a:r>
            <a:endParaRPr lang="ko-KR" altLang="en-US" sz="2009" dirty="0"/>
          </a:p>
        </p:txBody>
      </p:sp>
      <p:sp>
        <p:nvSpPr>
          <p:cNvPr id="46" name="제목 1">
            <a:extLst>
              <a:ext uri="{FF2B5EF4-FFF2-40B4-BE49-F238E27FC236}">
                <a16:creationId xmlns:a16="http://schemas.microsoft.com/office/drawing/2014/main" id="{8EB85F0F-9AAE-C499-8F56-E04071E4715C}"/>
              </a:ext>
            </a:extLst>
          </p:cNvPr>
          <p:cNvSpPr txBox="1">
            <a:spLocks/>
          </p:cNvSpPr>
          <p:nvPr/>
        </p:nvSpPr>
        <p:spPr>
          <a:xfrm>
            <a:off x="9799790" y="3825475"/>
            <a:ext cx="1267067" cy="361402"/>
          </a:xfrm>
          <a:prstGeom prst="rect">
            <a:avLst/>
          </a:prstGeom>
        </p:spPr>
        <p:txBody>
          <a:bodyPr lIns="76556" tIns="38278" rIns="76556" bIns="38278" anchor="ctr">
            <a:normAutofit fontScale="97500"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defRPr/>
            </a:pPr>
            <a:r>
              <a:rPr lang="ko-KR" altLang="en-US" sz="2009"/>
              <a:t>마켓컬리</a:t>
            </a:r>
            <a:endParaRPr lang="ko-KR" altLang="en-US" sz="2009" dirty="0"/>
          </a:p>
        </p:txBody>
      </p:sp>
    </p:spTree>
    <p:extLst>
      <p:ext uri="{BB962C8B-B14F-4D97-AF65-F5344CB8AC3E}">
        <p14:creationId xmlns:p14="http://schemas.microsoft.com/office/powerpoint/2010/main" val="22092427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사업자등록증의 필요</a:t>
            </a:r>
          </a:p>
        </p:txBody>
      </p:sp>
      <p:sp>
        <p:nvSpPr>
          <p:cNvPr id="3" name="Rectangle 194">
            <a:extLst>
              <a:ext uri="{FF2B5EF4-FFF2-40B4-BE49-F238E27FC236}">
                <a16:creationId xmlns:a16="http://schemas.microsoft.com/office/drawing/2014/main" id="{8B85A538-0937-BF1D-5FED-AFC2517274C6}"/>
              </a:ext>
            </a:extLst>
          </p:cNvPr>
          <p:cNvSpPr>
            <a:spLocks noChangeArrowheads="1"/>
          </p:cNvSpPr>
          <p:nvPr/>
        </p:nvSpPr>
        <p:spPr bwMode="auto">
          <a:xfrm>
            <a:off x="5526675" y="2371316"/>
            <a:ext cx="5819611"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eaLnBrk="1" latinLnBrk="1" hangingPunct="1"/>
            <a:r>
              <a:rPr lang="ko-KR" altLang="en-US" sz="2800" b="1" dirty="0">
                <a:solidFill>
                  <a:schemeClr val="bg2">
                    <a:lumMod val="50000"/>
                  </a:schemeClr>
                </a:solidFill>
                <a:latin typeface="맑은 고딕" panose="020B0503020000020004" pitchFamily="50" charset="-127"/>
                <a:ea typeface="맑은 고딕" panose="020B0503020000020004" pitchFamily="50" charset="-127"/>
              </a:rPr>
              <a:t>기존 피부양자 자격 상실</a:t>
            </a:r>
            <a:endParaRPr lang="en-US" altLang="ko-KR" sz="2800" b="1" dirty="0">
              <a:solidFill>
                <a:schemeClr val="bg2">
                  <a:lumMod val="50000"/>
                </a:schemeClr>
              </a:solidFill>
              <a:latin typeface="맑은 고딕" panose="020B0503020000020004" pitchFamily="50" charset="-127"/>
              <a:ea typeface="맑은 고딕" panose="020B0503020000020004" pitchFamily="50" charset="-127"/>
            </a:endParaRPr>
          </a:p>
          <a:p>
            <a:pPr eaLnBrk="1" latinLnBrk="1" hangingPunct="1"/>
            <a:endParaRPr lang="en-US" altLang="ko-KR" sz="2800" b="1" dirty="0">
              <a:solidFill>
                <a:schemeClr val="bg2">
                  <a:lumMod val="50000"/>
                </a:schemeClr>
              </a:solidFill>
              <a:latin typeface="맑은 고딕" panose="020B0503020000020004" pitchFamily="50" charset="-127"/>
              <a:ea typeface="맑은 고딕" panose="020B0503020000020004" pitchFamily="50" charset="-127"/>
            </a:endParaRPr>
          </a:p>
          <a:p>
            <a:pPr eaLnBrk="1" latinLnBrk="1" hangingPunct="1"/>
            <a:r>
              <a:rPr lang="ko-KR" altLang="en-US" sz="2800" b="1" dirty="0">
                <a:solidFill>
                  <a:schemeClr val="bg2">
                    <a:lumMod val="50000"/>
                  </a:schemeClr>
                </a:solidFill>
                <a:latin typeface="맑은 고딕" panose="020B0503020000020004" pitchFamily="50" charset="-127"/>
                <a:ea typeface="맑은 고딕" panose="020B0503020000020004" pitchFamily="50" charset="-127"/>
              </a:rPr>
              <a:t>의료보험료 상승</a:t>
            </a:r>
            <a:endParaRPr lang="en-US" altLang="ko-KR" sz="2800" b="1" dirty="0">
              <a:solidFill>
                <a:schemeClr val="bg2">
                  <a:lumMod val="50000"/>
                </a:schemeClr>
              </a:solidFill>
              <a:latin typeface="맑은 고딕" panose="020B0503020000020004" pitchFamily="50" charset="-127"/>
              <a:ea typeface="맑은 고딕" panose="020B0503020000020004" pitchFamily="50" charset="-127"/>
            </a:endParaRPr>
          </a:p>
          <a:p>
            <a:pPr eaLnBrk="1" latinLnBrk="1" hangingPunct="1"/>
            <a:r>
              <a:rPr lang="en-US" altLang="ko-KR" sz="2800" b="1" dirty="0">
                <a:solidFill>
                  <a:schemeClr val="bg2">
                    <a:lumMod val="50000"/>
                  </a:schemeClr>
                </a:solidFill>
                <a:latin typeface="맑은 고딕" panose="020B0503020000020004" pitchFamily="50" charset="-127"/>
                <a:ea typeface="맑은 고딕" panose="020B0503020000020004" pitchFamily="50" charset="-127"/>
              </a:rPr>
              <a:t>(</a:t>
            </a:r>
            <a:r>
              <a:rPr lang="ko-KR" altLang="en-US" sz="2800" b="1" dirty="0">
                <a:solidFill>
                  <a:schemeClr val="bg2">
                    <a:lumMod val="50000"/>
                  </a:schemeClr>
                </a:solidFill>
                <a:latin typeface="맑은 고딕" panose="020B0503020000020004" pitchFamily="50" charset="-127"/>
                <a:ea typeface="맑은 고딕" panose="020B0503020000020004" pitchFamily="50" charset="-127"/>
              </a:rPr>
              <a:t>매출과 소득에 따른 책정</a:t>
            </a:r>
            <a:r>
              <a:rPr lang="en-US" altLang="ko-KR" sz="2800" b="1" dirty="0">
                <a:solidFill>
                  <a:schemeClr val="bg2">
                    <a:lumMod val="50000"/>
                  </a:schemeClr>
                </a:solidFill>
                <a:latin typeface="맑은 고딕" panose="020B0503020000020004" pitchFamily="50" charset="-127"/>
                <a:ea typeface="맑은 고딕" panose="020B0503020000020004" pitchFamily="50" charset="-127"/>
              </a:rPr>
              <a:t>)</a:t>
            </a:r>
            <a:endParaRPr lang="ko-KR" altLang="en-US" sz="2800" dirty="0">
              <a:solidFill>
                <a:schemeClr val="bg2">
                  <a:lumMod val="50000"/>
                </a:schemeClr>
              </a:solidFill>
              <a:latin typeface="맑은 고딕" panose="020B0503020000020004" pitchFamily="50" charset="-127"/>
              <a:ea typeface="맑은 고딕" panose="020B0503020000020004" pitchFamily="50" charset="-127"/>
            </a:endParaRPr>
          </a:p>
        </p:txBody>
      </p:sp>
      <p:sp>
        <p:nvSpPr>
          <p:cNvPr id="6" name="Rectangle 194">
            <a:extLst>
              <a:ext uri="{FF2B5EF4-FFF2-40B4-BE49-F238E27FC236}">
                <a16:creationId xmlns:a16="http://schemas.microsoft.com/office/drawing/2014/main" id="{05CE4309-A927-A3BC-ABFA-51CD79435BD2}"/>
              </a:ext>
            </a:extLst>
          </p:cNvPr>
          <p:cNvSpPr>
            <a:spLocks noChangeArrowheads="1"/>
          </p:cNvSpPr>
          <p:nvPr/>
        </p:nvSpPr>
        <p:spPr bwMode="auto">
          <a:xfrm>
            <a:off x="5526675" y="5298510"/>
            <a:ext cx="620701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eaLnBrk="1" latinLnBrk="1" hangingPunct="1"/>
            <a:r>
              <a:rPr lang="ko-KR" altLang="en-US" sz="1800" b="1" dirty="0" err="1">
                <a:solidFill>
                  <a:schemeClr val="bg2">
                    <a:lumMod val="50000"/>
                  </a:schemeClr>
                </a:solidFill>
                <a:latin typeface="맑은 고딕" panose="020B0503020000020004" pitchFamily="50" charset="-127"/>
                <a:ea typeface="맑은 고딕" panose="020B0503020000020004" pitchFamily="50" charset="-127"/>
              </a:rPr>
              <a:t>시단위</a:t>
            </a:r>
            <a:r>
              <a:rPr lang="ko-KR" altLang="en-US" sz="1800" b="1" dirty="0">
                <a:solidFill>
                  <a:schemeClr val="bg2">
                    <a:lumMod val="50000"/>
                  </a:schemeClr>
                </a:solidFill>
                <a:latin typeface="맑은 고딕" panose="020B0503020000020004" pitchFamily="50" charset="-127"/>
                <a:ea typeface="맑은 고딕" panose="020B0503020000020004" pitchFamily="50" charset="-127"/>
              </a:rPr>
              <a:t> 농업인의 사례</a:t>
            </a:r>
            <a:endParaRPr lang="en-US" altLang="ko-KR" sz="1800" b="1" dirty="0">
              <a:solidFill>
                <a:schemeClr val="bg2">
                  <a:lumMod val="50000"/>
                </a:schemeClr>
              </a:solidFill>
              <a:latin typeface="맑은 고딕" panose="020B0503020000020004" pitchFamily="50" charset="-127"/>
              <a:ea typeface="맑은 고딕" panose="020B0503020000020004" pitchFamily="50" charset="-127"/>
            </a:endParaRPr>
          </a:p>
          <a:p>
            <a:pPr eaLnBrk="1" latinLnBrk="1" hangingPunct="1"/>
            <a:endParaRPr lang="en-US" altLang="ko-KR" sz="1800" b="1" dirty="0">
              <a:solidFill>
                <a:schemeClr val="bg2">
                  <a:lumMod val="50000"/>
                </a:schemeClr>
              </a:solidFill>
              <a:latin typeface="맑은 고딕" panose="020B0503020000020004" pitchFamily="50" charset="-127"/>
              <a:ea typeface="맑은 고딕" panose="020B0503020000020004" pitchFamily="50" charset="-127"/>
            </a:endParaRPr>
          </a:p>
          <a:p>
            <a:pPr eaLnBrk="1" latinLnBrk="1" hangingPunct="1"/>
            <a:r>
              <a:rPr lang="ko-KR" altLang="en-US" sz="1800" dirty="0">
                <a:solidFill>
                  <a:schemeClr val="bg2">
                    <a:lumMod val="50000"/>
                  </a:schemeClr>
                </a:solidFill>
                <a:latin typeface="맑은 고딕" panose="020B0503020000020004" pitchFamily="50" charset="-127"/>
                <a:ea typeface="맑은 고딕" panose="020B0503020000020004" pitchFamily="50" charset="-127"/>
              </a:rPr>
              <a:t>월 </a:t>
            </a:r>
            <a:r>
              <a:rPr lang="en-US" altLang="ko-KR" sz="1800" dirty="0">
                <a:solidFill>
                  <a:schemeClr val="bg2">
                    <a:lumMod val="50000"/>
                  </a:schemeClr>
                </a:solidFill>
                <a:latin typeface="맑은 고딕" panose="020B0503020000020004" pitchFamily="50" charset="-127"/>
                <a:ea typeface="맑은 고딕" panose="020B0503020000020004" pitchFamily="50" charset="-127"/>
              </a:rPr>
              <a:t>20</a:t>
            </a:r>
            <a:r>
              <a:rPr lang="ko-KR" altLang="en-US" sz="1800" dirty="0">
                <a:solidFill>
                  <a:schemeClr val="bg2">
                    <a:lumMod val="50000"/>
                  </a:schemeClr>
                </a:solidFill>
                <a:latin typeface="맑은 고딕" panose="020B0503020000020004" pitchFamily="50" charset="-127"/>
                <a:ea typeface="맑은 고딕" panose="020B0503020000020004" pitchFamily="50" charset="-127"/>
              </a:rPr>
              <a:t>만원 </a:t>
            </a:r>
            <a:r>
              <a:rPr lang="ko-KR" altLang="en-US" sz="1800" dirty="0" err="1">
                <a:solidFill>
                  <a:schemeClr val="bg2">
                    <a:lumMod val="50000"/>
                  </a:schemeClr>
                </a:solidFill>
                <a:latin typeface="맑은 고딕" panose="020B0503020000020004" pitchFamily="50" charset="-127"/>
                <a:ea typeface="맑은 고딕" panose="020B0503020000020004" pitchFamily="50" charset="-127"/>
              </a:rPr>
              <a:t>납부시</a:t>
            </a:r>
            <a:r>
              <a:rPr lang="en-US" altLang="ko-KR" sz="1800" dirty="0">
                <a:solidFill>
                  <a:schemeClr val="bg2">
                    <a:lumMod val="50000"/>
                  </a:schemeClr>
                </a:solidFill>
                <a:latin typeface="맑은 고딕" panose="020B0503020000020004" pitchFamily="50" charset="-127"/>
                <a:ea typeface="맑은 고딕" panose="020B0503020000020004" pitchFamily="50" charset="-127"/>
              </a:rPr>
              <a:t> * 12</a:t>
            </a:r>
            <a:r>
              <a:rPr lang="ko-KR" altLang="en-US" sz="1800" dirty="0">
                <a:solidFill>
                  <a:schemeClr val="bg2">
                    <a:lumMod val="50000"/>
                  </a:schemeClr>
                </a:solidFill>
                <a:latin typeface="맑은 고딕" panose="020B0503020000020004" pitchFamily="50" charset="-127"/>
                <a:ea typeface="맑은 고딕" panose="020B0503020000020004" pitchFamily="50" charset="-127"/>
              </a:rPr>
              <a:t>개월 </a:t>
            </a:r>
            <a:r>
              <a:rPr lang="en-US" altLang="ko-KR" sz="1800" dirty="0">
                <a:solidFill>
                  <a:schemeClr val="bg2">
                    <a:lumMod val="50000"/>
                  </a:schemeClr>
                </a:solidFill>
                <a:latin typeface="맑은 고딕" panose="020B0503020000020004" pitchFamily="50" charset="-127"/>
                <a:ea typeface="맑은 고딕" panose="020B0503020000020004" pitchFamily="50" charset="-127"/>
              </a:rPr>
              <a:t>* 10</a:t>
            </a:r>
            <a:r>
              <a:rPr lang="ko-KR" altLang="en-US" sz="1800" dirty="0">
                <a:solidFill>
                  <a:schemeClr val="bg2">
                    <a:lumMod val="50000"/>
                  </a:schemeClr>
                </a:solidFill>
                <a:latin typeface="맑은 고딕" panose="020B0503020000020004" pitchFamily="50" charset="-127"/>
                <a:ea typeface="맑은 고딕" panose="020B0503020000020004" pitchFamily="50" charset="-127"/>
              </a:rPr>
              <a:t>년 </a:t>
            </a:r>
            <a:r>
              <a:rPr lang="en-US" altLang="ko-KR" sz="1800" dirty="0">
                <a:solidFill>
                  <a:schemeClr val="bg2">
                    <a:lumMod val="50000"/>
                  </a:schemeClr>
                </a:solidFill>
                <a:latin typeface="맑은 고딕" panose="020B0503020000020004" pitchFamily="50" charset="-127"/>
                <a:ea typeface="맑은 고딕" panose="020B0503020000020004" pitchFamily="50" charset="-127"/>
              </a:rPr>
              <a:t>= </a:t>
            </a:r>
            <a:r>
              <a:rPr lang="en-US" altLang="ko-KR" sz="1800" dirty="0">
                <a:solidFill>
                  <a:schemeClr val="bg2">
                    <a:lumMod val="50000"/>
                  </a:schemeClr>
                </a:solidFill>
                <a:highlight>
                  <a:srgbClr val="00FFFF"/>
                </a:highlight>
                <a:latin typeface="맑은 고딕" panose="020B0503020000020004" pitchFamily="50" charset="-127"/>
                <a:ea typeface="맑은 고딕" panose="020B0503020000020004" pitchFamily="50" charset="-127"/>
              </a:rPr>
              <a:t>24,000,000</a:t>
            </a:r>
            <a:r>
              <a:rPr lang="ko-KR" altLang="en-US" sz="1800" dirty="0">
                <a:solidFill>
                  <a:schemeClr val="bg2">
                    <a:lumMod val="50000"/>
                  </a:schemeClr>
                </a:solidFill>
                <a:highlight>
                  <a:srgbClr val="00FFFF"/>
                </a:highlight>
                <a:latin typeface="맑은 고딕" panose="020B0503020000020004" pitchFamily="50" charset="-127"/>
                <a:ea typeface="맑은 고딕" panose="020B0503020000020004" pitchFamily="50" charset="-127"/>
              </a:rPr>
              <a:t>원</a:t>
            </a:r>
          </a:p>
        </p:txBody>
      </p:sp>
      <p:grpSp>
        <p:nvGrpSpPr>
          <p:cNvPr id="12" name="그룹 11">
            <a:extLst>
              <a:ext uri="{FF2B5EF4-FFF2-40B4-BE49-F238E27FC236}">
                <a16:creationId xmlns:a16="http://schemas.microsoft.com/office/drawing/2014/main" id="{81DC807A-73B3-6BCC-A3C3-1A6634DC9ADA}"/>
              </a:ext>
            </a:extLst>
          </p:cNvPr>
          <p:cNvGrpSpPr/>
          <p:nvPr/>
        </p:nvGrpSpPr>
        <p:grpSpPr>
          <a:xfrm>
            <a:off x="458315" y="1336722"/>
            <a:ext cx="4782217" cy="5216069"/>
            <a:chOff x="458315" y="1247077"/>
            <a:chExt cx="4782217" cy="5216069"/>
          </a:xfrm>
        </p:grpSpPr>
        <p:pic>
          <p:nvPicPr>
            <p:cNvPr id="7" name="그림 6">
              <a:extLst>
                <a:ext uri="{FF2B5EF4-FFF2-40B4-BE49-F238E27FC236}">
                  <a16:creationId xmlns:a16="http://schemas.microsoft.com/office/drawing/2014/main" id="{A4559B47-3B01-E924-E540-9BC3071A1ACB}"/>
                </a:ext>
              </a:extLst>
            </p:cNvPr>
            <p:cNvPicPr>
              <a:picLocks noChangeAspect="1"/>
            </p:cNvPicPr>
            <p:nvPr/>
          </p:nvPicPr>
          <p:blipFill>
            <a:blip r:embed="rId2"/>
            <a:stretch>
              <a:fillRect/>
            </a:stretch>
          </p:blipFill>
          <p:spPr>
            <a:xfrm>
              <a:off x="458315" y="1247077"/>
              <a:ext cx="4782217" cy="953530"/>
            </a:xfrm>
            <a:prstGeom prst="rect">
              <a:avLst/>
            </a:prstGeom>
          </p:spPr>
        </p:pic>
        <p:pic>
          <p:nvPicPr>
            <p:cNvPr id="8" name="그림 7">
              <a:extLst>
                <a:ext uri="{FF2B5EF4-FFF2-40B4-BE49-F238E27FC236}">
                  <a16:creationId xmlns:a16="http://schemas.microsoft.com/office/drawing/2014/main" id="{CAB149F7-0AC3-14B4-3D1F-DF34EE61F02A}"/>
                </a:ext>
              </a:extLst>
            </p:cNvPr>
            <p:cNvPicPr>
              <a:picLocks noChangeAspect="1"/>
            </p:cNvPicPr>
            <p:nvPr/>
          </p:nvPicPr>
          <p:blipFill>
            <a:blip r:embed="rId3"/>
            <a:stretch>
              <a:fillRect/>
            </a:stretch>
          </p:blipFill>
          <p:spPr>
            <a:xfrm>
              <a:off x="458315" y="2281671"/>
              <a:ext cx="4741621" cy="4181475"/>
            </a:xfrm>
            <a:prstGeom prst="rect">
              <a:avLst/>
            </a:prstGeom>
          </p:spPr>
        </p:pic>
        <p:sp>
          <p:nvSpPr>
            <p:cNvPr id="9" name="폭발: 14pt 8">
              <a:extLst>
                <a:ext uri="{FF2B5EF4-FFF2-40B4-BE49-F238E27FC236}">
                  <a16:creationId xmlns:a16="http://schemas.microsoft.com/office/drawing/2014/main" id="{E5654C8B-B4AF-9F8C-A6C8-8E98A37D2CBF}"/>
                </a:ext>
              </a:extLst>
            </p:cNvPr>
            <p:cNvSpPr/>
            <p:nvPr/>
          </p:nvSpPr>
          <p:spPr>
            <a:xfrm>
              <a:off x="1894229" y="3504923"/>
              <a:ext cx="2320235" cy="1272209"/>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2">
                    <a:lumMod val="25000"/>
                  </a:schemeClr>
                </a:solidFill>
              </a:endParaRPr>
            </a:p>
          </p:txBody>
        </p:sp>
      </p:grpSp>
      <p:sp>
        <p:nvSpPr>
          <p:cNvPr id="10" name="TextBox 9">
            <a:extLst>
              <a:ext uri="{FF2B5EF4-FFF2-40B4-BE49-F238E27FC236}">
                <a16:creationId xmlns:a16="http://schemas.microsoft.com/office/drawing/2014/main" id="{F64BC6BA-BDD6-583B-59C4-AF9E1CF29E5C}"/>
              </a:ext>
            </a:extLst>
          </p:cNvPr>
          <p:cNvSpPr txBox="1"/>
          <p:nvPr/>
        </p:nvSpPr>
        <p:spPr>
          <a:xfrm>
            <a:off x="3441121" y="6510744"/>
            <a:ext cx="1835759" cy="246221"/>
          </a:xfrm>
          <a:prstGeom prst="rect">
            <a:avLst/>
          </a:prstGeom>
          <a:noFill/>
        </p:spPr>
        <p:txBody>
          <a:bodyPr wrap="none" rtlCol="0">
            <a:spAutoFit/>
          </a:bodyPr>
          <a:lstStyle/>
          <a:p>
            <a:r>
              <a:rPr lang="en-US" altLang="ko-KR" sz="1000" dirty="0">
                <a:solidFill>
                  <a:schemeClr val="bg2">
                    <a:lumMod val="25000"/>
                  </a:schemeClr>
                </a:solidFill>
              </a:rPr>
              <a:t>[</a:t>
            </a:r>
            <a:r>
              <a:rPr lang="ko-KR" altLang="en-US" sz="1000" dirty="0">
                <a:solidFill>
                  <a:schemeClr val="bg2">
                    <a:lumMod val="25000"/>
                  </a:schemeClr>
                </a:solidFill>
              </a:rPr>
              <a:t>출처 </a:t>
            </a:r>
            <a:r>
              <a:rPr lang="en-US" altLang="ko-KR" sz="1000" dirty="0">
                <a:solidFill>
                  <a:schemeClr val="bg2">
                    <a:lumMod val="25000"/>
                  </a:schemeClr>
                </a:solidFill>
              </a:rPr>
              <a:t>: </a:t>
            </a:r>
            <a:r>
              <a:rPr lang="ko-KR" altLang="en-US" sz="1000" dirty="0">
                <a:solidFill>
                  <a:schemeClr val="bg2">
                    <a:lumMod val="25000"/>
                  </a:schemeClr>
                </a:solidFill>
              </a:rPr>
              <a:t>보건복지부 홈페이지</a:t>
            </a:r>
            <a:r>
              <a:rPr lang="en-US" altLang="ko-KR" sz="1000" dirty="0">
                <a:solidFill>
                  <a:schemeClr val="bg2">
                    <a:lumMod val="25000"/>
                  </a:schemeClr>
                </a:solidFill>
              </a:rPr>
              <a:t>]</a:t>
            </a:r>
            <a:endParaRPr lang="ko-KR" altLang="en-US" sz="1000" dirty="0">
              <a:solidFill>
                <a:schemeClr val="bg2">
                  <a:lumMod val="25000"/>
                </a:schemeClr>
              </a:solidFill>
            </a:endParaRPr>
          </a:p>
        </p:txBody>
      </p:sp>
      <p:sp>
        <p:nvSpPr>
          <p:cNvPr id="11" name="제목 1">
            <a:extLst>
              <a:ext uri="{FF2B5EF4-FFF2-40B4-BE49-F238E27FC236}">
                <a16:creationId xmlns:a16="http://schemas.microsoft.com/office/drawing/2014/main" id="{825B9FD7-F4BE-C66F-F7B4-AC721584C7EE}"/>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사업자등록을 왜 싫어하나요</a:t>
            </a:r>
            <a:r>
              <a:rPr lang="en-US" altLang="ko-KR" b="1" dirty="0">
                <a:solidFill>
                  <a:schemeClr val="accent6">
                    <a:lumMod val="75000"/>
                  </a:schemeClr>
                </a:solidFill>
                <a:latin typeface="나눔고딕" pitchFamily="2" charset="-127"/>
                <a:ea typeface="나눔고딕" pitchFamily="2" charset="-127"/>
              </a:rPr>
              <a:t>?</a:t>
            </a:r>
            <a:endParaRPr lang="ko-KR" altLang="en-US" b="1" dirty="0">
              <a:solidFill>
                <a:schemeClr val="accent6">
                  <a:lumMod val="75000"/>
                </a:schemeClr>
              </a:solidFill>
              <a:latin typeface="나눔고딕" pitchFamily="2" charset="-127"/>
              <a:ea typeface="나눔고딕" pitchFamily="2" charset="-127"/>
            </a:endParaRPr>
          </a:p>
        </p:txBody>
      </p:sp>
    </p:spTree>
    <p:extLst>
      <p:ext uri="{BB962C8B-B14F-4D97-AF65-F5344CB8AC3E}">
        <p14:creationId xmlns:p14="http://schemas.microsoft.com/office/powerpoint/2010/main" val="34191109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사각형: 둥근 모서리 22">
            <a:extLst>
              <a:ext uri="{FF2B5EF4-FFF2-40B4-BE49-F238E27FC236}">
                <a16:creationId xmlns:a16="http://schemas.microsoft.com/office/drawing/2014/main" id="{4DB6E0FA-28AC-09B1-7946-8A62869712CA}"/>
              </a:ext>
            </a:extLst>
          </p:cNvPr>
          <p:cNvSpPr/>
          <p:nvPr/>
        </p:nvSpPr>
        <p:spPr>
          <a:xfrm>
            <a:off x="3075986" y="2692400"/>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err="1"/>
              <a:t>식약처</a:t>
            </a:r>
            <a:endParaRPr lang="en-US" altLang="ko-KR" sz="2400" b="1" dirty="0"/>
          </a:p>
        </p:txBody>
      </p:sp>
      <p:sp>
        <p:nvSpPr>
          <p:cNvPr id="24" name="사각형: 둥근 모서리 23">
            <a:extLst>
              <a:ext uri="{FF2B5EF4-FFF2-40B4-BE49-F238E27FC236}">
                <a16:creationId xmlns:a16="http://schemas.microsoft.com/office/drawing/2014/main" id="{4216E439-C620-1023-746F-DEA9D6C00A3A}"/>
              </a:ext>
            </a:extLst>
          </p:cNvPr>
          <p:cNvSpPr/>
          <p:nvPr/>
        </p:nvSpPr>
        <p:spPr>
          <a:xfrm>
            <a:off x="6555798" y="4165624"/>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err="1"/>
              <a:t>시군청</a:t>
            </a:r>
            <a:endParaRPr lang="ko-KR" altLang="en-US" sz="2400" b="1" dirty="0"/>
          </a:p>
        </p:txBody>
      </p:sp>
      <p:sp>
        <p:nvSpPr>
          <p:cNvPr id="25" name="사각형: 둥근 모서리 24">
            <a:extLst>
              <a:ext uri="{FF2B5EF4-FFF2-40B4-BE49-F238E27FC236}">
                <a16:creationId xmlns:a16="http://schemas.microsoft.com/office/drawing/2014/main" id="{9423FDEA-DC8C-1E0F-D256-CA8AE0BE1248}"/>
              </a:ext>
            </a:extLst>
          </p:cNvPr>
          <p:cNvSpPr/>
          <p:nvPr/>
        </p:nvSpPr>
        <p:spPr>
          <a:xfrm>
            <a:off x="3075986" y="4165624"/>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400" b="1" dirty="0"/>
              <a:t>국세청</a:t>
            </a:r>
          </a:p>
        </p:txBody>
      </p:sp>
      <p:sp>
        <p:nvSpPr>
          <p:cNvPr id="22" name="사각형: 둥근 모서리 21">
            <a:extLst>
              <a:ext uri="{FF2B5EF4-FFF2-40B4-BE49-F238E27FC236}">
                <a16:creationId xmlns:a16="http://schemas.microsoft.com/office/drawing/2014/main" id="{A1FED711-92EE-2CBA-90D4-4784701E4726}"/>
              </a:ext>
            </a:extLst>
          </p:cNvPr>
          <p:cNvSpPr/>
          <p:nvPr/>
        </p:nvSpPr>
        <p:spPr>
          <a:xfrm>
            <a:off x="6555798" y="2692400"/>
            <a:ext cx="1968500" cy="977900"/>
          </a:xfrm>
          <a:prstGeom prst="roundRect">
            <a:avLst/>
          </a:prstGeom>
          <a:solidFill>
            <a:srgbClr val="EE7700"/>
          </a:solidFill>
          <a:ln w="2063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400" b="1" dirty="0"/>
              <a:t>HACCP </a:t>
            </a:r>
          </a:p>
          <a:p>
            <a:pPr algn="ctr"/>
            <a:r>
              <a:rPr lang="ko-KR" altLang="en-US" sz="2400" b="1" dirty="0"/>
              <a:t>인증</a:t>
            </a:r>
          </a:p>
        </p:txBody>
      </p:sp>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사과즙을 농업인이 농사</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a:solidFill>
                  <a:schemeClr val="bg1"/>
                </a:solidFill>
                <a:effectLst>
                  <a:outerShdw blurRad="38100" dist="38100" dir="2700000" algn="tl">
                    <a:srgbClr val="000000">
                      <a:alpha val="43137"/>
                    </a:srgbClr>
                  </a:outerShdw>
                </a:effectLst>
              </a:rPr>
              <a:t>가공해 판매</a:t>
            </a:r>
          </a:p>
        </p:txBody>
      </p:sp>
      <p:pic>
        <p:nvPicPr>
          <p:cNvPr id="1026" name="Picture 2" descr="2d624c9d96d32a8de3db6aadd3baf611_1642574">
            <a:extLst>
              <a:ext uri="{FF2B5EF4-FFF2-40B4-BE49-F238E27FC236}">
                <a16:creationId xmlns:a16="http://schemas.microsoft.com/office/drawing/2014/main" id="{9280FB7C-1ADD-2889-A05B-2CE677BCA2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745" t="16142" r="52074" b="61112"/>
          <a:stretch/>
        </p:blipFill>
        <p:spPr bwMode="auto">
          <a:xfrm>
            <a:off x="4815892" y="3113685"/>
            <a:ext cx="1968500" cy="15599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6" name="직사각형 25">
            <a:extLst>
              <a:ext uri="{FF2B5EF4-FFF2-40B4-BE49-F238E27FC236}">
                <a16:creationId xmlns:a16="http://schemas.microsoft.com/office/drawing/2014/main" id="{93469B6D-99E2-3EFF-6727-3A8046D2342A}"/>
              </a:ext>
            </a:extLst>
          </p:cNvPr>
          <p:cNvSpPr/>
          <p:nvPr/>
        </p:nvSpPr>
        <p:spPr>
          <a:xfrm>
            <a:off x="838200" y="1444311"/>
            <a:ext cx="4807136" cy="1149930"/>
          </a:xfrm>
          <a:prstGeom prst="rect">
            <a:avLst/>
          </a:prstGeom>
        </p:spPr>
        <p:txBody>
          <a:bodyPr wrap="square" anchor="ctr">
            <a:spAutoFit/>
          </a:bodyPr>
          <a:lstStyle/>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식품제조</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가공업 영업등록</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신고</a:t>
            </a:r>
            <a:r>
              <a:rPr lang="en-US" altLang="ko-KR" sz="1600" b="1" dirty="0">
                <a:solidFill>
                  <a:schemeClr val="bg2">
                    <a:lumMod val="50000"/>
                  </a:schemeClr>
                </a:solidFill>
                <a:latin typeface="나눔고딕" pitchFamily="2" charset="-127"/>
                <a:ea typeface="나눔고딕" pitchFamily="2" charset="-127"/>
              </a:rPr>
              <a:t>)</a:t>
            </a:r>
          </a:p>
          <a:p>
            <a:pPr marL="285750" indent="-285750">
              <a:lnSpc>
                <a:spcPct val="150000"/>
              </a:lnSpc>
              <a:buFont typeface="Arial" panose="020B0604020202020204" pitchFamily="34" charset="0"/>
              <a:buChar char="•"/>
              <a:defRPr/>
            </a:pPr>
            <a:r>
              <a:rPr lang="ko-KR" altLang="en-US" sz="1600" b="1" dirty="0" err="1">
                <a:solidFill>
                  <a:schemeClr val="bg2">
                    <a:lumMod val="50000"/>
                  </a:schemeClr>
                </a:solidFill>
                <a:latin typeface="나눔고딕" pitchFamily="2" charset="-127"/>
                <a:ea typeface="나눔고딕" pitchFamily="2" charset="-127"/>
              </a:rPr>
              <a:t>식품소분</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판매업 및 기타 영업신고</a:t>
            </a:r>
          </a:p>
          <a:p>
            <a:pPr marL="285750" indent="-285750">
              <a:lnSpc>
                <a:spcPct val="150000"/>
              </a:lnSpc>
              <a:buFont typeface="Arial" panose="020B0604020202020204" pitchFamily="34" charset="0"/>
              <a:buChar char="•"/>
              <a:defRPr/>
            </a:pPr>
            <a:r>
              <a:rPr lang="ko-KR" altLang="en-US" sz="1600" b="1" dirty="0" err="1">
                <a:solidFill>
                  <a:schemeClr val="bg2">
                    <a:lumMod val="50000"/>
                  </a:schemeClr>
                </a:solidFill>
                <a:latin typeface="나눔고딕" pitchFamily="2" charset="-127"/>
                <a:ea typeface="나눔고딕" pitchFamily="2" charset="-127"/>
              </a:rPr>
              <a:t>즉석판매제조가공업</a:t>
            </a:r>
            <a:r>
              <a:rPr lang="ko-KR" altLang="en-US" sz="1600" b="1" dirty="0">
                <a:solidFill>
                  <a:schemeClr val="bg2">
                    <a:lumMod val="50000"/>
                  </a:schemeClr>
                </a:solidFill>
                <a:latin typeface="나눔고딕" pitchFamily="2" charset="-127"/>
                <a:ea typeface="나눔고딕" pitchFamily="2" charset="-127"/>
              </a:rPr>
              <a:t> 영업신고</a:t>
            </a:r>
          </a:p>
        </p:txBody>
      </p:sp>
      <p:sp>
        <p:nvSpPr>
          <p:cNvPr id="27" name="TextBox 26">
            <a:extLst>
              <a:ext uri="{FF2B5EF4-FFF2-40B4-BE49-F238E27FC236}">
                <a16:creationId xmlns:a16="http://schemas.microsoft.com/office/drawing/2014/main" id="{D223254E-FBF7-D622-B7CD-81BB8797EDA1}"/>
              </a:ext>
            </a:extLst>
          </p:cNvPr>
          <p:cNvSpPr txBox="1"/>
          <p:nvPr/>
        </p:nvSpPr>
        <p:spPr>
          <a:xfrm>
            <a:off x="3933152" y="1568127"/>
            <a:ext cx="1333667" cy="956544"/>
          </a:xfrm>
          <a:prstGeom prst="rect">
            <a:avLst/>
          </a:prstGeom>
          <a:noFill/>
        </p:spPr>
        <p:txBody>
          <a:bodyPr anchor="ctr">
            <a:spAutoFit/>
          </a:bodyPr>
          <a:lstStyle/>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시</a:t>
            </a:r>
            <a:r>
              <a:rPr lang="en-US" altLang="ko-KR" sz="2000" b="1" dirty="0">
                <a:solidFill>
                  <a:schemeClr val="accent6">
                    <a:lumMod val="75000"/>
                  </a:schemeClr>
                </a:solidFill>
                <a:latin typeface="나눔고딕" pitchFamily="2" charset="-127"/>
                <a:ea typeface="나눔고딕" pitchFamily="2" charset="-127"/>
              </a:rPr>
              <a:t>.</a:t>
            </a:r>
            <a:r>
              <a:rPr lang="ko-KR" altLang="en-US" sz="2000" b="1" dirty="0">
                <a:solidFill>
                  <a:schemeClr val="accent6">
                    <a:lumMod val="75000"/>
                  </a:schemeClr>
                </a:solidFill>
                <a:latin typeface="나눔고딕" pitchFamily="2" charset="-127"/>
                <a:ea typeface="나눔고딕" pitchFamily="2" charset="-127"/>
              </a:rPr>
              <a:t>군청</a:t>
            </a:r>
            <a:endParaRPr lang="en-US" altLang="ko-KR" sz="2000" b="1" dirty="0">
              <a:solidFill>
                <a:schemeClr val="accent6">
                  <a:lumMod val="75000"/>
                </a:schemeClr>
              </a:solidFill>
              <a:latin typeface="나눔고딕" pitchFamily="2" charset="-127"/>
              <a:ea typeface="나눔고딕" pitchFamily="2" charset="-127"/>
            </a:endParaRPr>
          </a:p>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위생과</a:t>
            </a:r>
          </a:p>
        </p:txBody>
      </p:sp>
      <p:sp>
        <p:nvSpPr>
          <p:cNvPr id="28" name="직사각형 27">
            <a:extLst>
              <a:ext uri="{FF2B5EF4-FFF2-40B4-BE49-F238E27FC236}">
                <a16:creationId xmlns:a16="http://schemas.microsoft.com/office/drawing/2014/main" id="{123439BD-A113-C40E-36AD-7C5A80A43202}"/>
              </a:ext>
            </a:extLst>
          </p:cNvPr>
          <p:cNvSpPr/>
          <p:nvPr/>
        </p:nvSpPr>
        <p:spPr>
          <a:xfrm>
            <a:off x="838200" y="5115389"/>
            <a:ext cx="4030102" cy="1149930"/>
          </a:xfrm>
          <a:prstGeom prst="rect">
            <a:avLst/>
          </a:prstGeom>
        </p:spPr>
        <p:txBody>
          <a:bodyPr anchor="ctr">
            <a:spAutoFit/>
          </a:bodyPr>
          <a:lstStyle/>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간이과세사업자</a:t>
            </a:r>
            <a:endParaRPr lang="en-US" altLang="ko-KR" sz="1600" b="1" dirty="0">
              <a:solidFill>
                <a:schemeClr val="bg2">
                  <a:lumMod val="50000"/>
                </a:schemeClr>
              </a:solidFill>
              <a:latin typeface="나눔고딕" pitchFamily="2" charset="-127"/>
              <a:ea typeface="나눔고딕" pitchFamily="2" charset="-127"/>
            </a:endParaRP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개인 면세사업자</a:t>
            </a:r>
            <a:endParaRPr lang="en-US" altLang="ko-KR" sz="1600" b="1" dirty="0">
              <a:solidFill>
                <a:schemeClr val="bg2">
                  <a:lumMod val="50000"/>
                </a:schemeClr>
              </a:solidFill>
              <a:latin typeface="나눔고딕" pitchFamily="2" charset="-127"/>
              <a:ea typeface="나눔고딕" pitchFamily="2" charset="-127"/>
            </a:endParaRP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개인 과세사업자 </a:t>
            </a:r>
            <a:r>
              <a:rPr lang="en-US" altLang="ko-KR" sz="1600" b="1" dirty="0">
                <a:solidFill>
                  <a:schemeClr val="bg2">
                    <a:lumMod val="50000"/>
                  </a:schemeClr>
                </a:solidFill>
                <a:latin typeface="나눔고딕" pitchFamily="2" charset="-127"/>
                <a:ea typeface="나눔고딕" pitchFamily="2" charset="-127"/>
              </a:rPr>
              <a:t>(</a:t>
            </a:r>
            <a:r>
              <a:rPr lang="ko-KR" altLang="en-US" sz="1600" b="1" dirty="0">
                <a:solidFill>
                  <a:schemeClr val="bg2">
                    <a:lumMod val="50000"/>
                  </a:schemeClr>
                </a:solidFill>
                <a:latin typeface="나눔고딕" pitchFamily="2" charset="-127"/>
                <a:ea typeface="나눔고딕" pitchFamily="2" charset="-127"/>
              </a:rPr>
              <a:t> 겸업사업자 </a:t>
            </a:r>
            <a:r>
              <a:rPr lang="en-US" altLang="ko-KR" sz="1600" b="1" dirty="0">
                <a:solidFill>
                  <a:schemeClr val="bg2">
                    <a:lumMod val="50000"/>
                  </a:schemeClr>
                </a:solidFill>
                <a:latin typeface="나눔고딕" pitchFamily="2" charset="-127"/>
                <a:ea typeface="나눔고딕" pitchFamily="2" charset="-127"/>
              </a:rPr>
              <a:t>)</a:t>
            </a:r>
            <a:endParaRPr lang="ko-KR" altLang="en-US" sz="1600" b="1" dirty="0">
              <a:solidFill>
                <a:schemeClr val="bg2">
                  <a:lumMod val="50000"/>
                </a:schemeClr>
              </a:solidFill>
              <a:latin typeface="나눔고딕" pitchFamily="2" charset="-127"/>
              <a:ea typeface="나눔고딕" pitchFamily="2" charset="-127"/>
            </a:endParaRPr>
          </a:p>
        </p:txBody>
      </p:sp>
      <p:sp>
        <p:nvSpPr>
          <p:cNvPr id="29" name="TextBox 28">
            <a:extLst>
              <a:ext uri="{FF2B5EF4-FFF2-40B4-BE49-F238E27FC236}">
                <a16:creationId xmlns:a16="http://schemas.microsoft.com/office/drawing/2014/main" id="{A1DE285F-7D6F-54B6-354A-EEA68DAD8134}"/>
              </a:ext>
            </a:extLst>
          </p:cNvPr>
          <p:cNvSpPr txBox="1"/>
          <p:nvPr/>
        </p:nvSpPr>
        <p:spPr>
          <a:xfrm>
            <a:off x="3898368" y="5228974"/>
            <a:ext cx="1333667" cy="956544"/>
          </a:xfrm>
          <a:prstGeom prst="rect">
            <a:avLst/>
          </a:prstGeom>
          <a:noFill/>
        </p:spPr>
        <p:txBody>
          <a:bodyPr anchor="ctr">
            <a:spAutoFit/>
          </a:bodyPr>
          <a:lstStyle/>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세무서</a:t>
            </a:r>
            <a:endParaRPr lang="en-US" altLang="ko-KR" sz="2000" b="1" dirty="0">
              <a:solidFill>
                <a:schemeClr val="accent6">
                  <a:lumMod val="75000"/>
                </a:schemeClr>
              </a:solidFill>
              <a:latin typeface="나눔고딕" pitchFamily="2" charset="-127"/>
              <a:ea typeface="나눔고딕" pitchFamily="2" charset="-127"/>
            </a:endParaRPr>
          </a:p>
          <a:p>
            <a:pPr algn="ctr">
              <a:lnSpc>
                <a:spcPct val="150000"/>
              </a:lnSpc>
              <a:defRPr/>
            </a:pPr>
            <a:r>
              <a:rPr lang="ko-KR" altLang="en-US" sz="2000" b="1" dirty="0" err="1">
                <a:solidFill>
                  <a:schemeClr val="accent6">
                    <a:lumMod val="75000"/>
                  </a:schemeClr>
                </a:solidFill>
                <a:latin typeface="나눔고딕" pitchFamily="2" charset="-127"/>
                <a:ea typeface="나눔고딕" pitchFamily="2" charset="-127"/>
              </a:rPr>
              <a:t>홈텍스</a:t>
            </a:r>
            <a:endParaRPr lang="ko-KR" altLang="en-US" sz="2000" b="1" dirty="0">
              <a:solidFill>
                <a:schemeClr val="accent6">
                  <a:lumMod val="75000"/>
                </a:schemeClr>
              </a:solidFill>
              <a:latin typeface="나눔고딕" pitchFamily="2" charset="-127"/>
              <a:ea typeface="나눔고딕" pitchFamily="2" charset="-127"/>
            </a:endParaRPr>
          </a:p>
        </p:txBody>
      </p:sp>
      <p:sp>
        <p:nvSpPr>
          <p:cNvPr id="30" name="직사각형 29">
            <a:extLst>
              <a:ext uri="{FF2B5EF4-FFF2-40B4-BE49-F238E27FC236}">
                <a16:creationId xmlns:a16="http://schemas.microsoft.com/office/drawing/2014/main" id="{053F176C-9111-E2F0-DDFE-AE98E3D020ED}"/>
              </a:ext>
            </a:extLst>
          </p:cNvPr>
          <p:cNvSpPr/>
          <p:nvPr/>
        </p:nvSpPr>
        <p:spPr>
          <a:xfrm>
            <a:off x="6446139" y="5501581"/>
            <a:ext cx="3831264" cy="411266"/>
          </a:xfrm>
          <a:prstGeom prst="rect">
            <a:avLst/>
          </a:prstGeom>
        </p:spPr>
        <p:txBody>
          <a:bodyPr anchor="ctr">
            <a:spAutoFit/>
          </a:bodyPr>
          <a:lstStyle/>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통신판매업 신고</a:t>
            </a:r>
            <a:endParaRPr lang="en-US" altLang="ko-KR" sz="2400" b="1" dirty="0">
              <a:solidFill>
                <a:schemeClr val="bg2">
                  <a:lumMod val="50000"/>
                </a:schemeClr>
              </a:solidFill>
              <a:latin typeface="나눔고딕" pitchFamily="2" charset="-127"/>
              <a:ea typeface="나눔고딕" pitchFamily="2" charset="-127"/>
            </a:endParaRPr>
          </a:p>
        </p:txBody>
      </p:sp>
      <p:sp>
        <p:nvSpPr>
          <p:cNvPr id="31" name="TextBox 30">
            <a:extLst>
              <a:ext uri="{FF2B5EF4-FFF2-40B4-BE49-F238E27FC236}">
                <a16:creationId xmlns:a16="http://schemas.microsoft.com/office/drawing/2014/main" id="{1B442D6D-799D-BC4B-7E29-F0C1B02069F1}"/>
              </a:ext>
            </a:extLst>
          </p:cNvPr>
          <p:cNvSpPr txBox="1"/>
          <p:nvPr/>
        </p:nvSpPr>
        <p:spPr>
          <a:xfrm>
            <a:off x="8944657" y="5216274"/>
            <a:ext cx="1333667" cy="956480"/>
          </a:xfrm>
          <a:prstGeom prst="rect">
            <a:avLst/>
          </a:prstGeom>
          <a:noFill/>
        </p:spPr>
        <p:txBody>
          <a:bodyPr anchor="ctr">
            <a:spAutoFit/>
          </a:bodyPr>
          <a:lstStyle/>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시</a:t>
            </a:r>
            <a:r>
              <a:rPr lang="en-US" altLang="ko-KR" sz="2000" b="1" dirty="0">
                <a:solidFill>
                  <a:schemeClr val="accent6">
                    <a:lumMod val="75000"/>
                  </a:schemeClr>
                </a:solidFill>
                <a:latin typeface="나눔고딕" pitchFamily="2" charset="-127"/>
                <a:ea typeface="나눔고딕" pitchFamily="2" charset="-127"/>
              </a:rPr>
              <a:t>.</a:t>
            </a:r>
            <a:r>
              <a:rPr lang="ko-KR" altLang="en-US" sz="2000" b="1" dirty="0">
                <a:solidFill>
                  <a:schemeClr val="accent6">
                    <a:lumMod val="75000"/>
                  </a:schemeClr>
                </a:solidFill>
                <a:latin typeface="나눔고딕" pitchFamily="2" charset="-127"/>
                <a:ea typeface="나눔고딕" pitchFamily="2" charset="-127"/>
              </a:rPr>
              <a:t>군청</a:t>
            </a:r>
            <a:endParaRPr lang="en-US" altLang="ko-KR" sz="2000" b="1" dirty="0">
              <a:solidFill>
                <a:schemeClr val="accent6">
                  <a:lumMod val="75000"/>
                </a:schemeClr>
              </a:solidFill>
              <a:latin typeface="나눔고딕" pitchFamily="2" charset="-127"/>
              <a:ea typeface="나눔고딕" pitchFamily="2" charset="-127"/>
            </a:endParaRPr>
          </a:p>
          <a:p>
            <a:pPr algn="ctr">
              <a:lnSpc>
                <a:spcPct val="150000"/>
              </a:lnSpc>
              <a:defRPr/>
            </a:pPr>
            <a:r>
              <a:rPr lang="ko-KR" altLang="en-US" sz="2000" b="1" dirty="0">
                <a:solidFill>
                  <a:schemeClr val="accent6">
                    <a:lumMod val="75000"/>
                  </a:schemeClr>
                </a:solidFill>
                <a:latin typeface="나눔고딕" pitchFamily="2" charset="-127"/>
                <a:ea typeface="나눔고딕" pitchFamily="2" charset="-127"/>
              </a:rPr>
              <a:t>정부</a:t>
            </a:r>
            <a:r>
              <a:rPr lang="en-US" altLang="ko-KR" sz="2000" b="1" dirty="0">
                <a:solidFill>
                  <a:schemeClr val="accent6">
                    <a:lumMod val="75000"/>
                  </a:schemeClr>
                </a:solidFill>
                <a:latin typeface="나눔고딕" pitchFamily="2" charset="-127"/>
                <a:ea typeface="나눔고딕" pitchFamily="2" charset="-127"/>
              </a:rPr>
              <a:t>24</a:t>
            </a:r>
            <a:endParaRPr lang="ko-KR" altLang="en-US" sz="2000" b="1" dirty="0">
              <a:solidFill>
                <a:schemeClr val="accent6">
                  <a:lumMod val="75000"/>
                </a:schemeClr>
              </a:solidFill>
              <a:latin typeface="나눔고딕" pitchFamily="2" charset="-127"/>
              <a:ea typeface="나눔고딕" pitchFamily="2" charset="-127"/>
            </a:endParaRPr>
          </a:p>
        </p:txBody>
      </p:sp>
      <p:sp>
        <p:nvSpPr>
          <p:cNvPr id="32" name="직사각형 31">
            <a:extLst>
              <a:ext uri="{FF2B5EF4-FFF2-40B4-BE49-F238E27FC236}">
                <a16:creationId xmlns:a16="http://schemas.microsoft.com/office/drawing/2014/main" id="{6D8E9E73-062A-4EAC-ACD6-4DFE187CB5DB}"/>
              </a:ext>
            </a:extLst>
          </p:cNvPr>
          <p:cNvSpPr/>
          <p:nvPr/>
        </p:nvSpPr>
        <p:spPr>
          <a:xfrm>
            <a:off x="6346720" y="1384410"/>
            <a:ext cx="4030102" cy="1149930"/>
          </a:xfrm>
          <a:prstGeom prst="rect">
            <a:avLst/>
          </a:prstGeom>
        </p:spPr>
        <p:txBody>
          <a:bodyPr anchor="ctr">
            <a:spAutoFit/>
          </a:bodyPr>
          <a:lstStyle/>
          <a:p>
            <a:pPr marL="285750" indent="-285750">
              <a:lnSpc>
                <a:spcPct val="150000"/>
              </a:lnSpc>
              <a:buFont typeface="Arial" panose="020B0604020202020204" pitchFamily="34" charset="0"/>
              <a:buChar char="•"/>
              <a:defRPr/>
            </a:pPr>
            <a:r>
              <a:rPr lang="en-US" altLang="ko-KR" sz="1600" b="1" dirty="0">
                <a:solidFill>
                  <a:schemeClr val="bg2">
                    <a:lumMod val="50000"/>
                  </a:schemeClr>
                </a:solidFill>
                <a:latin typeface="나눔고딕" pitchFamily="2" charset="-127"/>
                <a:ea typeface="나눔고딕" pitchFamily="2" charset="-127"/>
              </a:rPr>
              <a:t>HACCP(</a:t>
            </a:r>
            <a:r>
              <a:rPr lang="ko-KR" altLang="en-US" sz="1600" b="1" dirty="0" err="1">
                <a:solidFill>
                  <a:schemeClr val="bg2">
                    <a:lumMod val="50000"/>
                  </a:schemeClr>
                </a:solidFill>
                <a:latin typeface="나눔고딕" pitchFamily="2" charset="-127"/>
                <a:ea typeface="나눔고딕" pitchFamily="2" charset="-127"/>
              </a:rPr>
              <a:t>해썹</a:t>
            </a:r>
            <a:r>
              <a:rPr lang="en-US" altLang="ko-KR" sz="1600" b="1" dirty="0">
                <a:solidFill>
                  <a:schemeClr val="bg2">
                    <a:lumMod val="50000"/>
                  </a:schemeClr>
                </a:solidFill>
                <a:latin typeface="나눔고딕" pitchFamily="2" charset="-127"/>
                <a:ea typeface="나눔고딕" pitchFamily="2" charset="-127"/>
              </a:rPr>
              <a:t>) </a:t>
            </a:r>
            <a:r>
              <a:rPr lang="ko-KR" altLang="en-US" sz="1600" b="1" dirty="0">
                <a:solidFill>
                  <a:schemeClr val="bg2">
                    <a:lumMod val="50000"/>
                  </a:schemeClr>
                </a:solidFill>
                <a:latin typeface="나눔고딕" pitchFamily="2" charset="-127"/>
                <a:ea typeface="나눔고딕" pitchFamily="2" charset="-127"/>
              </a:rPr>
              <a:t>적용 </a:t>
            </a:r>
            <a:r>
              <a:rPr lang="en-US" altLang="ko-KR" sz="1600" b="1" dirty="0">
                <a:solidFill>
                  <a:schemeClr val="bg2">
                    <a:lumMod val="50000"/>
                  </a:schemeClr>
                </a:solidFill>
                <a:latin typeface="나눔고딕" pitchFamily="2" charset="-127"/>
                <a:ea typeface="나눔고딕" pitchFamily="2" charset="-127"/>
              </a:rPr>
              <a:t>(5</a:t>
            </a:r>
            <a:r>
              <a:rPr lang="ko-KR" altLang="en-US" sz="1600" b="1" dirty="0">
                <a:solidFill>
                  <a:schemeClr val="bg2">
                    <a:lumMod val="50000"/>
                  </a:schemeClr>
                </a:solidFill>
                <a:latin typeface="나눔고딕" pitchFamily="2" charset="-127"/>
                <a:ea typeface="나눔고딕" pitchFamily="2" charset="-127"/>
              </a:rPr>
              <a:t>단계</a:t>
            </a:r>
            <a:r>
              <a:rPr lang="en-US" altLang="ko-KR" sz="1600" b="1" dirty="0">
                <a:solidFill>
                  <a:schemeClr val="bg2">
                    <a:lumMod val="50000"/>
                  </a:schemeClr>
                </a:solidFill>
                <a:latin typeface="나눔고딕" pitchFamily="2" charset="-127"/>
                <a:ea typeface="나눔고딕" pitchFamily="2" charset="-127"/>
              </a:rPr>
              <a:t>, 2021</a:t>
            </a:r>
            <a:r>
              <a:rPr lang="ko-KR" altLang="en-US" sz="1600" b="1" dirty="0">
                <a:solidFill>
                  <a:schemeClr val="bg2">
                    <a:lumMod val="50000"/>
                  </a:schemeClr>
                </a:solidFill>
                <a:latin typeface="나눔고딕" pitchFamily="2" charset="-127"/>
                <a:ea typeface="나눔고딕" pitchFamily="2" charset="-127"/>
              </a:rPr>
              <a:t>년</a:t>
            </a:r>
            <a:r>
              <a:rPr lang="en-US" altLang="ko-KR" sz="1600" b="1" dirty="0">
                <a:solidFill>
                  <a:schemeClr val="bg2">
                    <a:lumMod val="50000"/>
                  </a:schemeClr>
                </a:solidFill>
                <a:latin typeface="나눔고딕" pitchFamily="2" charset="-127"/>
                <a:ea typeface="나눔고딕" pitchFamily="2" charset="-127"/>
              </a:rPr>
              <a:t>)</a:t>
            </a: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일반 </a:t>
            </a:r>
            <a:r>
              <a:rPr lang="en-US" altLang="ko-KR" sz="1600" b="1" dirty="0">
                <a:solidFill>
                  <a:schemeClr val="bg2">
                    <a:lumMod val="50000"/>
                  </a:schemeClr>
                </a:solidFill>
                <a:latin typeface="나눔고딕" pitchFamily="2" charset="-127"/>
                <a:ea typeface="나눔고딕" pitchFamily="2" charset="-127"/>
              </a:rPr>
              <a:t>HACCP(</a:t>
            </a:r>
            <a:r>
              <a:rPr lang="ko-KR" altLang="en-US" sz="1600" b="1" dirty="0" err="1">
                <a:solidFill>
                  <a:schemeClr val="bg2">
                    <a:lumMod val="50000"/>
                  </a:schemeClr>
                </a:solidFill>
                <a:latin typeface="나눔고딕" pitchFamily="2" charset="-127"/>
                <a:ea typeface="나눔고딕" pitchFamily="2" charset="-127"/>
              </a:rPr>
              <a:t>해썹</a:t>
            </a:r>
            <a:r>
              <a:rPr lang="en-US" altLang="ko-KR" sz="1600" b="1" dirty="0">
                <a:solidFill>
                  <a:schemeClr val="bg2">
                    <a:lumMod val="50000"/>
                  </a:schemeClr>
                </a:solidFill>
                <a:latin typeface="나눔고딕" pitchFamily="2" charset="-127"/>
                <a:ea typeface="나눔고딕" pitchFamily="2" charset="-127"/>
              </a:rPr>
              <a:t>) </a:t>
            </a:r>
          </a:p>
          <a:p>
            <a:pPr marL="285750" indent="-285750">
              <a:lnSpc>
                <a:spcPct val="150000"/>
              </a:lnSpc>
              <a:buFont typeface="Arial" panose="020B0604020202020204" pitchFamily="34" charset="0"/>
              <a:buChar char="•"/>
              <a:defRPr/>
            </a:pPr>
            <a:r>
              <a:rPr lang="ko-KR" altLang="en-US" sz="1600" b="1" dirty="0">
                <a:solidFill>
                  <a:schemeClr val="bg2">
                    <a:lumMod val="50000"/>
                  </a:schemeClr>
                </a:solidFill>
                <a:latin typeface="나눔고딕" pitchFamily="2" charset="-127"/>
                <a:ea typeface="나눔고딕" pitchFamily="2" charset="-127"/>
              </a:rPr>
              <a:t>소규모 </a:t>
            </a:r>
            <a:r>
              <a:rPr lang="en-US" altLang="ko-KR" sz="1600" b="1" dirty="0">
                <a:solidFill>
                  <a:schemeClr val="bg2">
                    <a:lumMod val="50000"/>
                  </a:schemeClr>
                </a:solidFill>
                <a:latin typeface="나눔고딕" pitchFamily="2" charset="-127"/>
                <a:ea typeface="나눔고딕" pitchFamily="2" charset="-127"/>
              </a:rPr>
              <a:t>HACCP(</a:t>
            </a:r>
            <a:r>
              <a:rPr lang="ko-KR" altLang="en-US" sz="1600" b="1" dirty="0" err="1">
                <a:solidFill>
                  <a:schemeClr val="bg2">
                    <a:lumMod val="50000"/>
                  </a:schemeClr>
                </a:solidFill>
                <a:latin typeface="나눔고딕" pitchFamily="2" charset="-127"/>
                <a:ea typeface="나눔고딕" pitchFamily="2" charset="-127"/>
              </a:rPr>
              <a:t>해썹</a:t>
            </a:r>
            <a:r>
              <a:rPr lang="en-US" altLang="ko-KR" sz="1600" b="1" dirty="0">
                <a:solidFill>
                  <a:schemeClr val="bg2">
                    <a:lumMod val="50000"/>
                  </a:schemeClr>
                </a:solidFill>
                <a:latin typeface="나눔고딕" pitchFamily="2" charset="-127"/>
                <a:ea typeface="나눔고딕" pitchFamily="2" charset="-127"/>
              </a:rPr>
              <a:t>) </a:t>
            </a:r>
            <a:endParaRPr lang="ko-KR" altLang="en-US" sz="1600" b="1" dirty="0">
              <a:solidFill>
                <a:schemeClr val="bg2">
                  <a:lumMod val="50000"/>
                </a:schemeClr>
              </a:solidFill>
              <a:latin typeface="나눔고딕" pitchFamily="2" charset="-127"/>
              <a:ea typeface="나눔고딕" pitchFamily="2" charset="-127"/>
            </a:endParaRPr>
          </a:p>
        </p:txBody>
      </p:sp>
      <p:sp>
        <p:nvSpPr>
          <p:cNvPr id="33" name="TextBox 32">
            <a:extLst>
              <a:ext uri="{FF2B5EF4-FFF2-40B4-BE49-F238E27FC236}">
                <a16:creationId xmlns:a16="http://schemas.microsoft.com/office/drawing/2014/main" id="{F60EB8C3-AF21-67FD-4027-39E685358E13}"/>
              </a:ext>
            </a:extLst>
          </p:cNvPr>
          <p:cNvSpPr txBox="1"/>
          <p:nvPr/>
        </p:nvSpPr>
        <p:spPr>
          <a:xfrm>
            <a:off x="9836988" y="1447136"/>
            <a:ext cx="1333667" cy="1015663"/>
          </a:xfrm>
          <a:prstGeom prst="rect">
            <a:avLst/>
          </a:prstGeom>
          <a:noFill/>
        </p:spPr>
        <p:txBody>
          <a:bodyPr anchor="ctr">
            <a:spAutoFit/>
          </a:bodyPr>
          <a:lstStyle/>
          <a:p>
            <a:pPr algn="ctr">
              <a:defRPr/>
            </a:pPr>
            <a:r>
              <a:rPr lang="ko-KR" altLang="en-US" sz="2000" b="1" dirty="0">
                <a:solidFill>
                  <a:schemeClr val="accent6">
                    <a:lumMod val="75000"/>
                  </a:schemeClr>
                </a:solidFill>
                <a:latin typeface="나눔고딕" pitchFamily="2" charset="-127"/>
                <a:ea typeface="나눔고딕" pitchFamily="2" charset="-127"/>
              </a:rPr>
              <a:t>지방식품의약품</a:t>
            </a:r>
            <a:endParaRPr lang="en-US" altLang="ko-KR" sz="2000" b="1" dirty="0">
              <a:solidFill>
                <a:schemeClr val="accent6">
                  <a:lumMod val="75000"/>
                </a:schemeClr>
              </a:solidFill>
              <a:latin typeface="나눔고딕" pitchFamily="2" charset="-127"/>
              <a:ea typeface="나눔고딕" pitchFamily="2" charset="-127"/>
            </a:endParaRPr>
          </a:p>
          <a:p>
            <a:pPr algn="ctr">
              <a:defRPr/>
            </a:pPr>
            <a:r>
              <a:rPr lang="ko-KR" altLang="en-US" sz="2000" b="1" dirty="0" err="1">
                <a:solidFill>
                  <a:schemeClr val="accent6">
                    <a:lumMod val="75000"/>
                  </a:schemeClr>
                </a:solidFill>
                <a:latin typeface="나눔고딕" pitchFamily="2" charset="-127"/>
                <a:ea typeface="나눔고딕" pitchFamily="2" charset="-127"/>
              </a:rPr>
              <a:t>안전청</a:t>
            </a:r>
            <a:endParaRPr lang="ko-KR" altLang="en-US" sz="2000" b="1" dirty="0">
              <a:solidFill>
                <a:schemeClr val="accent6">
                  <a:lumMod val="75000"/>
                </a:schemeClr>
              </a:solidFill>
              <a:latin typeface="나눔고딕" pitchFamily="2" charset="-127"/>
              <a:ea typeface="나눔고딕" pitchFamily="2" charset="-127"/>
            </a:endParaRPr>
          </a:p>
        </p:txBody>
      </p:sp>
      <p:pic>
        <p:nvPicPr>
          <p:cNvPr id="6146" name="Picture 2" descr="매일사과해 사과즙(120ml 30포)">
            <a:extLst>
              <a:ext uri="{FF2B5EF4-FFF2-40B4-BE49-F238E27FC236}">
                <a16:creationId xmlns:a16="http://schemas.microsoft.com/office/drawing/2014/main" id="{14E019D4-4114-9C98-D13E-2A980300A0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198" t="30986" r="12257" b="4680"/>
          <a:stretch/>
        </p:blipFill>
        <p:spPr bwMode="auto">
          <a:xfrm>
            <a:off x="4823653" y="3029664"/>
            <a:ext cx="1960739" cy="16630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0505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4">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2367418" y="389204"/>
            <a:ext cx="8859381"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부과세와 소득세</a:t>
            </a:r>
          </a:p>
        </p:txBody>
      </p:sp>
      <p:sp>
        <p:nvSpPr>
          <p:cNvPr id="3" name="Text Box 9">
            <a:extLst>
              <a:ext uri="{FF2B5EF4-FFF2-40B4-BE49-F238E27FC236}">
                <a16:creationId xmlns:a16="http://schemas.microsoft.com/office/drawing/2014/main" id="{91E2BB86-8158-8134-3FE0-BD0653A07377}"/>
              </a:ext>
            </a:extLst>
          </p:cNvPr>
          <p:cNvSpPr txBox="1">
            <a:spLocks noChangeArrowheads="1"/>
          </p:cNvSpPr>
          <p:nvPr/>
        </p:nvSpPr>
        <p:spPr bwMode="auto">
          <a:xfrm>
            <a:off x="8447088" y="3149520"/>
            <a:ext cx="1392237" cy="154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algn="ctr" eaLnBrk="1" latinLnBrk="1" hangingPunct="1">
              <a:lnSpc>
                <a:spcPct val="130000"/>
              </a:lnSpc>
              <a:spcBef>
                <a:spcPct val="20000"/>
              </a:spcBef>
            </a:pPr>
            <a:r>
              <a:rPr lang="ko-KR" altLang="en-US" sz="3600" dirty="0">
                <a:solidFill>
                  <a:schemeClr val="bg1"/>
                </a:solidFill>
              </a:rPr>
              <a:t>누가</a:t>
            </a:r>
            <a:r>
              <a:rPr lang="en-US" altLang="ko-KR" sz="3600" dirty="0">
                <a:solidFill>
                  <a:schemeClr val="bg1"/>
                </a:solidFill>
              </a:rPr>
              <a:t>?</a:t>
            </a:r>
          </a:p>
          <a:p>
            <a:pPr algn="ctr" eaLnBrk="1" latinLnBrk="1" hangingPunct="1">
              <a:lnSpc>
                <a:spcPct val="130000"/>
              </a:lnSpc>
              <a:spcBef>
                <a:spcPct val="20000"/>
              </a:spcBef>
            </a:pPr>
            <a:r>
              <a:rPr lang="ko-KR" altLang="en-US" sz="3600" dirty="0">
                <a:solidFill>
                  <a:schemeClr val="bg1"/>
                </a:solidFill>
              </a:rPr>
              <a:t>얼마</a:t>
            </a:r>
            <a:r>
              <a:rPr lang="en-US" altLang="ko-KR" sz="3600" dirty="0">
                <a:solidFill>
                  <a:schemeClr val="bg1"/>
                </a:solidFill>
              </a:rPr>
              <a:t>?</a:t>
            </a:r>
            <a:endParaRPr lang="en-US" altLang="ko-KR" sz="2400" dirty="0">
              <a:solidFill>
                <a:schemeClr val="bg1"/>
              </a:solidFill>
            </a:endParaRPr>
          </a:p>
        </p:txBody>
      </p:sp>
      <p:sp>
        <p:nvSpPr>
          <p:cNvPr id="6" name="Text Box 9">
            <a:extLst>
              <a:ext uri="{FF2B5EF4-FFF2-40B4-BE49-F238E27FC236}">
                <a16:creationId xmlns:a16="http://schemas.microsoft.com/office/drawing/2014/main" id="{4BA6A294-EF80-A576-7325-1D4D0DCFC532}"/>
              </a:ext>
            </a:extLst>
          </p:cNvPr>
          <p:cNvSpPr txBox="1">
            <a:spLocks noChangeArrowheads="1"/>
          </p:cNvSpPr>
          <p:nvPr/>
        </p:nvSpPr>
        <p:spPr bwMode="auto">
          <a:xfrm>
            <a:off x="2228850" y="3565445"/>
            <a:ext cx="139223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algn="ctr" eaLnBrk="1" latinLnBrk="1" hangingPunct="1">
              <a:lnSpc>
                <a:spcPct val="130000"/>
              </a:lnSpc>
              <a:spcBef>
                <a:spcPct val="20000"/>
              </a:spcBef>
            </a:pPr>
            <a:r>
              <a:rPr lang="ko-KR" altLang="en-US" sz="3600" dirty="0">
                <a:solidFill>
                  <a:schemeClr val="bg1"/>
                </a:solidFill>
              </a:rPr>
              <a:t>상품</a:t>
            </a:r>
            <a:r>
              <a:rPr lang="en-US" altLang="ko-KR" sz="3600" dirty="0">
                <a:solidFill>
                  <a:schemeClr val="bg1"/>
                </a:solidFill>
              </a:rPr>
              <a:t>?</a:t>
            </a:r>
            <a:endParaRPr lang="en-US" altLang="ko-KR" sz="2400" dirty="0">
              <a:solidFill>
                <a:schemeClr val="bg1"/>
              </a:solidFill>
            </a:endParaRPr>
          </a:p>
        </p:txBody>
      </p:sp>
      <p:graphicFrame>
        <p:nvGraphicFramePr>
          <p:cNvPr id="7" name="다이어그램 6">
            <a:extLst>
              <a:ext uri="{FF2B5EF4-FFF2-40B4-BE49-F238E27FC236}">
                <a16:creationId xmlns:a16="http://schemas.microsoft.com/office/drawing/2014/main" id="{AB8C4968-8555-4889-8FF0-FA61E1EBC4BB}"/>
              </a:ext>
            </a:extLst>
          </p:cNvPr>
          <p:cNvGraphicFramePr/>
          <p:nvPr>
            <p:extLst>
              <p:ext uri="{D42A27DB-BD31-4B8C-83A1-F6EECF244321}">
                <p14:modId xmlns:p14="http://schemas.microsoft.com/office/powerpoint/2010/main" val="1273818289"/>
              </p:ext>
            </p:extLst>
          </p:nvPr>
        </p:nvGraphicFramePr>
        <p:xfrm>
          <a:off x="834195" y="1712525"/>
          <a:ext cx="10163175" cy="47907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8043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도매업자가 파는 경우</a:t>
            </a:r>
          </a:p>
        </p:txBody>
      </p:sp>
      <p:sp>
        <p:nvSpPr>
          <p:cNvPr id="44" name="제목 1">
            <a:extLst>
              <a:ext uri="{FF2B5EF4-FFF2-40B4-BE49-F238E27FC236}">
                <a16:creationId xmlns:a16="http://schemas.microsoft.com/office/drawing/2014/main" id="{CEEF40FB-B365-7259-C0C4-2BB28C6C4B7D}"/>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부가세는 판매된 물건에 붙는 소비세</a:t>
            </a:r>
            <a:r>
              <a:rPr lang="en-US" altLang="ko-KR" b="1" dirty="0">
                <a:solidFill>
                  <a:schemeClr val="accent6">
                    <a:lumMod val="75000"/>
                  </a:schemeClr>
                </a:solidFill>
                <a:latin typeface="나눔고딕" pitchFamily="2" charset="-127"/>
                <a:ea typeface="나눔고딕" pitchFamily="2" charset="-127"/>
              </a:rPr>
              <a:t>!</a:t>
            </a:r>
            <a:r>
              <a:rPr lang="ko-KR" altLang="en-US" b="1" dirty="0">
                <a:solidFill>
                  <a:schemeClr val="accent6">
                    <a:lumMod val="75000"/>
                  </a:schemeClr>
                </a:solidFill>
                <a:latin typeface="나눔고딕" pitchFamily="2" charset="-127"/>
                <a:ea typeface="나눔고딕" pitchFamily="2" charset="-127"/>
              </a:rPr>
              <a:t> 무조건 </a:t>
            </a:r>
            <a:r>
              <a:rPr lang="en-US" altLang="ko-KR" b="1" dirty="0">
                <a:solidFill>
                  <a:schemeClr val="accent6">
                    <a:lumMod val="75000"/>
                  </a:schemeClr>
                </a:solidFill>
                <a:latin typeface="나눔고딕" pitchFamily="2" charset="-127"/>
                <a:ea typeface="나눔고딕" pitchFamily="2" charset="-127"/>
              </a:rPr>
              <a:t>10%</a:t>
            </a:r>
            <a:endParaRPr lang="ko-KR" altLang="en-US" b="1" dirty="0">
              <a:solidFill>
                <a:schemeClr val="accent6">
                  <a:lumMod val="75000"/>
                </a:schemeClr>
              </a:solidFill>
              <a:latin typeface="나눔고딕" pitchFamily="2" charset="-127"/>
              <a:ea typeface="나눔고딕" pitchFamily="2" charset="-127"/>
            </a:endParaRPr>
          </a:p>
        </p:txBody>
      </p:sp>
      <p:pic>
        <p:nvPicPr>
          <p:cNvPr id="2" name="그림 3">
            <a:extLst>
              <a:ext uri="{FF2B5EF4-FFF2-40B4-BE49-F238E27FC236}">
                <a16:creationId xmlns:a16="http://schemas.microsoft.com/office/drawing/2014/main" id="{E9FE05D0-8A11-D982-F408-09A1F2D2F1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3060" y="1888039"/>
            <a:ext cx="8153150" cy="41966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p14:bwMode="auto" r:id="rId3">
            <p14:nvContentPartPr>
              <p14:cNvPr id="9" name="잉크 8">
                <a:extLst>
                  <a:ext uri="{FF2B5EF4-FFF2-40B4-BE49-F238E27FC236}">
                    <a16:creationId xmlns:a16="http://schemas.microsoft.com/office/drawing/2014/main" id="{5828B3BC-80E6-29BC-0D26-EFA4D7DD681B}"/>
                  </a:ext>
                </a:extLst>
              </p14:cNvPr>
              <p14:cNvContentPartPr/>
              <p14:nvPr/>
            </p14:nvContentPartPr>
            <p14:xfrm>
              <a:off x="2225425" y="2512971"/>
              <a:ext cx="637920" cy="308880"/>
            </p14:xfrm>
          </p:contentPart>
        </mc:Choice>
        <mc:Fallback xmlns="">
          <p:pic>
            <p:nvPicPr>
              <p:cNvPr id="9" name="잉크 8">
                <a:extLst>
                  <a:ext uri="{FF2B5EF4-FFF2-40B4-BE49-F238E27FC236}">
                    <a16:creationId xmlns:a16="http://schemas.microsoft.com/office/drawing/2014/main" id="{5828B3BC-80E6-29BC-0D26-EFA4D7DD681B}"/>
                  </a:ext>
                </a:extLst>
              </p:cNvPr>
              <p:cNvPicPr/>
              <p:nvPr/>
            </p:nvPicPr>
            <p:blipFill>
              <a:blip r:embed="rId4"/>
              <a:stretch>
                <a:fillRect/>
              </a:stretch>
            </p:blipFill>
            <p:spPr>
              <a:xfrm>
                <a:off x="2171425" y="2404971"/>
                <a:ext cx="745560" cy="5245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0" name="잉크 9">
                <a:extLst>
                  <a:ext uri="{FF2B5EF4-FFF2-40B4-BE49-F238E27FC236}">
                    <a16:creationId xmlns:a16="http://schemas.microsoft.com/office/drawing/2014/main" id="{D652B01F-040F-6CA7-14B1-F691A471ED64}"/>
                  </a:ext>
                </a:extLst>
              </p14:cNvPr>
              <p14:cNvContentPartPr/>
              <p14:nvPr/>
            </p14:nvContentPartPr>
            <p14:xfrm>
              <a:off x="2562385" y="4609971"/>
              <a:ext cx="1663920" cy="389520"/>
            </p14:xfrm>
          </p:contentPart>
        </mc:Choice>
        <mc:Fallback xmlns="">
          <p:pic>
            <p:nvPicPr>
              <p:cNvPr id="10" name="잉크 9">
                <a:extLst>
                  <a:ext uri="{FF2B5EF4-FFF2-40B4-BE49-F238E27FC236}">
                    <a16:creationId xmlns:a16="http://schemas.microsoft.com/office/drawing/2014/main" id="{D652B01F-040F-6CA7-14B1-F691A471ED64}"/>
                  </a:ext>
                </a:extLst>
              </p:cNvPr>
              <p:cNvPicPr/>
              <p:nvPr/>
            </p:nvPicPr>
            <p:blipFill>
              <a:blip r:embed="rId6"/>
              <a:stretch>
                <a:fillRect/>
              </a:stretch>
            </p:blipFill>
            <p:spPr>
              <a:xfrm>
                <a:off x="2508385" y="4502331"/>
                <a:ext cx="1771560" cy="6051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12" name="잉크 11">
                <a:extLst>
                  <a:ext uri="{FF2B5EF4-FFF2-40B4-BE49-F238E27FC236}">
                    <a16:creationId xmlns:a16="http://schemas.microsoft.com/office/drawing/2014/main" id="{13B5919F-AFA4-2AB7-BFF3-610FC62C8B61}"/>
                  </a:ext>
                </a:extLst>
              </p14:cNvPr>
              <p14:cNvContentPartPr/>
              <p14:nvPr/>
            </p14:nvContentPartPr>
            <p14:xfrm>
              <a:off x="4009222" y="5621676"/>
              <a:ext cx="1663920" cy="389520"/>
            </p14:xfrm>
          </p:contentPart>
        </mc:Choice>
        <mc:Fallback xmlns="">
          <p:pic>
            <p:nvPicPr>
              <p:cNvPr id="12" name="잉크 11">
                <a:extLst>
                  <a:ext uri="{FF2B5EF4-FFF2-40B4-BE49-F238E27FC236}">
                    <a16:creationId xmlns:a16="http://schemas.microsoft.com/office/drawing/2014/main" id="{13B5919F-AFA4-2AB7-BFF3-610FC62C8B61}"/>
                  </a:ext>
                </a:extLst>
              </p:cNvPr>
              <p:cNvPicPr/>
              <p:nvPr/>
            </p:nvPicPr>
            <p:blipFill>
              <a:blip r:embed="rId6"/>
              <a:stretch>
                <a:fillRect/>
              </a:stretch>
            </p:blipFill>
            <p:spPr>
              <a:xfrm>
                <a:off x="3955222" y="5514036"/>
                <a:ext cx="1771560" cy="605160"/>
              </a:xfrm>
              <a:prstGeom prst="rect">
                <a:avLst/>
              </a:prstGeom>
            </p:spPr>
          </p:pic>
        </mc:Fallback>
      </mc:AlternateContent>
    </p:spTree>
    <p:extLst>
      <p:ext uri="{BB962C8B-B14F-4D97-AF65-F5344CB8AC3E}">
        <p14:creationId xmlns:p14="http://schemas.microsoft.com/office/powerpoint/2010/main" val="39855095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부가세와 소득세</a:t>
            </a:r>
          </a:p>
        </p:txBody>
      </p:sp>
      <p:sp>
        <p:nvSpPr>
          <p:cNvPr id="44" name="제목 1">
            <a:extLst>
              <a:ext uri="{FF2B5EF4-FFF2-40B4-BE49-F238E27FC236}">
                <a16:creationId xmlns:a16="http://schemas.microsoft.com/office/drawing/2014/main" id="{CEEF40FB-B365-7259-C0C4-2BB28C6C4B7D}"/>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신용카드</a:t>
            </a:r>
            <a:r>
              <a:rPr lang="en-US" altLang="ko-KR" b="1" dirty="0">
                <a:solidFill>
                  <a:schemeClr val="accent6">
                    <a:lumMod val="75000"/>
                  </a:schemeClr>
                </a:solidFill>
                <a:latin typeface="나눔고딕" pitchFamily="2" charset="-127"/>
                <a:ea typeface="나눔고딕" pitchFamily="2" charset="-127"/>
              </a:rPr>
              <a:t>,</a:t>
            </a:r>
            <a:r>
              <a:rPr lang="ko-KR" altLang="en-US" b="1" dirty="0">
                <a:solidFill>
                  <a:schemeClr val="accent6">
                    <a:lumMod val="75000"/>
                  </a:schemeClr>
                </a:solidFill>
                <a:latin typeface="나눔고딕" pitchFamily="2" charset="-127"/>
                <a:ea typeface="나눔고딕" pitchFamily="2" charset="-127"/>
              </a:rPr>
              <a:t>현금영수증 </a:t>
            </a:r>
            <a:r>
              <a:rPr lang="ko-KR" altLang="en-US" b="1" dirty="0" err="1">
                <a:solidFill>
                  <a:schemeClr val="accent6">
                    <a:lumMod val="75000"/>
                  </a:schemeClr>
                </a:solidFill>
                <a:latin typeface="나눔고딕" pitchFamily="2" charset="-127"/>
                <a:ea typeface="나눔고딕" pitchFamily="2" charset="-127"/>
              </a:rPr>
              <a:t>발행시</a:t>
            </a:r>
            <a:r>
              <a:rPr lang="ko-KR" altLang="en-US" b="1" dirty="0">
                <a:solidFill>
                  <a:schemeClr val="accent6">
                    <a:lumMod val="75000"/>
                  </a:schemeClr>
                </a:solidFill>
                <a:latin typeface="나눔고딕" pitchFamily="2" charset="-127"/>
                <a:ea typeface="나눔고딕" pitchFamily="2" charset="-127"/>
              </a:rPr>
              <a:t> 부가세 확인 방법</a:t>
            </a:r>
          </a:p>
        </p:txBody>
      </p:sp>
      <p:pic>
        <p:nvPicPr>
          <p:cNvPr id="2" name="그림 1">
            <a:extLst>
              <a:ext uri="{FF2B5EF4-FFF2-40B4-BE49-F238E27FC236}">
                <a16:creationId xmlns:a16="http://schemas.microsoft.com/office/drawing/2014/main" id="{5B0BD31D-8A4A-7A63-AD68-685921924A80}"/>
              </a:ext>
            </a:extLst>
          </p:cNvPr>
          <p:cNvPicPr>
            <a:picLocks noChangeAspect="1"/>
          </p:cNvPicPr>
          <p:nvPr/>
        </p:nvPicPr>
        <p:blipFill>
          <a:blip r:embed="rId2"/>
          <a:stretch>
            <a:fillRect/>
          </a:stretch>
        </p:blipFill>
        <p:spPr>
          <a:xfrm>
            <a:off x="740659" y="1988801"/>
            <a:ext cx="5355341" cy="4497724"/>
          </a:xfrm>
          <a:prstGeom prst="rect">
            <a:avLst/>
          </a:prstGeom>
          <a:ln>
            <a:solidFill>
              <a:schemeClr val="bg2">
                <a:lumMod val="90000"/>
              </a:schemeClr>
            </a:solidFill>
          </a:ln>
        </p:spPr>
      </p:pic>
      <p:sp>
        <p:nvSpPr>
          <p:cNvPr id="3" name="폭발: 14pt 2">
            <a:extLst>
              <a:ext uri="{FF2B5EF4-FFF2-40B4-BE49-F238E27FC236}">
                <a16:creationId xmlns:a16="http://schemas.microsoft.com/office/drawing/2014/main" id="{A736D2A9-6F83-E8B3-A15C-1E84D549C9A2}"/>
              </a:ext>
            </a:extLst>
          </p:cNvPr>
          <p:cNvSpPr/>
          <p:nvPr/>
        </p:nvSpPr>
        <p:spPr>
          <a:xfrm>
            <a:off x="3156834" y="4353883"/>
            <a:ext cx="4029075" cy="2580032"/>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 name="Rectangle 194">
            <a:extLst>
              <a:ext uri="{FF2B5EF4-FFF2-40B4-BE49-F238E27FC236}">
                <a16:creationId xmlns:a16="http://schemas.microsoft.com/office/drawing/2014/main" id="{314D0D64-E08E-CAB8-8F18-FFE898F071C3}"/>
              </a:ext>
            </a:extLst>
          </p:cNvPr>
          <p:cNvSpPr>
            <a:spLocks noChangeArrowheads="1"/>
          </p:cNvSpPr>
          <p:nvPr/>
        </p:nvSpPr>
        <p:spPr bwMode="auto">
          <a:xfrm>
            <a:off x="6654799" y="2375615"/>
            <a:ext cx="4691487"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eaLnBrk="1" latinLnBrk="1" hangingPunct="1"/>
            <a:r>
              <a:rPr lang="ko-KR" altLang="en-US" sz="2400" b="1" dirty="0">
                <a:solidFill>
                  <a:schemeClr val="bg2">
                    <a:lumMod val="50000"/>
                  </a:schemeClr>
                </a:solidFill>
                <a:latin typeface="+mn-ea"/>
                <a:ea typeface="+mn-ea"/>
              </a:rPr>
              <a:t>간이과세사업자</a:t>
            </a:r>
            <a:r>
              <a:rPr lang="en-US" altLang="ko-KR" sz="2400" b="1" dirty="0">
                <a:solidFill>
                  <a:schemeClr val="bg2">
                    <a:lumMod val="50000"/>
                  </a:schemeClr>
                </a:solidFill>
                <a:latin typeface="+mn-ea"/>
                <a:ea typeface="+mn-ea"/>
              </a:rPr>
              <a:t> X</a:t>
            </a:r>
          </a:p>
          <a:p>
            <a:pPr eaLnBrk="1" latinLnBrk="1" hangingPunct="1"/>
            <a:r>
              <a:rPr lang="en-US" altLang="ko-KR" sz="1800" b="1" dirty="0">
                <a:solidFill>
                  <a:schemeClr val="bg2">
                    <a:lumMod val="50000"/>
                  </a:schemeClr>
                </a:solidFill>
                <a:latin typeface="+mn-ea"/>
                <a:ea typeface="+mn-ea"/>
              </a:rPr>
              <a:t>(</a:t>
            </a:r>
            <a:r>
              <a:rPr lang="ko-KR" altLang="en-US" sz="1800" b="1" dirty="0">
                <a:solidFill>
                  <a:schemeClr val="bg2">
                    <a:lumMod val="50000"/>
                  </a:schemeClr>
                </a:solidFill>
                <a:latin typeface="+mn-ea"/>
                <a:ea typeface="+mn-ea"/>
              </a:rPr>
              <a:t>단 연간 매출 </a:t>
            </a:r>
            <a:r>
              <a:rPr lang="en-US" altLang="ko-KR" sz="1800" b="1" dirty="0">
                <a:solidFill>
                  <a:schemeClr val="bg2">
                    <a:lumMod val="50000"/>
                  </a:schemeClr>
                </a:solidFill>
                <a:latin typeface="+mn-ea"/>
                <a:ea typeface="+mn-ea"/>
              </a:rPr>
              <a:t>4</a:t>
            </a:r>
            <a:r>
              <a:rPr lang="ko-KR" altLang="en-US" sz="1800" b="1" dirty="0">
                <a:solidFill>
                  <a:schemeClr val="bg2">
                    <a:lumMod val="50000"/>
                  </a:schemeClr>
                </a:solidFill>
                <a:latin typeface="+mn-ea"/>
                <a:ea typeface="+mn-ea"/>
              </a:rPr>
              <a:t>천</a:t>
            </a:r>
            <a:r>
              <a:rPr lang="en-US" altLang="ko-KR" sz="1800" b="1" dirty="0">
                <a:solidFill>
                  <a:schemeClr val="bg2">
                    <a:lumMod val="50000"/>
                  </a:schemeClr>
                </a:solidFill>
                <a:latin typeface="+mn-ea"/>
                <a:ea typeface="+mn-ea"/>
              </a:rPr>
              <a:t>8</a:t>
            </a:r>
            <a:r>
              <a:rPr lang="ko-KR" altLang="en-US" sz="1800" b="1" dirty="0">
                <a:solidFill>
                  <a:schemeClr val="bg2">
                    <a:lumMod val="50000"/>
                  </a:schemeClr>
                </a:solidFill>
                <a:latin typeface="+mn-ea"/>
                <a:ea typeface="+mn-ea"/>
              </a:rPr>
              <a:t>백만원 이상은 의무</a:t>
            </a:r>
            <a:r>
              <a:rPr lang="en-US" altLang="ko-KR" sz="1800" b="1" dirty="0">
                <a:solidFill>
                  <a:schemeClr val="bg2">
                    <a:lumMod val="50000"/>
                  </a:schemeClr>
                </a:solidFill>
                <a:latin typeface="+mn-ea"/>
                <a:ea typeface="+mn-ea"/>
              </a:rPr>
              <a:t>)</a:t>
            </a:r>
          </a:p>
          <a:p>
            <a:pPr eaLnBrk="1" latinLnBrk="1" hangingPunct="1"/>
            <a:endParaRPr lang="en-US" altLang="ko-KR" sz="2400" b="1" dirty="0">
              <a:solidFill>
                <a:schemeClr val="bg2">
                  <a:lumMod val="50000"/>
                </a:schemeClr>
              </a:solidFill>
              <a:latin typeface="+mn-ea"/>
              <a:ea typeface="+mn-ea"/>
            </a:endParaRPr>
          </a:p>
          <a:p>
            <a:pPr eaLnBrk="1" latinLnBrk="1" hangingPunct="1"/>
            <a:r>
              <a:rPr lang="ko-KR" altLang="en-US" sz="2400" b="1" dirty="0">
                <a:solidFill>
                  <a:schemeClr val="bg2">
                    <a:lumMod val="50000"/>
                  </a:schemeClr>
                </a:solidFill>
                <a:latin typeface="+mn-ea"/>
                <a:ea typeface="+mn-ea"/>
              </a:rPr>
              <a:t>면세사업자 </a:t>
            </a:r>
            <a:r>
              <a:rPr lang="en-US" altLang="ko-KR" sz="2400" b="1" dirty="0">
                <a:solidFill>
                  <a:schemeClr val="bg2">
                    <a:lumMod val="50000"/>
                  </a:schemeClr>
                </a:solidFill>
                <a:latin typeface="+mn-ea"/>
                <a:ea typeface="+mn-ea"/>
              </a:rPr>
              <a:t>X</a:t>
            </a:r>
          </a:p>
          <a:p>
            <a:pPr marL="457200" indent="-457200" eaLnBrk="1" latinLnBrk="1" hangingPunct="1">
              <a:buFontTx/>
              <a:buChar char="-"/>
            </a:pPr>
            <a:endParaRPr lang="en-US" altLang="ko-KR" sz="2400" b="1" dirty="0">
              <a:solidFill>
                <a:schemeClr val="bg2">
                  <a:lumMod val="50000"/>
                </a:schemeClr>
              </a:solidFill>
              <a:latin typeface="+mn-ea"/>
              <a:ea typeface="+mn-ea"/>
            </a:endParaRPr>
          </a:p>
          <a:p>
            <a:pPr eaLnBrk="1" latinLnBrk="1" hangingPunct="1"/>
            <a:r>
              <a:rPr lang="ko-KR" altLang="en-US" sz="2400" b="1" dirty="0">
                <a:solidFill>
                  <a:schemeClr val="bg2">
                    <a:lumMod val="50000"/>
                  </a:schemeClr>
                </a:solidFill>
                <a:latin typeface="+mn-ea"/>
                <a:ea typeface="+mn-ea"/>
              </a:rPr>
              <a:t>과세사업자 </a:t>
            </a:r>
            <a:r>
              <a:rPr lang="en-US" altLang="ko-KR" sz="2400" b="1" dirty="0">
                <a:solidFill>
                  <a:schemeClr val="bg2">
                    <a:lumMod val="50000"/>
                  </a:schemeClr>
                </a:solidFill>
                <a:latin typeface="+mn-ea"/>
                <a:ea typeface="+mn-ea"/>
              </a:rPr>
              <a:t>?</a:t>
            </a:r>
            <a:r>
              <a:rPr lang="ko-KR" altLang="en-US" sz="2400" b="1" dirty="0">
                <a:solidFill>
                  <a:schemeClr val="bg2">
                    <a:lumMod val="50000"/>
                  </a:schemeClr>
                </a:solidFill>
                <a:latin typeface="+mn-ea"/>
                <a:ea typeface="+mn-ea"/>
              </a:rPr>
              <a:t>  </a:t>
            </a:r>
            <a:endParaRPr lang="en-US" altLang="ko-KR" sz="2400" b="1" dirty="0">
              <a:solidFill>
                <a:schemeClr val="bg2">
                  <a:lumMod val="50000"/>
                </a:schemeClr>
              </a:solidFill>
              <a:latin typeface="+mn-ea"/>
              <a:ea typeface="+mn-ea"/>
            </a:endParaRPr>
          </a:p>
          <a:p>
            <a:pPr eaLnBrk="1" latinLnBrk="1" hangingPunct="1"/>
            <a:endParaRPr lang="en-US" altLang="ko-KR" sz="2400" b="1" dirty="0">
              <a:solidFill>
                <a:schemeClr val="bg2">
                  <a:lumMod val="50000"/>
                </a:schemeClr>
              </a:solidFill>
              <a:latin typeface="+mn-ea"/>
              <a:ea typeface="+mn-ea"/>
            </a:endParaRPr>
          </a:p>
          <a:p>
            <a:pPr eaLnBrk="1" latinLnBrk="1" hangingPunct="1"/>
            <a:r>
              <a:rPr lang="ko-KR" altLang="en-US" sz="1800" b="1" dirty="0">
                <a:solidFill>
                  <a:schemeClr val="bg2">
                    <a:lumMod val="50000"/>
                  </a:schemeClr>
                </a:solidFill>
                <a:latin typeface="+mn-ea"/>
                <a:ea typeface="+mn-ea"/>
              </a:rPr>
              <a:t>면세</a:t>
            </a:r>
            <a:r>
              <a:rPr lang="en-US" altLang="ko-KR" sz="1800" b="1" dirty="0">
                <a:solidFill>
                  <a:schemeClr val="bg2">
                    <a:lumMod val="50000"/>
                  </a:schemeClr>
                </a:solidFill>
                <a:latin typeface="+mn-ea"/>
                <a:ea typeface="+mn-ea"/>
              </a:rPr>
              <a:t>+</a:t>
            </a:r>
            <a:r>
              <a:rPr lang="ko-KR" altLang="en-US" sz="1800" b="1" dirty="0">
                <a:solidFill>
                  <a:schemeClr val="bg2">
                    <a:lumMod val="50000"/>
                  </a:schemeClr>
                </a:solidFill>
                <a:latin typeface="+mn-ea"/>
                <a:ea typeface="+mn-ea"/>
              </a:rPr>
              <a:t>과세 겸업 사업자</a:t>
            </a:r>
            <a:r>
              <a:rPr lang="en-US" altLang="ko-KR" sz="1800" b="1" dirty="0">
                <a:solidFill>
                  <a:schemeClr val="bg2">
                    <a:lumMod val="50000"/>
                  </a:schemeClr>
                </a:solidFill>
                <a:latin typeface="+mn-ea"/>
                <a:ea typeface="+mn-ea"/>
              </a:rPr>
              <a:t> : </a:t>
            </a:r>
            <a:r>
              <a:rPr lang="ko-KR" altLang="en-US" sz="1800" b="1" dirty="0">
                <a:solidFill>
                  <a:schemeClr val="bg2">
                    <a:lumMod val="50000"/>
                  </a:schemeClr>
                </a:solidFill>
                <a:latin typeface="+mn-ea"/>
                <a:ea typeface="+mn-ea"/>
              </a:rPr>
              <a:t>안분신고</a:t>
            </a:r>
            <a:endParaRPr lang="en-US" altLang="ko-KR" sz="1800" b="1" dirty="0">
              <a:solidFill>
                <a:schemeClr val="bg2">
                  <a:lumMod val="50000"/>
                </a:schemeClr>
              </a:solidFill>
              <a:latin typeface="+mn-ea"/>
              <a:ea typeface="+mn-ea"/>
            </a:endParaRPr>
          </a:p>
          <a:p>
            <a:pPr eaLnBrk="1" latinLnBrk="1" hangingPunct="1"/>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   예</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사업자등록증 업태</a:t>
            </a:r>
            <a:endParaRPr lang="en-US" altLang="ko-KR" sz="1800" b="1" dirty="0">
              <a:solidFill>
                <a:schemeClr val="bg2">
                  <a:lumMod val="50000"/>
                </a:schemeClr>
              </a:solidFill>
              <a:latin typeface="+mn-ea"/>
              <a:ea typeface="+mn-ea"/>
            </a:endParaRPr>
          </a:p>
          <a:p>
            <a:pPr eaLnBrk="1" latinLnBrk="1" hangingPunct="1"/>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업태 </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농업 </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작물재배업 </a:t>
            </a:r>
            <a:r>
              <a:rPr lang="en-US" altLang="ko-KR" sz="1800" b="1" dirty="0">
                <a:solidFill>
                  <a:schemeClr val="bg2">
                    <a:lumMod val="50000"/>
                  </a:schemeClr>
                </a:solidFill>
                <a:latin typeface="+mn-ea"/>
                <a:ea typeface="+mn-ea"/>
              </a:rPr>
              <a:t>(</a:t>
            </a:r>
            <a:r>
              <a:rPr lang="ko-KR" altLang="en-US" sz="1800" b="1" dirty="0">
                <a:solidFill>
                  <a:schemeClr val="bg2">
                    <a:lumMod val="50000"/>
                  </a:schemeClr>
                </a:solidFill>
                <a:latin typeface="+mn-ea"/>
                <a:ea typeface="+mn-ea"/>
              </a:rPr>
              <a:t>면세</a:t>
            </a:r>
            <a:r>
              <a:rPr lang="en-US" altLang="ko-KR" sz="1800" b="1" dirty="0">
                <a:solidFill>
                  <a:schemeClr val="bg2">
                    <a:lumMod val="50000"/>
                  </a:schemeClr>
                </a:solidFill>
                <a:latin typeface="+mn-ea"/>
                <a:ea typeface="+mn-ea"/>
              </a:rPr>
              <a:t>)</a:t>
            </a:r>
          </a:p>
          <a:p>
            <a:pPr eaLnBrk="1" latinLnBrk="1" hangingPunct="1"/>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업태 </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도소매 </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과채주스 </a:t>
            </a:r>
            <a:r>
              <a:rPr lang="en-US" altLang="ko-KR" sz="1800" b="1" dirty="0">
                <a:solidFill>
                  <a:schemeClr val="bg2">
                    <a:lumMod val="50000"/>
                  </a:schemeClr>
                </a:solidFill>
                <a:latin typeface="+mn-ea"/>
                <a:ea typeface="+mn-ea"/>
              </a:rPr>
              <a:t>(</a:t>
            </a:r>
            <a:r>
              <a:rPr lang="ko-KR" altLang="en-US" sz="1800" b="1" dirty="0">
                <a:solidFill>
                  <a:schemeClr val="bg2">
                    <a:lumMod val="50000"/>
                  </a:schemeClr>
                </a:solidFill>
                <a:latin typeface="+mn-ea"/>
                <a:ea typeface="+mn-ea"/>
              </a:rPr>
              <a:t>과세</a:t>
            </a:r>
            <a:r>
              <a:rPr lang="en-US" altLang="ko-KR" sz="1800" b="1" dirty="0">
                <a:solidFill>
                  <a:schemeClr val="bg2">
                    <a:lumMod val="50000"/>
                  </a:schemeClr>
                </a:solidFill>
                <a:latin typeface="+mn-ea"/>
                <a:ea typeface="+mn-ea"/>
              </a:rPr>
              <a:t>)</a:t>
            </a:r>
          </a:p>
        </p:txBody>
      </p:sp>
    </p:spTree>
    <p:extLst>
      <p:ext uri="{BB962C8B-B14F-4D97-AF65-F5344CB8AC3E}">
        <p14:creationId xmlns:p14="http://schemas.microsoft.com/office/powerpoint/2010/main" val="6409474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a:extLst>
              <a:ext uri="{FF2B5EF4-FFF2-40B4-BE49-F238E27FC236}">
                <a16:creationId xmlns:a16="http://schemas.microsoft.com/office/drawing/2014/main" id="{C8E183A2-14FA-D81C-4F51-A1040F085BB0}"/>
              </a:ext>
            </a:extLst>
          </p:cNvPr>
          <p:cNvPicPr>
            <a:picLocks noChangeAspect="1"/>
          </p:cNvPicPr>
          <p:nvPr/>
        </p:nvPicPr>
        <p:blipFill>
          <a:blip r:embed="rId2"/>
          <a:stretch>
            <a:fillRect/>
          </a:stretch>
        </p:blipFill>
        <p:spPr>
          <a:xfrm>
            <a:off x="0" y="534661"/>
            <a:ext cx="12192000" cy="5788677"/>
          </a:xfrm>
          <a:prstGeom prst="rect">
            <a:avLst/>
          </a:prstGeom>
        </p:spPr>
      </p:pic>
      <p:cxnSp>
        <p:nvCxnSpPr>
          <p:cNvPr id="3" name="직선 연결선 2">
            <a:extLst>
              <a:ext uri="{FF2B5EF4-FFF2-40B4-BE49-F238E27FC236}">
                <a16:creationId xmlns:a16="http://schemas.microsoft.com/office/drawing/2014/main" id="{9E11F1AA-70B9-61C5-74ED-BA79A402EF1E}"/>
              </a:ext>
            </a:extLst>
          </p:cNvPr>
          <p:cNvCxnSpPr>
            <a:cxnSpLocks/>
          </p:cNvCxnSpPr>
          <p:nvPr/>
        </p:nvCxnSpPr>
        <p:spPr>
          <a:xfrm>
            <a:off x="4105275" y="3181350"/>
            <a:ext cx="7848600" cy="0"/>
          </a:xfrm>
          <a:prstGeom prst="line">
            <a:avLst/>
          </a:prstGeom>
          <a:ln w="60325" cmpd="sng">
            <a:solidFill>
              <a:srgbClr val="C00000"/>
            </a:solidFill>
          </a:ln>
        </p:spPr>
        <p:style>
          <a:lnRef idx="1">
            <a:schemeClr val="accent1"/>
          </a:lnRef>
          <a:fillRef idx="0">
            <a:schemeClr val="accent1"/>
          </a:fillRef>
          <a:effectRef idx="0">
            <a:schemeClr val="accent1"/>
          </a:effectRef>
          <a:fontRef idx="minor">
            <a:schemeClr val="tx1"/>
          </a:fontRef>
        </p:style>
      </p:cxnSp>
      <p:sp>
        <p:nvSpPr>
          <p:cNvPr id="4" name="폭발: 14pt 3">
            <a:extLst>
              <a:ext uri="{FF2B5EF4-FFF2-40B4-BE49-F238E27FC236}">
                <a16:creationId xmlns:a16="http://schemas.microsoft.com/office/drawing/2014/main" id="{15471CD6-FAB3-FF92-7461-0222751BB094}"/>
              </a:ext>
            </a:extLst>
          </p:cNvPr>
          <p:cNvSpPr/>
          <p:nvPr/>
        </p:nvSpPr>
        <p:spPr>
          <a:xfrm>
            <a:off x="7096125" y="1209675"/>
            <a:ext cx="5391150" cy="2914650"/>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AEAFEFD1-B5AC-765A-E6FA-B288C36D4715}"/>
              </a:ext>
            </a:extLst>
          </p:cNvPr>
          <p:cNvSpPr txBox="1"/>
          <p:nvPr/>
        </p:nvSpPr>
        <p:spPr>
          <a:xfrm>
            <a:off x="9724685" y="168391"/>
            <a:ext cx="1502334" cy="246221"/>
          </a:xfrm>
          <a:prstGeom prst="rect">
            <a:avLst/>
          </a:prstGeom>
          <a:noFill/>
        </p:spPr>
        <p:txBody>
          <a:bodyPr wrap="none" rtlCol="0">
            <a:spAutoFit/>
          </a:bodyPr>
          <a:lstStyle/>
          <a:p>
            <a:r>
              <a:rPr lang="ko-KR" altLang="en-US" sz="1000" dirty="0">
                <a:solidFill>
                  <a:schemeClr val="bg2">
                    <a:lumMod val="25000"/>
                  </a:schemeClr>
                </a:solidFill>
              </a:rPr>
              <a:t>출처 </a:t>
            </a:r>
            <a:r>
              <a:rPr lang="en-US" altLang="ko-KR" sz="1000" dirty="0">
                <a:solidFill>
                  <a:schemeClr val="bg2">
                    <a:lumMod val="25000"/>
                  </a:schemeClr>
                </a:solidFill>
              </a:rPr>
              <a:t>: </a:t>
            </a:r>
            <a:r>
              <a:rPr lang="ko-KR" altLang="en-US" sz="1000" dirty="0" err="1">
                <a:solidFill>
                  <a:schemeClr val="bg2">
                    <a:lumMod val="25000"/>
                  </a:schemeClr>
                </a:solidFill>
              </a:rPr>
              <a:t>홈텍스</a:t>
            </a:r>
            <a:r>
              <a:rPr lang="ko-KR" altLang="en-US" sz="1000" dirty="0">
                <a:solidFill>
                  <a:schemeClr val="bg2">
                    <a:lumMod val="25000"/>
                  </a:schemeClr>
                </a:solidFill>
              </a:rPr>
              <a:t> 홈페이지</a:t>
            </a:r>
          </a:p>
        </p:txBody>
      </p:sp>
    </p:spTree>
    <p:extLst>
      <p:ext uri="{BB962C8B-B14F-4D97-AF65-F5344CB8AC3E}">
        <p14:creationId xmlns:p14="http://schemas.microsoft.com/office/powerpoint/2010/main" val="32428687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부가세와 소득세</a:t>
            </a:r>
          </a:p>
        </p:txBody>
      </p:sp>
      <p:sp>
        <p:nvSpPr>
          <p:cNvPr id="2" name="제목 1">
            <a:extLst>
              <a:ext uri="{FF2B5EF4-FFF2-40B4-BE49-F238E27FC236}">
                <a16:creationId xmlns:a16="http://schemas.microsoft.com/office/drawing/2014/main" id="{4381AA0A-E979-ED45-71B8-6BE5807C90DF}"/>
              </a:ext>
            </a:extLst>
          </p:cNvPr>
          <p:cNvSpPr txBox="1">
            <a:spLocks/>
          </p:cNvSpPr>
          <p:nvPr/>
        </p:nvSpPr>
        <p:spPr>
          <a:xfrm>
            <a:off x="908937" y="1334377"/>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부가세 환급에 대하여</a:t>
            </a:r>
          </a:p>
        </p:txBody>
      </p:sp>
      <p:graphicFrame>
        <p:nvGraphicFramePr>
          <p:cNvPr id="24" name="다이어그램 23">
            <a:extLst>
              <a:ext uri="{FF2B5EF4-FFF2-40B4-BE49-F238E27FC236}">
                <a16:creationId xmlns:a16="http://schemas.microsoft.com/office/drawing/2014/main" id="{9CBD71A4-DBB8-8C6C-D376-13B1EDC62AF8}"/>
              </a:ext>
            </a:extLst>
          </p:cNvPr>
          <p:cNvGraphicFramePr/>
          <p:nvPr>
            <p:extLst>
              <p:ext uri="{D42A27DB-BD31-4B8C-83A1-F6EECF244321}">
                <p14:modId xmlns:p14="http://schemas.microsoft.com/office/powerpoint/2010/main" val="2848377843"/>
              </p:ext>
            </p:extLst>
          </p:nvPr>
        </p:nvGraphicFramePr>
        <p:xfrm>
          <a:off x="2055377" y="1752584"/>
          <a:ext cx="7768354" cy="42355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25243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35FD25B9-F24E-409B-B1C7-5268C4A621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9021" y="96252"/>
            <a:ext cx="3713958" cy="6858000"/>
          </a:xfrm>
          <a:prstGeom prst="rect">
            <a:avLst/>
          </a:prstGeom>
        </p:spPr>
      </p:pic>
      <p:sp>
        <p:nvSpPr>
          <p:cNvPr id="4" name="TextBox 3">
            <a:extLst>
              <a:ext uri="{FF2B5EF4-FFF2-40B4-BE49-F238E27FC236}">
                <a16:creationId xmlns:a16="http://schemas.microsoft.com/office/drawing/2014/main" id="{0FAEAE87-C71F-43CF-9003-FE82729ACE9A}"/>
              </a:ext>
            </a:extLst>
          </p:cNvPr>
          <p:cNvSpPr txBox="1"/>
          <p:nvPr/>
        </p:nvSpPr>
        <p:spPr>
          <a:xfrm>
            <a:off x="8315325" y="6443661"/>
            <a:ext cx="1438275" cy="215444"/>
          </a:xfrm>
          <a:prstGeom prst="rect">
            <a:avLst/>
          </a:prstGeom>
          <a:noFill/>
        </p:spPr>
        <p:txBody>
          <a:bodyPr wrap="square" rtlCol="0">
            <a:spAutoFit/>
          </a:bodyPr>
          <a:lstStyle/>
          <a:p>
            <a:pPr algn="r"/>
            <a:r>
              <a:rPr lang="en-US" altLang="ko-KR" sz="800" dirty="0">
                <a:latin typeface="나눔고딕" pitchFamily="2" charset="-127"/>
                <a:ea typeface="나눔고딕" pitchFamily="2" charset="-127"/>
              </a:rPr>
              <a:t>[</a:t>
            </a:r>
            <a:r>
              <a:rPr lang="ko-KR" altLang="en-US" sz="800" dirty="0">
                <a:latin typeface="나눔고딕" pitchFamily="2" charset="-127"/>
                <a:ea typeface="나눔고딕" pitchFamily="2" charset="-127"/>
              </a:rPr>
              <a:t>출처 </a:t>
            </a:r>
            <a:r>
              <a:rPr lang="en-US" altLang="ko-KR" sz="800" dirty="0">
                <a:latin typeface="나눔고딕" pitchFamily="2" charset="-127"/>
                <a:ea typeface="나눔고딕" pitchFamily="2" charset="-127"/>
              </a:rPr>
              <a:t>:</a:t>
            </a:r>
            <a:r>
              <a:rPr lang="ko-KR" altLang="en-US" sz="800" dirty="0">
                <a:latin typeface="나눔고딕" pitchFamily="2" charset="-127"/>
                <a:ea typeface="나눔고딕" pitchFamily="2" charset="-127"/>
              </a:rPr>
              <a:t> 국세청 홈페이지</a:t>
            </a:r>
            <a:r>
              <a:rPr lang="en-US" altLang="ko-KR" sz="800" dirty="0">
                <a:latin typeface="나눔고딕" pitchFamily="2" charset="-127"/>
                <a:ea typeface="나눔고딕" pitchFamily="2" charset="-127"/>
              </a:rPr>
              <a:t>]</a:t>
            </a:r>
            <a:endParaRPr lang="ko-KR" altLang="en-US" sz="800" dirty="0">
              <a:latin typeface="나눔고딕" pitchFamily="2" charset="-127"/>
              <a:ea typeface="나눔고딕" pitchFamily="2" charset="-127"/>
            </a:endParaRPr>
          </a:p>
        </p:txBody>
      </p:sp>
      <mc:AlternateContent xmlns:mc="http://schemas.openxmlformats.org/markup-compatibility/2006" xmlns:p14="http://schemas.microsoft.com/office/powerpoint/2010/main">
        <mc:Choice Requires="p14">
          <p:contentPart p14:bwMode="auto" r:id="rId3">
            <p14:nvContentPartPr>
              <p14:cNvPr id="5" name="잉크 4">
                <a:extLst>
                  <a:ext uri="{FF2B5EF4-FFF2-40B4-BE49-F238E27FC236}">
                    <a16:creationId xmlns:a16="http://schemas.microsoft.com/office/drawing/2014/main" id="{1B53C7D3-F2D7-47A2-8DED-A59846EFA3FA}"/>
                  </a:ext>
                </a:extLst>
              </p14:cNvPr>
              <p14:cNvContentPartPr/>
              <p14:nvPr/>
            </p14:nvContentPartPr>
            <p14:xfrm>
              <a:off x="7775232" y="4906915"/>
              <a:ext cx="717840" cy="934560"/>
            </p14:xfrm>
          </p:contentPart>
        </mc:Choice>
        <mc:Fallback xmlns="">
          <p:pic>
            <p:nvPicPr>
              <p:cNvPr id="5" name="잉크 4">
                <a:extLst>
                  <a:ext uri="{FF2B5EF4-FFF2-40B4-BE49-F238E27FC236}">
                    <a16:creationId xmlns:a16="http://schemas.microsoft.com/office/drawing/2014/main" id="{1B53C7D3-F2D7-47A2-8DED-A59846EFA3FA}"/>
                  </a:ext>
                </a:extLst>
              </p:cNvPr>
              <p:cNvPicPr/>
              <p:nvPr/>
            </p:nvPicPr>
            <p:blipFill>
              <a:blip r:embed="rId4"/>
              <a:stretch>
                <a:fillRect/>
              </a:stretch>
            </p:blipFill>
            <p:spPr>
              <a:xfrm>
                <a:off x="7721232" y="4798957"/>
                <a:ext cx="825480" cy="1150117"/>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잉크 5">
                <a:extLst>
                  <a:ext uri="{FF2B5EF4-FFF2-40B4-BE49-F238E27FC236}">
                    <a16:creationId xmlns:a16="http://schemas.microsoft.com/office/drawing/2014/main" id="{6C8AC1F7-5A7D-4178-94A0-69DD24CE4DD4}"/>
                  </a:ext>
                </a:extLst>
              </p14:cNvPr>
              <p14:cNvContentPartPr/>
              <p14:nvPr/>
            </p14:nvContentPartPr>
            <p14:xfrm>
              <a:off x="7754085" y="3195980"/>
              <a:ext cx="561240" cy="758880"/>
            </p14:xfrm>
          </p:contentPart>
        </mc:Choice>
        <mc:Fallback xmlns="">
          <p:pic>
            <p:nvPicPr>
              <p:cNvPr id="6" name="잉크 5">
                <a:extLst>
                  <a:ext uri="{FF2B5EF4-FFF2-40B4-BE49-F238E27FC236}">
                    <a16:creationId xmlns:a16="http://schemas.microsoft.com/office/drawing/2014/main" id="{6C8AC1F7-5A7D-4178-94A0-69DD24CE4DD4}"/>
                  </a:ext>
                </a:extLst>
              </p:cNvPr>
              <p:cNvPicPr/>
              <p:nvPr/>
            </p:nvPicPr>
            <p:blipFill>
              <a:blip r:embed="rId6"/>
              <a:stretch>
                <a:fillRect/>
              </a:stretch>
            </p:blipFill>
            <p:spPr>
              <a:xfrm>
                <a:off x="7700085" y="3087980"/>
                <a:ext cx="668880" cy="974520"/>
              </a:xfrm>
              <a:prstGeom prst="rect">
                <a:avLst/>
              </a:prstGeom>
            </p:spPr>
          </p:pic>
        </mc:Fallback>
      </mc:AlternateContent>
      <p:sp>
        <p:nvSpPr>
          <p:cNvPr id="7" name="제목 1">
            <a:extLst>
              <a:ext uri="{FF2B5EF4-FFF2-40B4-BE49-F238E27FC236}">
                <a16:creationId xmlns:a16="http://schemas.microsoft.com/office/drawing/2014/main" id="{18749364-233C-4F00-9E49-41F12CE7B9B9}"/>
              </a:ext>
            </a:extLst>
          </p:cNvPr>
          <p:cNvSpPr txBox="1">
            <a:spLocks/>
          </p:cNvSpPr>
          <p:nvPr/>
        </p:nvSpPr>
        <p:spPr>
          <a:xfrm>
            <a:off x="1359317" y="219420"/>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다중사업자 신용카드 영수증 예시</a:t>
            </a:r>
          </a:p>
        </p:txBody>
      </p:sp>
      <p:sp>
        <p:nvSpPr>
          <p:cNvPr id="8" name="직사각형 7">
            <a:extLst>
              <a:ext uri="{FF2B5EF4-FFF2-40B4-BE49-F238E27FC236}">
                <a16:creationId xmlns:a16="http://schemas.microsoft.com/office/drawing/2014/main" id="{94F071A6-721F-4F03-B83C-275D888ADF20}"/>
              </a:ext>
            </a:extLst>
          </p:cNvPr>
          <p:cNvSpPr/>
          <p:nvPr/>
        </p:nvSpPr>
        <p:spPr>
          <a:xfrm>
            <a:off x="4471987" y="993457"/>
            <a:ext cx="904876" cy="781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직사각형 8">
            <a:extLst>
              <a:ext uri="{FF2B5EF4-FFF2-40B4-BE49-F238E27FC236}">
                <a16:creationId xmlns:a16="http://schemas.microsoft.com/office/drawing/2014/main" id="{3090DA9C-EC0E-4075-B519-3296CED956CC}"/>
              </a:ext>
            </a:extLst>
          </p:cNvPr>
          <p:cNvSpPr/>
          <p:nvPr/>
        </p:nvSpPr>
        <p:spPr>
          <a:xfrm>
            <a:off x="4471987" y="560733"/>
            <a:ext cx="904876" cy="781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0" name="직사각형 9">
            <a:extLst>
              <a:ext uri="{FF2B5EF4-FFF2-40B4-BE49-F238E27FC236}">
                <a16:creationId xmlns:a16="http://schemas.microsoft.com/office/drawing/2014/main" id="{BCD4F780-747F-425B-B512-8F231ABCCD13}"/>
              </a:ext>
            </a:extLst>
          </p:cNvPr>
          <p:cNvSpPr/>
          <p:nvPr/>
        </p:nvSpPr>
        <p:spPr>
          <a:xfrm>
            <a:off x="5934074" y="785814"/>
            <a:ext cx="904876" cy="1054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a:extLst>
              <a:ext uri="{FF2B5EF4-FFF2-40B4-BE49-F238E27FC236}">
                <a16:creationId xmlns:a16="http://schemas.microsoft.com/office/drawing/2014/main" id="{C6E86A08-ED9A-4039-BE1D-2F25459C6234}"/>
              </a:ext>
            </a:extLst>
          </p:cNvPr>
          <p:cNvSpPr/>
          <p:nvPr/>
        </p:nvSpPr>
        <p:spPr>
          <a:xfrm>
            <a:off x="5802728" y="3652054"/>
            <a:ext cx="904876" cy="1054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6A958016-2991-4D27-B09B-5F33530152C8}"/>
              </a:ext>
            </a:extLst>
          </p:cNvPr>
          <p:cNvSpPr/>
          <p:nvPr/>
        </p:nvSpPr>
        <p:spPr>
          <a:xfrm>
            <a:off x="5802728" y="5374195"/>
            <a:ext cx="904876" cy="1054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41161142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BF5D26B2-6E67-3858-AC95-2ECB22827D6C}"/>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249C00D5-CC15-ADC8-A7DE-88041FF52F3B}"/>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 환급</a:t>
            </a:r>
          </a:p>
        </p:txBody>
      </p:sp>
      <p:pic>
        <p:nvPicPr>
          <p:cNvPr id="6" name="Picture 2">
            <a:extLst>
              <a:ext uri="{FF2B5EF4-FFF2-40B4-BE49-F238E27FC236}">
                <a16:creationId xmlns:a16="http://schemas.microsoft.com/office/drawing/2014/main" id="{DFEAC39E-F49D-24E0-D342-F541B254241A}"/>
              </a:ext>
            </a:extLst>
          </p:cNvPr>
          <p:cNvPicPr>
            <a:picLocks noChangeAspect="1" noChangeArrowheads="1"/>
          </p:cNvPicPr>
          <p:nvPr/>
        </p:nvPicPr>
        <p:blipFill>
          <a:blip r:embed="rId2" cstate="print"/>
          <a:srcRect/>
          <a:stretch>
            <a:fillRect/>
          </a:stretch>
        </p:blipFill>
        <p:spPr bwMode="auto">
          <a:xfrm>
            <a:off x="1021345" y="1445467"/>
            <a:ext cx="6189719" cy="4881084"/>
          </a:xfrm>
          <a:prstGeom prst="rect">
            <a:avLst/>
          </a:prstGeom>
          <a:noFill/>
          <a:ln w="9525">
            <a:noFill/>
            <a:miter lim="800000"/>
            <a:headEnd/>
            <a:tailEnd/>
          </a:ln>
        </p:spPr>
      </p:pic>
      <p:sp>
        <p:nvSpPr>
          <p:cNvPr id="7" name="폭발: 14pt 6">
            <a:extLst>
              <a:ext uri="{FF2B5EF4-FFF2-40B4-BE49-F238E27FC236}">
                <a16:creationId xmlns:a16="http://schemas.microsoft.com/office/drawing/2014/main" id="{DA25F1EA-53CD-6A51-1911-F37116DC3144}"/>
              </a:ext>
            </a:extLst>
          </p:cNvPr>
          <p:cNvSpPr/>
          <p:nvPr/>
        </p:nvSpPr>
        <p:spPr>
          <a:xfrm>
            <a:off x="2797765" y="2714197"/>
            <a:ext cx="5933414" cy="3752960"/>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TextBox 7">
            <a:extLst>
              <a:ext uri="{FF2B5EF4-FFF2-40B4-BE49-F238E27FC236}">
                <a16:creationId xmlns:a16="http://schemas.microsoft.com/office/drawing/2014/main" id="{55177F18-3674-E0DF-7451-2132BFB41C35}"/>
              </a:ext>
            </a:extLst>
          </p:cNvPr>
          <p:cNvSpPr txBox="1"/>
          <p:nvPr/>
        </p:nvSpPr>
        <p:spPr>
          <a:xfrm>
            <a:off x="8090570" y="4165827"/>
            <a:ext cx="5470358" cy="984885"/>
          </a:xfrm>
          <a:prstGeom prst="rect">
            <a:avLst/>
          </a:prstGeom>
          <a:noFill/>
        </p:spPr>
        <p:txBody>
          <a:bodyPr wrap="square" rtlCol="0">
            <a:spAutoFit/>
          </a:bodyPr>
          <a:lstStyle/>
          <a:p>
            <a:r>
              <a:rPr lang="ko-KR" altLang="en-US" sz="2000" b="1" dirty="0">
                <a:solidFill>
                  <a:schemeClr val="bg2">
                    <a:lumMod val="25000"/>
                  </a:schemeClr>
                </a:solidFill>
              </a:rPr>
              <a:t>일반과세사업자</a:t>
            </a:r>
            <a:endParaRPr lang="en-US" altLang="ko-KR" sz="2000" b="1" dirty="0">
              <a:solidFill>
                <a:schemeClr val="bg2">
                  <a:lumMod val="25000"/>
                </a:schemeClr>
              </a:solidFill>
            </a:endParaRPr>
          </a:p>
          <a:p>
            <a:endParaRPr lang="en-US" altLang="ko-KR" sz="2000" b="1" dirty="0">
              <a:solidFill>
                <a:schemeClr val="bg2">
                  <a:lumMod val="25000"/>
                </a:schemeClr>
              </a:solidFill>
            </a:endParaRPr>
          </a:p>
          <a:p>
            <a:r>
              <a:rPr lang="ko-KR" altLang="en-US" dirty="0">
                <a:solidFill>
                  <a:schemeClr val="bg2">
                    <a:lumMod val="25000"/>
                  </a:schemeClr>
                </a:solidFill>
              </a:rPr>
              <a:t>세금계산서 발행 해야 부가세 환급</a:t>
            </a:r>
            <a:endParaRPr lang="en-US" altLang="ko-KR" dirty="0">
              <a:solidFill>
                <a:schemeClr val="bg2">
                  <a:lumMod val="25000"/>
                </a:schemeClr>
              </a:solidFill>
            </a:endParaRPr>
          </a:p>
        </p:txBody>
      </p:sp>
    </p:spTree>
    <p:extLst>
      <p:ext uri="{BB962C8B-B14F-4D97-AF65-F5344CB8AC3E}">
        <p14:creationId xmlns:p14="http://schemas.microsoft.com/office/powerpoint/2010/main" val="19461038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부가세와 소득세</a:t>
            </a:r>
          </a:p>
        </p:txBody>
      </p:sp>
      <p:sp>
        <p:nvSpPr>
          <p:cNvPr id="44" name="제목 1">
            <a:extLst>
              <a:ext uri="{FF2B5EF4-FFF2-40B4-BE49-F238E27FC236}">
                <a16:creationId xmlns:a16="http://schemas.microsoft.com/office/drawing/2014/main" id="{CEEF40FB-B365-7259-C0C4-2BB28C6C4B7D}"/>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신용카드</a:t>
            </a:r>
            <a:r>
              <a:rPr lang="en-US" altLang="ko-KR" b="1" dirty="0">
                <a:solidFill>
                  <a:schemeClr val="accent6">
                    <a:lumMod val="75000"/>
                  </a:schemeClr>
                </a:solidFill>
                <a:latin typeface="나눔고딕" pitchFamily="2" charset="-127"/>
                <a:ea typeface="나눔고딕" pitchFamily="2" charset="-127"/>
              </a:rPr>
              <a:t>,</a:t>
            </a:r>
            <a:r>
              <a:rPr lang="ko-KR" altLang="en-US" b="1" dirty="0">
                <a:solidFill>
                  <a:schemeClr val="accent6">
                    <a:lumMod val="75000"/>
                  </a:schemeClr>
                </a:solidFill>
                <a:latin typeface="나눔고딕" pitchFamily="2" charset="-127"/>
                <a:ea typeface="나눔고딕" pitchFamily="2" charset="-127"/>
              </a:rPr>
              <a:t>현금영수증 </a:t>
            </a:r>
            <a:r>
              <a:rPr lang="ko-KR" altLang="en-US" b="1" dirty="0" err="1">
                <a:solidFill>
                  <a:schemeClr val="accent6">
                    <a:lumMod val="75000"/>
                  </a:schemeClr>
                </a:solidFill>
                <a:latin typeface="나눔고딕" pitchFamily="2" charset="-127"/>
                <a:ea typeface="나눔고딕" pitchFamily="2" charset="-127"/>
              </a:rPr>
              <a:t>발행시</a:t>
            </a:r>
            <a:r>
              <a:rPr lang="ko-KR" altLang="en-US" b="1" dirty="0">
                <a:solidFill>
                  <a:schemeClr val="accent6">
                    <a:lumMod val="75000"/>
                  </a:schemeClr>
                </a:solidFill>
                <a:latin typeface="나눔고딕" pitchFamily="2" charset="-127"/>
                <a:ea typeface="나눔고딕" pitchFamily="2" charset="-127"/>
              </a:rPr>
              <a:t> 부가세 확인 방법</a:t>
            </a:r>
          </a:p>
        </p:txBody>
      </p:sp>
      <p:pic>
        <p:nvPicPr>
          <p:cNvPr id="2" name="그림 1">
            <a:extLst>
              <a:ext uri="{FF2B5EF4-FFF2-40B4-BE49-F238E27FC236}">
                <a16:creationId xmlns:a16="http://schemas.microsoft.com/office/drawing/2014/main" id="{5B0BD31D-8A4A-7A63-AD68-685921924A80}"/>
              </a:ext>
            </a:extLst>
          </p:cNvPr>
          <p:cNvPicPr>
            <a:picLocks noChangeAspect="1"/>
          </p:cNvPicPr>
          <p:nvPr/>
        </p:nvPicPr>
        <p:blipFill>
          <a:blip r:embed="rId2"/>
          <a:stretch>
            <a:fillRect/>
          </a:stretch>
        </p:blipFill>
        <p:spPr>
          <a:xfrm>
            <a:off x="740659" y="1988801"/>
            <a:ext cx="5355341" cy="4497724"/>
          </a:xfrm>
          <a:prstGeom prst="rect">
            <a:avLst/>
          </a:prstGeom>
          <a:ln>
            <a:solidFill>
              <a:schemeClr val="bg2">
                <a:lumMod val="90000"/>
              </a:schemeClr>
            </a:solidFill>
          </a:ln>
        </p:spPr>
      </p:pic>
      <p:sp>
        <p:nvSpPr>
          <p:cNvPr id="3" name="폭발: 14pt 2">
            <a:extLst>
              <a:ext uri="{FF2B5EF4-FFF2-40B4-BE49-F238E27FC236}">
                <a16:creationId xmlns:a16="http://schemas.microsoft.com/office/drawing/2014/main" id="{A736D2A9-6F83-E8B3-A15C-1E84D549C9A2}"/>
              </a:ext>
            </a:extLst>
          </p:cNvPr>
          <p:cNvSpPr/>
          <p:nvPr/>
        </p:nvSpPr>
        <p:spPr>
          <a:xfrm>
            <a:off x="3156834" y="4353883"/>
            <a:ext cx="4029075" cy="2580032"/>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6" name="Rectangle 194">
            <a:extLst>
              <a:ext uri="{FF2B5EF4-FFF2-40B4-BE49-F238E27FC236}">
                <a16:creationId xmlns:a16="http://schemas.microsoft.com/office/drawing/2014/main" id="{314D0D64-E08E-CAB8-8F18-FFE898F071C3}"/>
              </a:ext>
            </a:extLst>
          </p:cNvPr>
          <p:cNvSpPr>
            <a:spLocks noChangeArrowheads="1"/>
          </p:cNvSpPr>
          <p:nvPr/>
        </p:nvSpPr>
        <p:spPr bwMode="auto">
          <a:xfrm>
            <a:off x="6654799" y="2375615"/>
            <a:ext cx="4691487"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eaLnBrk="1" latinLnBrk="1" hangingPunct="1"/>
            <a:r>
              <a:rPr lang="ko-KR" altLang="en-US" sz="2400" b="1" dirty="0">
                <a:solidFill>
                  <a:schemeClr val="bg2">
                    <a:lumMod val="50000"/>
                  </a:schemeClr>
                </a:solidFill>
                <a:latin typeface="+mn-ea"/>
                <a:ea typeface="+mn-ea"/>
              </a:rPr>
              <a:t>간이과세사업자</a:t>
            </a:r>
            <a:r>
              <a:rPr lang="en-US" altLang="ko-KR" sz="2400" b="1" dirty="0">
                <a:solidFill>
                  <a:schemeClr val="bg2">
                    <a:lumMod val="50000"/>
                  </a:schemeClr>
                </a:solidFill>
                <a:latin typeface="+mn-ea"/>
                <a:ea typeface="+mn-ea"/>
              </a:rPr>
              <a:t> X</a:t>
            </a:r>
          </a:p>
          <a:p>
            <a:pPr eaLnBrk="1" latinLnBrk="1" hangingPunct="1"/>
            <a:r>
              <a:rPr lang="en-US" altLang="ko-KR" sz="1800" b="1" dirty="0">
                <a:solidFill>
                  <a:schemeClr val="bg2">
                    <a:lumMod val="50000"/>
                  </a:schemeClr>
                </a:solidFill>
                <a:latin typeface="+mn-ea"/>
                <a:ea typeface="+mn-ea"/>
              </a:rPr>
              <a:t>(</a:t>
            </a:r>
            <a:r>
              <a:rPr lang="ko-KR" altLang="en-US" sz="1800" b="1" dirty="0">
                <a:solidFill>
                  <a:schemeClr val="bg2">
                    <a:lumMod val="50000"/>
                  </a:schemeClr>
                </a:solidFill>
                <a:latin typeface="+mn-ea"/>
                <a:ea typeface="+mn-ea"/>
              </a:rPr>
              <a:t>단 연간 매출 </a:t>
            </a:r>
            <a:r>
              <a:rPr lang="en-US" altLang="ko-KR" sz="1800" b="1" dirty="0">
                <a:solidFill>
                  <a:schemeClr val="bg2">
                    <a:lumMod val="50000"/>
                  </a:schemeClr>
                </a:solidFill>
                <a:latin typeface="+mn-ea"/>
                <a:ea typeface="+mn-ea"/>
              </a:rPr>
              <a:t>4</a:t>
            </a:r>
            <a:r>
              <a:rPr lang="ko-KR" altLang="en-US" sz="1800" b="1" dirty="0">
                <a:solidFill>
                  <a:schemeClr val="bg2">
                    <a:lumMod val="50000"/>
                  </a:schemeClr>
                </a:solidFill>
                <a:latin typeface="+mn-ea"/>
                <a:ea typeface="+mn-ea"/>
              </a:rPr>
              <a:t>천</a:t>
            </a:r>
            <a:r>
              <a:rPr lang="en-US" altLang="ko-KR" sz="1800" b="1" dirty="0">
                <a:solidFill>
                  <a:schemeClr val="bg2">
                    <a:lumMod val="50000"/>
                  </a:schemeClr>
                </a:solidFill>
                <a:latin typeface="+mn-ea"/>
                <a:ea typeface="+mn-ea"/>
              </a:rPr>
              <a:t>8</a:t>
            </a:r>
            <a:r>
              <a:rPr lang="ko-KR" altLang="en-US" sz="1800" b="1" dirty="0">
                <a:solidFill>
                  <a:schemeClr val="bg2">
                    <a:lumMod val="50000"/>
                  </a:schemeClr>
                </a:solidFill>
                <a:latin typeface="+mn-ea"/>
                <a:ea typeface="+mn-ea"/>
              </a:rPr>
              <a:t>백만원 이상은 의무</a:t>
            </a:r>
            <a:r>
              <a:rPr lang="en-US" altLang="ko-KR" sz="1800" b="1" dirty="0">
                <a:solidFill>
                  <a:schemeClr val="bg2">
                    <a:lumMod val="50000"/>
                  </a:schemeClr>
                </a:solidFill>
                <a:latin typeface="+mn-ea"/>
                <a:ea typeface="+mn-ea"/>
              </a:rPr>
              <a:t>)</a:t>
            </a:r>
          </a:p>
          <a:p>
            <a:pPr eaLnBrk="1" latinLnBrk="1" hangingPunct="1"/>
            <a:endParaRPr lang="en-US" altLang="ko-KR" sz="2400" b="1" dirty="0">
              <a:solidFill>
                <a:schemeClr val="bg2">
                  <a:lumMod val="50000"/>
                </a:schemeClr>
              </a:solidFill>
              <a:latin typeface="+mn-ea"/>
              <a:ea typeface="+mn-ea"/>
            </a:endParaRPr>
          </a:p>
          <a:p>
            <a:pPr eaLnBrk="1" latinLnBrk="1" hangingPunct="1"/>
            <a:r>
              <a:rPr lang="ko-KR" altLang="en-US" sz="2400" b="1" dirty="0">
                <a:solidFill>
                  <a:schemeClr val="bg2">
                    <a:lumMod val="50000"/>
                  </a:schemeClr>
                </a:solidFill>
                <a:latin typeface="+mn-ea"/>
                <a:ea typeface="+mn-ea"/>
              </a:rPr>
              <a:t>면세사업자 </a:t>
            </a:r>
            <a:r>
              <a:rPr lang="en-US" altLang="ko-KR" sz="2400" b="1" dirty="0">
                <a:solidFill>
                  <a:schemeClr val="bg2">
                    <a:lumMod val="50000"/>
                  </a:schemeClr>
                </a:solidFill>
                <a:latin typeface="+mn-ea"/>
                <a:ea typeface="+mn-ea"/>
              </a:rPr>
              <a:t>X</a:t>
            </a:r>
          </a:p>
          <a:p>
            <a:pPr marL="457200" indent="-457200" eaLnBrk="1" latinLnBrk="1" hangingPunct="1">
              <a:buFontTx/>
              <a:buChar char="-"/>
            </a:pPr>
            <a:endParaRPr lang="en-US" altLang="ko-KR" sz="2400" b="1" dirty="0">
              <a:solidFill>
                <a:schemeClr val="bg2">
                  <a:lumMod val="50000"/>
                </a:schemeClr>
              </a:solidFill>
              <a:latin typeface="+mn-ea"/>
              <a:ea typeface="+mn-ea"/>
            </a:endParaRPr>
          </a:p>
          <a:p>
            <a:pPr eaLnBrk="1" latinLnBrk="1" hangingPunct="1"/>
            <a:r>
              <a:rPr lang="ko-KR" altLang="en-US" sz="2400" b="1" dirty="0">
                <a:solidFill>
                  <a:schemeClr val="bg2">
                    <a:lumMod val="50000"/>
                  </a:schemeClr>
                </a:solidFill>
                <a:latin typeface="+mn-ea"/>
                <a:ea typeface="+mn-ea"/>
              </a:rPr>
              <a:t>과세사업자 </a:t>
            </a:r>
            <a:r>
              <a:rPr lang="en-US" altLang="ko-KR" sz="2400" b="1" dirty="0">
                <a:solidFill>
                  <a:schemeClr val="bg2">
                    <a:lumMod val="50000"/>
                  </a:schemeClr>
                </a:solidFill>
                <a:latin typeface="+mn-ea"/>
                <a:ea typeface="+mn-ea"/>
              </a:rPr>
              <a:t>?</a:t>
            </a:r>
            <a:r>
              <a:rPr lang="ko-KR" altLang="en-US" sz="2400" b="1" dirty="0">
                <a:solidFill>
                  <a:schemeClr val="bg2">
                    <a:lumMod val="50000"/>
                  </a:schemeClr>
                </a:solidFill>
                <a:latin typeface="+mn-ea"/>
                <a:ea typeface="+mn-ea"/>
              </a:rPr>
              <a:t>  </a:t>
            </a:r>
            <a:endParaRPr lang="en-US" altLang="ko-KR" sz="2400" b="1" dirty="0">
              <a:solidFill>
                <a:schemeClr val="bg2">
                  <a:lumMod val="50000"/>
                </a:schemeClr>
              </a:solidFill>
              <a:latin typeface="+mn-ea"/>
              <a:ea typeface="+mn-ea"/>
            </a:endParaRPr>
          </a:p>
          <a:p>
            <a:pPr eaLnBrk="1" latinLnBrk="1" hangingPunct="1"/>
            <a:endParaRPr lang="en-US" altLang="ko-KR" sz="2400" b="1" dirty="0">
              <a:solidFill>
                <a:schemeClr val="bg2">
                  <a:lumMod val="50000"/>
                </a:schemeClr>
              </a:solidFill>
              <a:latin typeface="+mn-ea"/>
              <a:ea typeface="+mn-ea"/>
            </a:endParaRPr>
          </a:p>
          <a:p>
            <a:pPr eaLnBrk="1" latinLnBrk="1" hangingPunct="1"/>
            <a:r>
              <a:rPr lang="ko-KR" altLang="en-US" sz="1800" b="1" dirty="0">
                <a:solidFill>
                  <a:schemeClr val="bg2">
                    <a:lumMod val="50000"/>
                  </a:schemeClr>
                </a:solidFill>
                <a:latin typeface="+mn-ea"/>
                <a:ea typeface="+mn-ea"/>
              </a:rPr>
              <a:t>면세</a:t>
            </a:r>
            <a:r>
              <a:rPr lang="en-US" altLang="ko-KR" sz="1800" b="1" dirty="0">
                <a:solidFill>
                  <a:schemeClr val="bg2">
                    <a:lumMod val="50000"/>
                  </a:schemeClr>
                </a:solidFill>
                <a:latin typeface="+mn-ea"/>
                <a:ea typeface="+mn-ea"/>
              </a:rPr>
              <a:t>+</a:t>
            </a:r>
            <a:r>
              <a:rPr lang="ko-KR" altLang="en-US" sz="1800" b="1" dirty="0">
                <a:solidFill>
                  <a:schemeClr val="bg2">
                    <a:lumMod val="50000"/>
                  </a:schemeClr>
                </a:solidFill>
                <a:latin typeface="+mn-ea"/>
                <a:ea typeface="+mn-ea"/>
              </a:rPr>
              <a:t>과세 겸업 사업자</a:t>
            </a:r>
            <a:r>
              <a:rPr lang="en-US" altLang="ko-KR" sz="1800" b="1" dirty="0">
                <a:solidFill>
                  <a:schemeClr val="bg2">
                    <a:lumMod val="50000"/>
                  </a:schemeClr>
                </a:solidFill>
                <a:latin typeface="+mn-ea"/>
                <a:ea typeface="+mn-ea"/>
              </a:rPr>
              <a:t> : </a:t>
            </a:r>
            <a:r>
              <a:rPr lang="ko-KR" altLang="en-US" sz="1800" b="1" dirty="0">
                <a:solidFill>
                  <a:schemeClr val="bg2">
                    <a:lumMod val="50000"/>
                  </a:schemeClr>
                </a:solidFill>
                <a:latin typeface="+mn-ea"/>
                <a:ea typeface="+mn-ea"/>
              </a:rPr>
              <a:t>안분신고</a:t>
            </a:r>
            <a:endParaRPr lang="en-US" altLang="ko-KR" sz="1800" b="1" dirty="0">
              <a:solidFill>
                <a:schemeClr val="bg2">
                  <a:lumMod val="50000"/>
                </a:schemeClr>
              </a:solidFill>
              <a:latin typeface="+mn-ea"/>
              <a:ea typeface="+mn-ea"/>
            </a:endParaRPr>
          </a:p>
          <a:p>
            <a:pPr eaLnBrk="1" latinLnBrk="1" hangingPunct="1"/>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   예</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사업자등록증 업태</a:t>
            </a:r>
            <a:endParaRPr lang="en-US" altLang="ko-KR" sz="1800" b="1" dirty="0">
              <a:solidFill>
                <a:schemeClr val="bg2">
                  <a:lumMod val="50000"/>
                </a:schemeClr>
              </a:solidFill>
              <a:latin typeface="+mn-ea"/>
              <a:ea typeface="+mn-ea"/>
            </a:endParaRPr>
          </a:p>
          <a:p>
            <a:pPr eaLnBrk="1" latinLnBrk="1" hangingPunct="1"/>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업태 </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농업 </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작물재배업 </a:t>
            </a:r>
            <a:r>
              <a:rPr lang="en-US" altLang="ko-KR" sz="1800" b="1" dirty="0">
                <a:solidFill>
                  <a:schemeClr val="bg2">
                    <a:lumMod val="50000"/>
                  </a:schemeClr>
                </a:solidFill>
                <a:latin typeface="+mn-ea"/>
                <a:ea typeface="+mn-ea"/>
              </a:rPr>
              <a:t>(</a:t>
            </a:r>
            <a:r>
              <a:rPr lang="ko-KR" altLang="en-US" sz="1800" b="1" dirty="0">
                <a:solidFill>
                  <a:schemeClr val="bg2">
                    <a:lumMod val="50000"/>
                  </a:schemeClr>
                </a:solidFill>
                <a:latin typeface="+mn-ea"/>
                <a:ea typeface="+mn-ea"/>
              </a:rPr>
              <a:t>면세</a:t>
            </a:r>
            <a:r>
              <a:rPr lang="en-US" altLang="ko-KR" sz="1800" b="1" dirty="0">
                <a:solidFill>
                  <a:schemeClr val="bg2">
                    <a:lumMod val="50000"/>
                  </a:schemeClr>
                </a:solidFill>
                <a:latin typeface="+mn-ea"/>
                <a:ea typeface="+mn-ea"/>
              </a:rPr>
              <a:t>)</a:t>
            </a:r>
          </a:p>
          <a:p>
            <a:pPr eaLnBrk="1" latinLnBrk="1" hangingPunct="1"/>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업태 </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도소매 </a:t>
            </a:r>
            <a:r>
              <a:rPr lang="en-US" altLang="ko-KR" sz="1800" b="1" dirty="0">
                <a:solidFill>
                  <a:schemeClr val="bg2">
                    <a:lumMod val="50000"/>
                  </a:schemeClr>
                </a:solidFill>
                <a:latin typeface="+mn-ea"/>
                <a:ea typeface="+mn-ea"/>
              </a:rPr>
              <a:t>– </a:t>
            </a:r>
            <a:r>
              <a:rPr lang="ko-KR" altLang="en-US" sz="1800" b="1" dirty="0">
                <a:solidFill>
                  <a:schemeClr val="bg2">
                    <a:lumMod val="50000"/>
                  </a:schemeClr>
                </a:solidFill>
                <a:latin typeface="+mn-ea"/>
                <a:ea typeface="+mn-ea"/>
              </a:rPr>
              <a:t>과채주스 </a:t>
            </a:r>
            <a:r>
              <a:rPr lang="en-US" altLang="ko-KR" sz="1800" b="1" dirty="0">
                <a:solidFill>
                  <a:schemeClr val="bg2">
                    <a:lumMod val="50000"/>
                  </a:schemeClr>
                </a:solidFill>
                <a:latin typeface="+mn-ea"/>
                <a:ea typeface="+mn-ea"/>
              </a:rPr>
              <a:t>(</a:t>
            </a:r>
            <a:r>
              <a:rPr lang="ko-KR" altLang="en-US" sz="1800" b="1" dirty="0">
                <a:solidFill>
                  <a:schemeClr val="bg2">
                    <a:lumMod val="50000"/>
                  </a:schemeClr>
                </a:solidFill>
                <a:latin typeface="+mn-ea"/>
                <a:ea typeface="+mn-ea"/>
              </a:rPr>
              <a:t>과세</a:t>
            </a:r>
            <a:r>
              <a:rPr lang="en-US" altLang="ko-KR" sz="1800" b="1" dirty="0">
                <a:solidFill>
                  <a:schemeClr val="bg2">
                    <a:lumMod val="50000"/>
                  </a:schemeClr>
                </a:solidFill>
                <a:latin typeface="+mn-ea"/>
                <a:ea typeface="+mn-ea"/>
              </a:rPr>
              <a:t>)</a:t>
            </a:r>
          </a:p>
        </p:txBody>
      </p:sp>
    </p:spTree>
    <p:extLst>
      <p:ext uri="{BB962C8B-B14F-4D97-AF65-F5344CB8AC3E}">
        <p14:creationId xmlns:p14="http://schemas.microsoft.com/office/powerpoint/2010/main" val="6553592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601029" y="401904"/>
            <a:ext cx="6625771"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 환급 </a:t>
            </a:r>
            <a:r>
              <a:rPr lang="en-US" altLang="ko-KR" sz="4000" b="1" dirty="0">
                <a:solidFill>
                  <a:schemeClr val="bg1"/>
                </a:solidFill>
                <a:effectLst>
                  <a:outerShdw blurRad="38100" dist="38100" dir="2700000" algn="tl">
                    <a:srgbClr val="000000">
                      <a:alpha val="43137"/>
                    </a:srgbClr>
                  </a:outerShdw>
                </a:effectLst>
              </a:rPr>
              <a:t>- </a:t>
            </a:r>
            <a:r>
              <a:rPr lang="ko-KR" altLang="en-US" sz="4000" b="1" dirty="0">
                <a:solidFill>
                  <a:schemeClr val="bg1"/>
                </a:solidFill>
                <a:effectLst>
                  <a:outerShdw blurRad="38100" dist="38100" dir="2700000" algn="tl">
                    <a:srgbClr val="000000">
                      <a:alpha val="43137"/>
                    </a:srgbClr>
                  </a:outerShdw>
                </a:effectLst>
              </a:rPr>
              <a:t>안분계산</a:t>
            </a:r>
          </a:p>
        </p:txBody>
      </p:sp>
      <p:sp>
        <p:nvSpPr>
          <p:cNvPr id="6" name="TextBox 5">
            <a:extLst>
              <a:ext uri="{FF2B5EF4-FFF2-40B4-BE49-F238E27FC236}">
                <a16:creationId xmlns:a16="http://schemas.microsoft.com/office/drawing/2014/main" id="{C52456DB-B4D8-FAC1-0402-CBC5BBB5A49B}"/>
              </a:ext>
            </a:extLst>
          </p:cNvPr>
          <p:cNvSpPr txBox="1"/>
          <p:nvPr/>
        </p:nvSpPr>
        <p:spPr>
          <a:xfrm>
            <a:off x="1329742" y="1610627"/>
            <a:ext cx="9147758" cy="1938992"/>
          </a:xfrm>
          <a:prstGeom prst="rect">
            <a:avLst/>
          </a:prstGeom>
          <a:noFill/>
        </p:spPr>
        <p:txBody>
          <a:bodyPr wrap="square" rtlCol="0">
            <a:spAutoFit/>
          </a:bodyPr>
          <a:lstStyle/>
          <a:p>
            <a:pPr algn="r"/>
            <a:r>
              <a:rPr lang="ko-KR" altLang="en-US" sz="2400" b="1" dirty="0">
                <a:solidFill>
                  <a:schemeClr val="tx1">
                    <a:lumMod val="50000"/>
                    <a:lumOff val="50000"/>
                  </a:schemeClr>
                </a:solidFill>
                <a:latin typeface="+mn-ea"/>
              </a:rPr>
              <a:t>공통매입세액 안분계산 </a:t>
            </a:r>
            <a:endParaRPr lang="en-US" altLang="ko-KR" sz="2400" b="1" dirty="0">
              <a:solidFill>
                <a:schemeClr val="tx1">
                  <a:lumMod val="50000"/>
                  <a:lumOff val="50000"/>
                </a:schemeClr>
              </a:solidFill>
              <a:latin typeface="+mn-ea"/>
            </a:endParaRPr>
          </a:p>
          <a:p>
            <a:pPr algn="r"/>
            <a:endParaRPr lang="en-US" altLang="ko-KR" sz="2400" b="1" dirty="0">
              <a:solidFill>
                <a:schemeClr val="tx1">
                  <a:lumMod val="50000"/>
                  <a:lumOff val="50000"/>
                </a:schemeClr>
              </a:solidFill>
              <a:effectLst>
                <a:outerShdw blurRad="38100" dist="38100" dir="2700000" algn="tl">
                  <a:srgbClr val="000000">
                    <a:alpha val="43137"/>
                  </a:srgbClr>
                </a:outerShdw>
              </a:effectLst>
              <a:latin typeface="+mn-ea"/>
            </a:endParaRPr>
          </a:p>
          <a:p>
            <a:pPr algn="r"/>
            <a:r>
              <a:rPr lang="ko-KR" altLang="en-US" sz="2400" b="1" dirty="0">
                <a:solidFill>
                  <a:schemeClr val="tx1">
                    <a:lumMod val="50000"/>
                    <a:lumOff val="50000"/>
                  </a:schemeClr>
                </a:solidFill>
                <a:effectLst>
                  <a:outerShdw blurRad="38100" dist="38100" dir="2700000" algn="tl">
                    <a:srgbClr val="000000">
                      <a:alpha val="43137"/>
                    </a:srgbClr>
                  </a:outerShdw>
                </a:effectLst>
                <a:latin typeface="+mn-ea"/>
              </a:rPr>
              <a:t>면세 사업 매입세액은 부가세를 공제 </a:t>
            </a:r>
            <a:r>
              <a:rPr lang="en-US" altLang="ko-KR" sz="2400" b="1" dirty="0">
                <a:solidFill>
                  <a:schemeClr val="tx1">
                    <a:lumMod val="50000"/>
                    <a:lumOff val="50000"/>
                  </a:schemeClr>
                </a:solidFill>
                <a:effectLst>
                  <a:outerShdw blurRad="38100" dist="38100" dir="2700000" algn="tl">
                    <a:srgbClr val="000000">
                      <a:alpha val="43137"/>
                    </a:srgbClr>
                  </a:outerShdw>
                </a:effectLst>
                <a:latin typeface="+mn-ea"/>
              </a:rPr>
              <a:t>X</a:t>
            </a:r>
          </a:p>
          <a:p>
            <a:pPr algn="r"/>
            <a:r>
              <a:rPr lang="ko-KR" altLang="en-US" sz="2400" b="1" dirty="0">
                <a:solidFill>
                  <a:schemeClr val="tx1">
                    <a:lumMod val="50000"/>
                    <a:lumOff val="50000"/>
                  </a:schemeClr>
                </a:solidFill>
                <a:effectLst>
                  <a:outerShdw blurRad="38100" dist="38100" dir="2700000" algn="tl">
                    <a:srgbClr val="000000">
                      <a:alpha val="43137"/>
                    </a:srgbClr>
                  </a:outerShdw>
                </a:effectLst>
                <a:latin typeface="+mn-ea"/>
              </a:rPr>
              <a:t>겸업사업자는 과세사업과 면세사업 </a:t>
            </a:r>
            <a:r>
              <a:rPr lang="en-US" altLang="ko-KR" sz="2400" b="1" dirty="0">
                <a:solidFill>
                  <a:schemeClr val="tx1">
                    <a:lumMod val="50000"/>
                    <a:lumOff val="50000"/>
                  </a:schemeClr>
                </a:solidFill>
                <a:effectLst>
                  <a:outerShdw blurRad="38100" dist="38100" dir="2700000" algn="tl">
                    <a:srgbClr val="000000">
                      <a:alpha val="43137"/>
                    </a:srgbClr>
                  </a:outerShdw>
                </a:effectLst>
                <a:latin typeface="+mn-ea"/>
              </a:rPr>
              <a:t>, </a:t>
            </a:r>
            <a:r>
              <a:rPr lang="ko-KR" altLang="en-US" sz="2400" b="1" dirty="0">
                <a:solidFill>
                  <a:schemeClr val="tx1">
                    <a:lumMod val="50000"/>
                    <a:lumOff val="50000"/>
                  </a:schemeClr>
                </a:solidFill>
                <a:effectLst>
                  <a:outerShdw blurRad="38100" dist="38100" dir="2700000" algn="tl">
                    <a:srgbClr val="000000">
                      <a:alpha val="43137"/>
                    </a:srgbClr>
                  </a:outerShdw>
                </a:effectLst>
                <a:latin typeface="+mn-ea"/>
              </a:rPr>
              <a:t>공통으로 사용되는 공통매입세액을 안분해서 과세사업 관련 부가세만 공제 </a:t>
            </a:r>
            <a:endParaRPr lang="en-US" altLang="ko-KR" sz="2400" b="1" dirty="0">
              <a:solidFill>
                <a:srgbClr val="FFC000"/>
              </a:solidFill>
              <a:effectLst>
                <a:outerShdw blurRad="38100" dist="38100" dir="2700000" algn="tl">
                  <a:srgbClr val="000000">
                    <a:alpha val="43137"/>
                  </a:srgbClr>
                </a:outerShdw>
              </a:effectLst>
              <a:latin typeface="+mn-ea"/>
            </a:endParaRPr>
          </a:p>
        </p:txBody>
      </p:sp>
      <p:sp>
        <p:nvSpPr>
          <p:cNvPr id="7" name="TextBox 6">
            <a:extLst>
              <a:ext uri="{FF2B5EF4-FFF2-40B4-BE49-F238E27FC236}">
                <a16:creationId xmlns:a16="http://schemas.microsoft.com/office/drawing/2014/main" id="{DA127110-0F7C-8976-F2C4-47F33B198F8A}"/>
              </a:ext>
            </a:extLst>
          </p:cNvPr>
          <p:cNvSpPr txBox="1"/>
          <p:nvPr/>
        </p:nvSpPr>
        <p:spPr>
          <a:xfrm>
            <a:off x="1329742" y="3831312"/>
            <a:ext cx="9147758" cy="830997"/>
          </a:xfrm>
          <a:prstGeom prst="rect">
            <a:avLst/>
          </a:prstGeom>
          <a:noFill/>
        </p:spPr>
        <p:txBody>
          <a:bodyPr wrap="square" rtlCol="0">
            <a:spAutoFit/>
          </a:bodyPr>
          <a:lstStyle/>
          <a:p>
            <a:pPr algn="r"/>
            <a:r>
              <a:rPr lang="ko-KR" altLang="en-US" sz="2400" b="1" dirty="0">
                <a:solidFill>
                  <a:schemeClr val="tx1">
                    <a:lumMod val="50000"/>
                    <a:lumOff val="50000"/>
                  </a:schemeClr>
                </a:solidFill>
                <a:latin typeface="+mn-ea"/>
              </a:rPr>
              <a:t>예</a:t>
            </a:r>
            <a:r>
              <a:rPr lang="en-US" altLang="ko-KR" sz="2400" b="1" dirty="0">
                <a:solidFill>
                  <a:schemeClr val="tx1">
                    <a:lumMod val="50000"/>
                    <a:lumOff val="50000"/>
                  </a:schemeClr>
                </a:solidFill>
                <a:latin typeface="+mn-ea"/>
              </a:rPr>
              <a:t>1) </a:t>
            </a:r>
            <a:r>
              <a:rPr lang="ko-KR" altLang="en-US" sz="2400" b="1" dirty="0" err="1">
                <a:solidFill>
                  <a:schemeClr val="tx1">
                    <a:lumMod val="50000"/>
                    <a:lumOff val="50000"/>
                  </a:schemeClr>
                </a:solidFill>
                <a:latin typeface="+mn-ea"/>
              </a:rPr>
              <a:t>절임배추</a:t>
            </a:r>
            <a:r>
              <a:rPr lang="ko-KR" altLang="en-US" sz="2400" b="1" dirty="0">
                <a:solidFill>
                  <a:schemeClr val="tx1">
                    <a:lumMod val="50000"/>
                    <a:lumOff val="50000"/>
                  </a:schemeClr>
                </a:solidFill>
                <a:latin typeface="+mn-ea"/>
              </a:rPr>
              <a:t> </a:t>
            </a:r>
            <a:r>
              <a:rPr lang="ko-KR" altLang="en-US" sz="2400" b="1" dirty="0">
                <a:solidFill>
                  <a:srgbClr val="FF0000"/>
                </a:solidFill>
                <a:latin typeface="+mn-ea"/>
              </a:rPr>
              <a:t>일반과세사업자</a:t>
            </a:r>
            <a:r>
              <a:rPr lang="ko-KR" altLang="en-US" sz="2400" b="1" dirty="0">
                <a:solidFill>
                  <a:schemeClr val="tx1">
                    <a:lumMod val="50000"/>
                    <a:lumOff val="50000"/>
                  </a:schemeClr>
                </a:solidFill>
                <a:latin typeface="+mn-ea"/>
              </a:rPr>
              <a:t>를 한 경우 </a:t>
            </a:r>
            <a:endParaRPr lang="en-US" altLang="ko-KR" sz="2400" b="1" dirty="0">
              <a:solidFill>
                <a:schemeClr val="tx1">
                  <a:lumMod val="50000"/>
                  <a:lumOff val="50000"/>
                </a:schemeClr>
              </a:solidFill>
              <a:latin typeface="+mn-ea"/>
            </a:endParaRPr>
          </a:p>
          <a:p>
            <a:pPr algn="r"/>
            <a:r>
              <a:rPr lang="ko-KR" altLang="en-US" sz="2400" b="1" dirty="0" err="1">
                <a:solidFill>
                  <a:srgbClr val="FF0000"/>
                </a:solidFill>
                <a:effectLst>
                  <a:outerShdw blurRad="38100" dist="38100" dir="2700000" algn="tl">
                    <a:srgbClr val="000000">
                      <a:alpha val="43137"/>
                    </a:srgbClr>
                  </a:outerShdw>
                </a:effectLst>
                <a:latin typeface="+mn-ea"/>
              </a:rPr>
              <a:t>절임배추</a:t>
            </a:r>
            <a:r>
              <a:rPr lang="ko-KR" altLang="en-US" sz="2400" b="1" dirty="0" err="1">
                <a:solidFill>
                  <a:schemeClr val="tx1">
                    <a:lumMod val="50000"/>
                    <a:lumOff val="50000"/>
                  </a:schemeClr>
                </a:solidFill>
                <a:effectLst>
                  <a:outerShdw blurRad="38100" dist="38100" dir="2700000" algn="tl">
                    <a:srgbClr val="000000">
                      <a:alpha val="43137"/>
                    </a:srgbClr>
                  </a:outerShdw>
                </a:effectLst>
                <a:latin typeface="+mn-ea"/>
              </a:rPr>
              <a:t>가</a:t>
            </a:r>
            <a:r>
              <a:rPr lang="ko-KR" altLang="en-US" sz="2400" b="1" dirty="0">
                <a:solidFill>
                  <a:schemeClr val="tx1">
                    <a:lumMod val="50000"/>
                    <a:lumOff val="50000"/>
                  </a:schemeClr>
                </a:solidFill>
                <a:effectLst>
                  <a:outerShdw blurRad="38100" dist="38100" dir="2700000" algn="tl">
                    <a:srgbClr val="000000">
                      <a:alpha val="43137"/>
                    </a:srgbClr>
                  </a:outerShdw>
                </a:effectLst>
                <a:latin typeface="+mn-ea"/>
              </a:rPr>
              <a:t> 면세계산서</a:t>
            </a:r>
            <a:r>
              <a:rPr lang="en-US" altLang="ko-KR" sz="2400" b="1" dirty="0">
                <a:solidFill>
                  <a:schemeClr val="tx1">
                    <a:lumMod val="50000"/>
                    <a:lumOff val="50000"/>
                  </a:schemeClr>
                </a:solidFill>
                <a:effectLst>
                  <a:outerShdw blurRad="38100" dist="38100" dir="2700000" algn="tl">
                    <a:srgbClr val="000000">
                      <a:alpha val="43137"/>
                    </a:srgbClr>
                  </a:outerShdw>
                </a:effectLst>
                <a:latin typeface="+mn-ea"/>
              </a:rPr>
              <a:t>, </a:t>
            </a:r>
            <a:r>
              <a:rPr lang="ko-KR" altLang="en-US" sz="2400" b="1" dirty="0">
                <a:solidFill>
                  <a:srgbClr val="FF0000"/>
                </a:solidFill>
                <a:effectLst>
                  <a:outerShdw blurRad="38100" dist="38100" dir="2700000" algn="tl">
                    <a:srgbClr val="000000">
                      <a:alpha val="43137"/>
                    </a:srgbClr>
                  </a:outerShdw>
                </a:effectLst>
                <a:latin typeface="+mn-ea"/>
              </a:rPr>
              <a:t>면세사업</a:t>
            </a:r>
            <a:r>
              <a:rPr lang="ko-KR" altLang="en-US" sz="2400" b="1" dirty="0">
                <a:solidFill>
                  <a:schemeClr val="tx1">
                    <a:lumMod val="50000"/>
                    <a:lumOff val="50000"/>
                  </a:schemeClr>
                </a:solidFill>
                <a:effectLst>
                  <a:outerShdw blurRad="38100" dist="38100" dir="2700000" algn="tl">
                    <a:srgbClr val="000000">
                      <a:alpha val="43137"/>
                    </a:srgbClr>
                  </a:outerShdw>
                </a:effectLst>
                <a:latin typeface="+mn-ea"/>
              </a:rPr>
              <a:t>으로 부가세 공제 </a:t>
            </a:r>
            <a:r>
              <a:rPr lang="en-US" altLang="ko-KR" sz="2400" b="1" dirty="0">
                <a:solidFill>
                  <a:schemeClr val="tx1">
                    <a:lumMod val="50000"/>
                    <a:lumOff val="50000"/>
                  </a:schemeClr>
                </a:solidFill>
                <a:effectLst>
                  <a:outerShdw blurRad="38100" dist="38100" dir="2700000" algn="tl">
                    <a:srgbClr val="000000">
                      <a:alpha val="43137"/>
                    </a:srgbClr>
                  </a:outerShdw>
                </a:effectLst>
                <a:latin typeface="+mn-ea"/>
              </a:rPr>
              <a:t>x</a:t>
            </a:r>
            <a:endParaRPr lang="en-US" altLang="ko-KR" sz="2400" b="1" dirty="0">
              <a:solidFill>
                <a:srgbClr val="FFC000"/>
              </a:solidFill>
              <a:effectLst>
                <a:outerShdw blurRad="38100" dist="38100" dir="2700000" algn="tl">
                  <a:srgbClr val="000000">
                    <a:alpha val="43137"/>
                  </a:srgbClr>
                </a:outerShdw>
              </a:effectLst>
              <a:latin typeface="+mn-ea"/>
            </a:endParaRPr>
          </a:p>
        </p:txBody>
      </p:sp>
      <p:sp>
        <p:nvSpPr>
          <p:cNvPr id="8" name="TextBox 7">
            <a:extLst>
              <a:ext uri="{FF2B5EF4-FFF2-40B4-BE49-F238E27FC236}">
                <a16:creationId xmlns:a16="http://schemas.microsoft.com/office/drawing/2014/main" id="{820226DA-FB6A-2D97-2AC8-C64D447A6ECE}"/>
              </a:ext>
            </a:extLst>
          </p:cNvPr>
          <p:cNvSpPr txBox="1"/>
          <p:nvPr/>
        </p:nvSpPr>
        <p:spPr>
          <a:xfrm>
            <a:off x="1329742" y="4976254"/>
            <a:ext cx="9147758" cy="1200329"/>
          </a:xfrm>
          <a:prstGeom prst="rect">
            <a:avLst/>
          </a:prstGeom>
          <a:noFill/>
        </p:spPr>
        <p:txBody>
          <a:bodyPr wrap="square" rtlCol="0">
            <a:spAutoFit/>
          </a:bodyPr>
          <a:lstStyle/>
          <a:p>
            <a:pPr algn="r"/>
            <a:r>
              <a:rPr lang="ko-KR" altLang="en-US" sz="2400" b="1" dirty="0">
                <a:solidFill>
                  <a:schemeClr val="tx1">
                    <a:lumMod val="50000"/>
                    <a:lumOff val="50000"/>
                  </a:schemeClr>
                </a:solidFill>
                <a:latin typeface="+mn-ea"/>
              </a:rPr>
              <a:t>예</a:t>
            </a:r>
            <a:r>
              <a:rPr lang="en-US" altLang="ko-KR" sz="2400" b="1" dirty="0">
                <a:solidFill>
                  <a:schemeClr val="tx1">
                    <a:lumMod val="50000"/>
                    <a:lumOff val="50000"/>
                  </a:schemeClr>
                </a:solidFill>
                <a:latin typeface="+mn-ea"/>
              </a:rPr>
              <a:t>2) </a:t>
            </a:r>
            <a:r>
              <a:rPr lang="ko-KR" altLang="en-US" sz="2400" b="1" dirty="0">
                <a:solidFill>
                  <a:schemeClr val="tx1">
                    <a:lumMod val="50000"/>
                    <a:lumOff val="50000"/>
                  </a:schemeClr>
                </a:solidFill>
                <a:latin typeface="+mn-ea"/>
              </a:rPr>
              <a:t>농업인 사과</a:t>
            </a:r>
            <a:r>
              <a:rPr lang="en-US" altLang="ko-KR" sz="2400" b="1" dirty="0">
                <a:solidFill>
                  <a:schemeClr val="tx1">
                    <a:lumMod val="50000"/>
                    <a:lumOff val="50000"/>
                  </a:schemeClr>
                </a:solidFill>
                <a:latin typeface="+mn-ea"/>
              </a:rPr>
              <a:t>, </a:t>
            </a:r>
            <a:r>
              <a:rPr lang="ko-KR" altLang="en-US" sz="2400" b="1" dirty="0">
                <a:solidFill>
                  <a:schemeClr val="tx1">
                    <a:lumMod val="50000"/>
                    <a:lumOff val="50000"/>
                  </a:schemeClr>
                </a:solidFill>
                <a:latin typeface="+mn-ea"/>
              </a:rPr>
              <a:t>사과즙을 판매</a:t>
            </a:r>
            <a:r>
              <a:rPr lang="en-US" altLang="ko-KR" sz="2400" b="1" dirty="0">
                <a:solidFill>
                  <a:schemeClr val="tx1">
                    <a:lumMod val="50000"/>
                    <a:lumOff val="50000"/>
                  </a:schemeClr>
                </a:solidFill>
                <a:latin typeface="+mn-ea"/>
              </a:rPr>
              <a:t>, </a:t>
            </a:r>
            <a:r>
              <a:rPr lang="ko-KR" altLang="en-US" sz="2400" b="1" dirty="0">
                <a:solidFill>
                  <a:schemeClr val="tx1">
                    <a:lumMod val="50000"/>
                    <a:lumOff val="50000"/>
                  </a:schemeClr>
                </a:solidFill>
                <a:latin typeface="+mn-ea"/>
              </a:rPr>
              <a:t>겸업 </a:t>
            </a:r>
            <a:r>
              <a:rPr lang="ko-KR" altLang="en-US" sz="2400" b="1" dirty="0">
                <a:solidFill>
                  <a:srgbClr val="FF0000"/>
                </a:solidFill>
                <a:latin typeface="+mn-ea"/>
              </a:rPr>
              <a:t>일반과세사업자</a:t>
            </a:r>
            <a:endParaRPr lang="en-US" altLang="ko-KR" sz="2400" b="1" dirty="0">
              <a:solidFill>
                <a:srgbClr val="FF0000"/>
              </a:solidFill>
              <a:effectLst>
                <a:outerShdw blurRad="38100" dist="38100" dir="2700000" algn="tl">
                  <a:srgbClr val="000000">
                    <a:alpha val="43137"/>
                  </a:srgbClr>
                </a:outerShdw>
              </a:effectLst>
              <a:latin typeface="+mn-ea"/>
            </a:endParaRPr>
          </a:p>
          <a:p>
            <a:pPr algn="r"/>
            <a:r>
              <a:rPr lang="ko-KR" altLang="en-US" sz="2400" b="1" dirty="0">
                <a:solidFill>
                  <a:schemeClr val="tx1">
                    <a:lumMod val="50000"/>
                    <a:lumOff val="50000"/>
                  </a:schemeClr>
                </a:solidFill>
                <a:effectLst>
                  <a:outerShdw blurRad="38100" dist="38100" dir="2700000" algn="tl">
                    <a:srgbClr val="000000">
                      <a:alpha val="43137"/>
                    </a:srgbClr>
                  </a:outerShdw>
                </a:effectLst>
                <a:latin typeface="+mn-ea"/>
              </a:rPr>
              <a:t>사과 면세계산서</a:t>
            </a:r>
            <a:r>
              <a:rPr lang="en-US" altLang="ko-KR" sz="2400" b="1" dirty="0">
                <a:solidFill>
                  <a:schemeClr val="tx1">
                    <a:lumMod val="50000"/>
                    <a:lumOff val="50000"/>
                  </a:schemeClr>
                </a:solidFill>
                <a:effectLst>
                  <a:outerShdw blurRad="38100" dist="38100" dir="2700000" algn="tl">
                    <a:srgbClr val="000000">
                      <a:alpha val="43137"/>
                    </a:srgbClr>
                  </a:outerShdw>
                </a:effectLst>
                <a:latin typeface="+mn-ea"/>
              </a:rPr>
              <a:t>, </a:t>
            </a:r>
            <a:r>
              <a:rPr lang="ko-KR" altLang="en-US" sz="2400" b="1" dirty="0">
                <a:solidFill>
                  <a:schemeClr val="tx1">
                    <a:lumMod val="50000"/>
                    <a:lumOff val="50000"/>
                  </a:schemeClr>
                </a:solidFill>
                <a:effectLst>
                  <a:outerShdw blurRad="38100" dist="38100" dir="2700000" algn="tl">
                    <a:srgbClr val="000000">
                      <a:alpha val="43137"/>
                    </a:srgbClr>
                  </a:outerShdw>
                </a:effectLst>
                <a:latin typeface="+mn-ea"/>
              </a:rPr>
              <a:t>사과즙은 세금계산서</a:t>
            </a:r>
            <a:endParaRPr lang="en-US" altLang="ko-KR" sz="2400" b="1" dirty="0">
              <a:solidFill>
                <a:schemeClr val="tx1">
                  <a:lumMod val="50000"/>
                  <a:lumOff val="50000"/>
                </a:schemeClr>
              </a:solidFill>
              <a:effectLst>
                <a:outerShdw blurRad="38100" dist="38100" dir="2700000" algn="tl">
                  <a:srgbClr val="000000">
                    <a:alpha val="43137"/>
                  </a:srgbClr>
                </a:outerShdw>
              </a:effectLst>
              <a:latin typeface="+mn-ea"/>
            </a:endParaRPr>
          </a:p>
          <a:p>
            <a:pPr algn="r"/>
            <a:r>
              <a:rPr lang="ko-KR" altLang="en-US" sz="2400" b="1" dirty="0">
                <a:solidFill>
                  <a:schemeClr val="tx1">
                    <a:lumMod val="50000"/>
                    <a:lumOff val="50000"/>
                  </a:schemeClr>
                </a:solidFill>
                <a:effectLst>
                  <a:outerShdw blurRad="38100" dist="38100" dir="2700000" algn="tl">
                    <a:srgbClr val="000000">
                      <a:alpha val="43137"/>
                    </a:srgbClr>
                  </a:outerShdw>
                </a:effectLst>
                <a:latin typeface="+mn-ea"/>
              </a:rPr>
              <a:t>사과와 사과즙의 세액을 안분하여 </a:t>
            </a:r>
            <a:r>
              <a:rPr lang="ko-KR" altLang="en-US" sz="2400" b="1" dirty="0">
                <a:solidFill>
                  <a:srgbClr val="FF0000"/>
                </a:solidFill>
                <a:effectLst>
                  <a:outerShdw blurRad="38100" dist="38100" dir="2700000" algn="tl">
                    <a:srgbClr val="000000">
                      <a:alpha val="43137"/>
                    </a:srgbClr>
                  </a:outerShdw>
                </a:effectLst>
                <a:latin typeface="+mn-ea"/>
              </a:rPr>
              <a:t>과세분만 부가세 공제</a:t>
            </a:r>
            <a:endParaRPr lang="en-US" altLang="ko-KR" sz="2400" b="1" dirty="0">
              <a:solidFill>
                <a:srgbClr val="FF0000"/>
              </a:solidFill>
              <a:effectLst>
                <a:outerShdw blurRad="38100" dist="38100" dir="2700000" algn="tl">
                  <a:srgbClr val="000000">
                    <a:alpha val="43137"/>
                  </a:srgbClr>
                </a:outerShdw>
              </a:effectLst>
              <a:latin typeface="+mn-ea"/>
            </a:endParaRPr>
          </a:p>
        </p:txBody>
      </p:sp>
    </p:spTree>
    <p:extLst>
      <p:ext uri="{BB962C8B-B14F-4D97-AF65-F5344CB8AC3E}">
        <p14:creationId xmlns:p14="http://schemas.microsoft.com/office/powerpoint/2010/main" val="11012670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3DD6A0-0284-D2B3-BED0-7B79CB947604}"/>
              </a:ext>
            </a:extLst>
          </p:cNvPr>
          <p:cNvSpPr txBox="1"/>
          <p:nvPr/>
        </p:nvSpPr>
        <p:spPr>
          <a:xfrm>
            <a:off x="10184768" y="6463146"/>
            <a:ext cx="1585690" cy="246221"/>
          </a:xfrm>
          <a:prstGeom prst="rect">
            <a:avLst/>
          </a:prstGeom>
          <a:noFill/>
        </p:spPr>
        <p:txBody>
          <a:bodyPr wrap="none" rtlCol="0">
            <a:spAutoFit/>
          </a:bodyPr>
          <a:lstStyle/>
          <a:p>
            <a:r>
              <a:rPr lang="ko-KR" altLang="en-US" sz="1000" dirty="0">
                <a:solidFill>
                  <a:schemeClr val="bg2">
                    <a:lumMod val="25000"/>
                  </a:schemeClr>
                </a:solidFill>
              </a:rPr>
              <a:t>출처 </a:t>
            </a:r>
            <a:r>
              <a:rPr lang="en-US" altLang="ko-KR" sz="1000" dirty="0">
                <a:solidFill>
                  <a:schemeClr val="bg2">
                    <a:lumMod val="25000"/>
                  </a:schemeClr>
                </a:solidFill>
              </a:rPr>
              <a:t>: </a:t>
            </a:r>
            <a:r>
              <a:rPr lang="ko-KR" altLang="en-US" sz="1000" dirty="0">
                <a:solidFill>
                  <a:schemeClr val="bg2">
                    <a:lumMod val="25000"/>
                  </a:schemeClr>
                </a:solidFill>
              </a:rPr>
              <a:t>국가법령정보센터</a:t>
            </a:r>
          </a:p>
        </p:txBody>
      </p:sp>
      <p:sp>
        <p:nvSpPr>
          <p:cNvPr id="3" name="직사각형 2">
            <a:extLst>
              <a:ext uri="{FF2B5EF4-FFF2-40B4-BE49-F238E27FC236}">
                <a16:creationId xmlns:a16="http://schemas.microsoft.com/office/drawing/2014/main" id="{6A8CE54F-ED00-8101-30D6-BAE7F8CD5288}"/>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TextBox 3">
            <a:extLst>
              <a:ext uri="{FF2B5EF4-FFF2-40B4-BE49-F238E27FC236}">
                <a16:creationId xmlns:a16="http://schemas.microsoft.com/office/drawing/2014/main" id="{74E076B2-DAEA-4EB2-A641-0BE21F9DABED}"/>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농업용 기자재의 환급 신청</a:t>
            </a:r>
          </a:p>
        </p:txBody>
      </p:sp>
      <p:sp>
        <p:nvSpPr>
          <p:cNvPr id="5" name="제목 1">
            <a:extLst>
              <a:ext uri="{FF2B5EF4-FFF2-40B4-BE49-F238E27FC236}">
                <a16:creationId xmlns:a16="http://schemas.microsoft.com/office/drawing/2014/main" id="{05675BFE-F678-FCD2-977C-822CBC27363B}"/>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관련 법령</a:t>
            </a:r>
          </a:p>
        </p:txBody>
      </p:sp>
      <p:sp>
        <p:nvSpPr>
          <p:cNvPr id="7" name="TextBox 6">
            <a:extLst>
              <a:ext uri="{FF2B5EF4-FFF2-40B4-BE49-F238E27FC236}">
                <a16:creationId xmlns:a16="http://schemas.microsoft.com/office/drawing/2014/main" id="{F9912D36-70FE-576A-AB15-66A6C57A37C3}"/>
              </a:ext>
            </a:extLst>
          </p:cNvPr>
          <p:cNvSpPr txBox="1"/>
          <p:nvPr/>
        </p:nvSpPr>
        <p:spPr>
          <a:xfrm>
            <a:off x="190499" y="1577637"/>
            <a:ext cx="11579959" cy="4990149"/>
          </a:xfrm>
          <a:prstGeom prst="rect">
            <a:avLst/>
          </a:prstGeom>
          <a:noFill/>
        </p:spPr>
        <p:txBody>
          <a:bodyPr wrap="square">
            <a:spAutoFit/>
          </a:bodyPr>
          <a:lstStyle/>
          <a:p>
            <a:r>
              <a:rPr lang="ko-KR" altLang="en-US" dirty="0">
                <a:solidFill>
                  <a:schemeClr val="tx1">
                    <a:lumMod val="75000"/>
                    <a:lumOff val="25000"/>
                  </a:schemeClr>
                </a:solidFill>
              </a:rPr>
              <a:t>■ </a:t>
            </a:r>
            <a:r>
              <a:rPr lang="ko-KR" altLang="en-US" dirty="0" err="1">
                <a:solidFill>
                  <a:schemeClr val="tx1">
                    <a:lumMod val="75000"/>
                    <a:lumOff val="25000"/>
                  </a:schemeClr>
                </a:solidFill>
              </a:rPr>
              <a:t>농ㆍ축산ㆍ임ㆍ어업용</a:t>
            </a:r>
            <a:r>
              <a:rPr lang="ko-KR" altLang="en-US" dirty="0">
                <a:solidFill>
                  <a:schemeClr val="tx1">
                    <a:lumMod val="75000"/>
                    <a:lumOff val="25000"/>
                  </a:schemeClr>
                </a:solidFill>
              </a:rPr>
              <a:t> 기자재 및 석유류에 대한 부가가치세 </a:t>
            </a:r>
            <a:r>
              <a:rPr lang="ko-KR" altLang="en-US" dirty="0" err="1">
                <a:solidFill>
                  <a:schemeClr val="tx1">
                    <a:lumMod val="75000"/>
                    <a:lumOff val="25000"/>
                  </a:schemeClr>
                </a:solidFill>
              </a:rPr>
              <a:t>영세율</a:t>
            </a:r>
            <a:r>
              <a:rPr lang="ko-KR" altLang="en-US" dirty="0">
                <a:solidFill>
                  <a:schemeClr val="tx1">
                    <a:lumMod val="75000"/>
                    <a:lumOff val="25000"/>
                  </a:schemeClr>
                </a:solidFill>
              </a:rPr>
              <a:t> 및 면세 적용 등에 관한 특례규정 </a:t>
            </a:r>
            <a:endParaRPr lang="en-US" altLang="ko-KR" dirty="0">
              <a:solidFill>
                <a:schemeClr val="tx1">
                  <a:lumMod val="75000"/>
                  <a:lumOff val="25000"/>
                </a:schemeClr>
              </a:solidFill>
            </a:endParaRPr>
          </a:p>
          <a:p>
            <a:r>
              <a:rPr lang="ko-KR" altLang="en-US" dirty="0">
                <a:solidFill>
                  <a:schemeClr val="tx1">
                    <a:lumMod val="75000"/>
                    <a:lumOff val="25000"/>
                  </a:schemeClr>
                </a:solidFill>
              </a:rPr>
              <a:t>[별표 5] &lt;개정 2023. 2. 28.&gt;</a:t>
            </a:r>
            <a:endParaRPr lang="en-US" altLang="ko-KR" dirty="0">
              <a:solidFill>
                <a:schemeClr val="tx1">
                  <a:lumMod val="75000"/>
                  <a:lumOff val="25000"/>
                </a:schemeClr>
              </a:solidFill>
            </a:endParaRPr>
          </a:p>
          <a:p>
            <a:pPr>
              <a:lnSpc>
                <a:spcPct val="200000"/>
              </a:lnSpc>
            </a:pPr>
            <a:r>
              <a:rPr lang="ko-KR" altLang="en-US" b="1" dirty="0">
                <a:solidFill>
                  <a:schemeClr val="tx1">
                    <a:lumMod val="75000"/>
                    <a:lumOff val="25000"/>
                  </a:schemeClr>
                </a:solidFill>
              </a:rPr>
              <a:t>부가가치세 환급이 적용되는 </a:t>
            </a:r>
            <a:r>
              <a:rPr lang="ko-KR" altLang="en-US" b="1" dirty="0" err="1">
                <a:solidFill>
                  <a:schemeClr val="tx1">
                    <a:lumMod val="75000"/>
                    <a:lumOff val="25000"/>
                  </a:schemeClr>
                </a:solidFill>
              </a:rPr>
              <a:t>농ㆍ임업용</a:t>
            </a:r>
            <a:r>
              <a:rPr lang="ko-KR" altLang="en-US" b="1" dirty="0">
                <a:solidFill>
                  <a:schemeClr val="tx1">
                    <a:lumMod val="75000"/>
                    <a:lumOff val="25000"/>
                  </a:schemeClr>
                </a:solidFill>
              </a:rPr>
              <a:t> 기자재</a:t>
            </a:r>
            <a:r>
              <a:rPr lang="en-US" altLang="ko-KR" b="1" dirty="0">
                <a:solidFill>
                  <a:schemeClr val="tx1">
                    <a:lumMod val="75000"/>
                    <a:lumOff val="25000"/>
                  </a:schemeClr>
                </a:solidFill>
              </a:rPr>
              <a:t>(</a:t>
            </a:r>
            <a:r>
              <a:rPr lang="ko-KR" altLang="en-US" b="1" dirty="0">
                <a:solidFill>
                  <a:schemeClr val="tx1">
                    <a:lumMod val="75000"/>
                    <a:lumOff val="25000"/>
                  </a:schemeClr>
                </a:solidFill>
              </a:rPr>
              <a:t>제</a:t>
            </a:r>
            <a:r>
              <a:rPr lang="en-US" altLang="ko-KR" b="1" dirty="0">
                <a:solidFill>
                  <a:schemeClr val="tx1">
                    <a:lumMod val="75000"/>
                    <a:lumOff val="25000"/>
                  </a:schemeClr>
                </a:solidFill>
              </a:rPr>
              <a:t>7</a:t>
            </a:r>
            <a:r>
              <a:rPr lang="ko-KR" altLang="en-US" b="1" dirty="0">
                <a:solidFill>
                  <a:schemeClr val="tx1">
                    <a:lumMod val="75000"/>
                    <a:lumOff val="25000"/>
                  </a:schemeClr>
                </a:solidFill>
              </a:rPr>
              <a:t>조제</a:t>
            </a:r>
            <a:r>
              <a:rPr lang="en-US" altLang="ko-KR" b="1" dirty="0">
                <a:solidFill>
                  <a:schemeClr val="tx1">
                    <a:lumMod val="75000"/>
                    <a:lumOff val="25000"/>
                  </a:schemeClr>
                </a:solidFill>
              </a:rPr>
              <a:t>1</a:t>
            </a:r>
            <a:r>
              <a:rPr lang="ko-KR" altLang="en-US" b="1" dirty="0">
                <a:solidFill>
                  <a:schemeClr val="tx1">
                    <a:lumMod val="75000"/>
                    <a:lumOff val="25000"/>
                  </a:schemeClr>
                </a:solidFill>
              </a:rPr>
              <a:t>호 관련</a:t>
            </a:r>
            <a:r>
              <a:rPr lang="en-US" altLang="ko-KR" b="1" dirty="0">
                <a:solidFill>
                  <a:schemeClr val="tx1">
                    <a:lumMod val="75000"/>
                    <a:lumOff val="25000"/>
                  </a:schemeClr>
                </a:solidFill>
              </a:rPr>
              <a:t>)</a:t>
            </a:r>
          </a:p>
          <a:p>
            <a:pPr>
              <a:lnSpc>
                <a:spcPct val="200000"/>
              </a:lnSpc>
            </a:pPr>
            <a:r>
              <a:rPr lang="en-US" altLang="ko-KR" dirty="0">
                <a:solidFill>
                  <a:schemeClr val="tx1">
                    <a:lumMod val="75000"/>
                    <a:lumOff val="25000"/>
                  </a:schemeClr>
                </a:solidFill>
              </a:rPr>
              <a:t>1. </a:t>
            </a:r>
            <a:r>
              <a:rPr lang="ko-KR" altLang="en-US" dirty="0" err="1">
                <a:solidFill>
                  <a:schemeClr val="tx1">
                    <a:lumMod val="75000"/>
                    <a:lumOff val="25000"/>
                  </a:schemeClr>
                </a:solidFill>
              </a:rPr>
              <a:t>농업ㆍ임업용</a:t>
            </a:r>
            <a:r>
              <a:rPr lang="ko-KR" altLang="en-US" dirty="0">
                <a:solidFill>
                  <a:schemeClr val="tx1">
                    <a:lumMod val="75000"/>
                    <a:lumOff val="25000"/>
                  </a:schemeClr>
                </a:solidFill>
              </a:rPr>
              <a:t> </a:t>
            </a:r>
            <a:r>
              <a:rPr lang="ko-KR" altLang="en-US" dirty="0">
                <a:solidFill>
                  <a:schemeClr val="tx1">
                    <a:lumMod val="75000"/>
                    <a:lumOff val="25000"/>
                  </a:schemeClr>
                </a:solidFill>
                <a:highlight>
                  <a:srgbClr val="FFFF00"/>
                </a:highlight>
              </a:rPr>
              <a:t>필름</a:t>
            </a:r>
            <a:r>
              <a:rPr lang="en-US" altLang="ko-KR" dirty="0">
                <a:solidFill>
                  <a:schemeClr val="tx1">
                    <a:lumMod val="75000"/>
                    <a:lumOff val="25000"/>
                  </a:schemeClr>
                </a:solidFill>
              </a:rPr>
              <a:t>[</a:t>
            </a:r>
            <a:r>
              <a:rPr lang="ko-KR" altLang="en-US" dirty="0">
                <a:solidFill>
                  <a:schemeClr val="tx1">
                    <a:lumMod val="75000"/>
                    <a:lumOff val="25000"/>
                  </a:schemeClr>
                </a:solidFill>
              </a:rPr>
              <a:t>비닐하우스용</a:t>
            </a:r>
            <a:r>
              <a:rPr lang="en-US" altLang="ko-KR" dirty="0">
                <a:solidFill>
                  <a:schemeClr val="tx1">
                    <a:lumMod val="75000"/>
                    <a:lumOff val="25000"/>
                  </a:schemeClr>
                </a:solidFill>
              </a:rPr>
              <a:t>, </a:t>
            </a:r>
            <a:r>
              <a:rPr lang="ko-KR" altLang="en-US" dirty="0" err="1">
                <a:solidFill>
                  <a:schemeClr val="tx1">
                    <a:lumMod val="75000"/>
                    <a:lumOff val="25000"/>
                  </a:schemeClr>
                </a:solidFill>
              </a:rPr>
              <a:t>보온못자리용</a:t>
            </a:r>
            <a:r>
              <a:rPr lang="en-US" altLang="ko-KR" dirty="0">
                <a:solidFill>
                  <a:schemeClr val="tx1">
                    <a:lumMod val="75000"/>
                    <a:lumOff val="25000"/>
                  </a:schemeClr>
                </a:solidFill>
              </a:rPr>
              <a:t>, </a:t>
            </a:r>
            <a:r>
              <a:rPr lang="ko-KR" altLang="en-US" dirty="0" err="1">
                <a:solidFill>
                  <a:schemeClr val="tx1">
                    <a:lumMod val="75000"/>
                    <a:lumOff val="25000"/>
                  </a:schemeClr>
                </a:solidFill>
              </a:rPr>
              <a:t>작물피복용</a:t>
            </a:r>
            <a:r>
              <a:rPr lang="en-US" altLang="ko-KR" dirty="0">
                <a:solidFill>
                  <a:schemeClr val="tx1">
                    <a:lumMod val="75000"/>
                    <a:lumOff val="25000"/>
                  </a:schemeClr>
                </a:solidFill>
              </a:rPr>
              <a:t>, </a:t>
            </a:r>
            <a:r>
              <a:rPr lang="ko-KR" altLang="en-US" dirty="0">
                <a:solidFill>
                  <a:schemeClr val="tx1">
                    <a:lumMod val="75000"/>
                    <a:lumOff val="25000"/>
                  </a:schemeClr>
                </a:solidFill>
              </a:rPr>
              <a:t>과수 또는 </a:t>
            </a:r>
            <a:r>
              <a:rPr lang="ko-KR" altLang="en-US" dirty="0" err="1">
                <a:solidFill>
                  <a:schemeClr val="tx1">
                    <a:lumMod val="75000"/>
                    <a:lumOff val="25000"/>
                  </a:schemeClr>
                </a:solidFill>
              </a:rPr>
              <a:t>수실류</a:t>
            </a:r>
            <a:r>
              <a:rPr lang="en-US" altLang="ko-KR" dirty="0">
                <a:solidFill>
                  <a:schemeClr val="tx1">
                    <a:lumMod val="75000"/>
                    <a:lumOff val="25000"/>
                  </a:schemeClr>
                </a:solidFill>
              </a:rPr>
              <a:t>(</a:t>
            </a:r>
            <a:r>
              <a:rPr lang="ko-KR" altLang="en-US" dirty="0">
                <a:solidFill>
                  <a:schemeClr val="tx1">
                    <a:lumMod val="75000"/>
                    <a:lumOff val="25000"/>
                  </a:schemeClr>
                </a:solidFill>
              </a:rPr>
              <a:t>樹實類</a:t>
            </a:r>
            <a:r>
              <a:rPr lang="en-US" altLang="ko-KR" dirty="0">
                <a:solidFill>
                  <a:schemeClr val="tx1">
                    <a:lumMod val="75000"/>
                    <a:lumOff val="25000"/>
                  </a:schemeClr>
                </a:solidFill>
              </a:rPr>
              <a:t>) </a:t>
            </a:r>
            <a:r>
              <a:rPr lang="ko-KR" altLang="en-US" dirty="0">
                <a:solidFill>
                  <a:schemeClr val="tx1">
                    <a:lumMod val="75000"/>
                    <a:lumOff val="25000"/>
                  </a:schemeClr>
                </a:solidFill>
              </a:rPr>
              <a:t>재배용에 한정한다</a:t>
            </a:r>
            <a:r>
              <a:rPr lang="en-US" altLang="ko-KR" dirty="0">
                <a:solidFill>
                  <a:schemeClr val="tx1">
                    <a:lumMod val="75000"/>
                    <a:lumOff val="25000"/>
                  </a:schemeClr>
                </a:solidFill>
              </a:rPr>
              <a:t>]</a:t>
            </a:r>
            <a:r>
              <a:rPr lang="ko-KR" altLang="en-US" dirty="0">
                <a:solidFill>
                  <a:schemeClr val="tx1">
                    <a:lumMod val="75000"/>
                    <a:lumOff val="25000"/>
                  </a:schemeClr>
                </a:solidFill>
              </a:rPr>
              <a:t>과 그 부속자재</a:t>
            </a:r>
            <a:r>
              <a:rPr lang="en-US" altLang="ko-KR" dirty="0">
                <a:solidFill>
                  <a:schemeClr val="tx1">
                    <a:lumMod val="75000"/>
                    <a:lumOff val="25000"/>
                  </a:schemeClr>
                </a:solidFill>
              </a:rPr>
              <a:t>(</a:t>
            </a:r>
            <a:r>
              <a:rPr lang="ko-KR" altLang="en-US" dirty="0">
                <a:solidFill>
                  <a:schemeClr val="tx1">
                    <a:lumMod val="75000"/>
                    <a:lumOff val="25000"/>
                  </a:schemeClr>
                </a:solidFill>
              </a:rPr>
              <a:t>비닐 고정용 패드 및 클립</a:t>
            </a:r>
            <a:r>
              <a:rPr lang="en-US" altLang="ko-KR" dirty="0">
                <a:solidFill>
                  <a:schemeClr val="tx1">
                    <a:lumMod val="75000"/>
                    <a:lumOff val="25000"/>
                  </a:schemeClr>
                </a:solidFill>
              </a:rPr>
              <a:t>, </a:t>
            </a:r>
            <a:r>
              <a:rPr lang="ko-KR" altLang="en-US" dirty="0">
                <a:solidFill>
                  <a:schemeClr val="tx1">
                    <a:lumMod val="75000"/>
                    <a:lumOff val="25000"/>
                  </a:schemeClr>
                </a:solidFill>
              </a:rPr>
              <a:t>파이프조리개</a:t>
            </a:r>
            <a:r>
              <a:rPr lang="en-US" altLang="ko-KR" dirty="0">
                <a:solidFill>
                  <a:schemeClr val="tx1">
                    <a:lumMod val="75000"/>
                    <a:lumOff val="25000"/>
                  </a:schemeClr>
                </a:solidFill>
              </a:rPr>
              <a:t>, </a:t>
            </a:r>
            <a:r>
              <a:rPr lang="ko-KR" altLang="en-US" dirty="0" err="1">
                <a:solidFill>
                  <a:schemeClr val="tx1">
                    <a:lumMod val="75000"/>
                    <a:lumOff val="25000"/>
                  </a:schemeClr>
                </a:solidFill>
              </a:rPr>
              <a:t>고정구</a:t>
            </a:r>
            <a:r>
              <a:rPr lang="ko-KR" altLang="en-US" dirty="0">
                <a:solidFill>
                  <a:schemeClr val="tx1">
                    <a:lumMod val="75000"/>
                    <a:lumOff val="25000"/>
                  </a:schemeClr>
                </a:solidFill>
              </a:rPr>
              <a:t> 및 </a:t>
            </a:r>
            <a:r>
              <a:rPr lang="ko-KR" altLang="en-US" dirty="0" err="1">
                <a:solidFill>
                  <a:schemeClr val="tx1">
                    <a:lumMod val="75000"/>
                    <a:lumOff val="25000"/>
                  </a:schemeClr>
                </a:solidFill>
              </a:rPr>
              <a:t>연결핀</a:t>
            </a:r>
            <a:r>
              <a:rPr lang="en-US" altLang="ko-KR" dirty="0">
                <a:solidFill>
                  <a:schemeClr val="tx1">
                    <a:lumMod val="75000"/>
                    <a:lumOff val="25000"/>
                  </a:schemeClr>
                </a:solidFill>
              </a:rPr>
              <a:t>, </a:t>
            </a:r>
            <a:r>
              <a:rPr lang="ko-KR" altLang="en-US" dirty="0" err="1">
                <a:solidFill>
                  <a:schemeClr val="tx1">
                    <a:lumMod val="75000"/>
                    <a:lumOff val="25000"/>
                  </a:schemeClr>
                </a:solidFill>
              </a:rPr>
              <a:t>파이프꽂이에</a:t>
            </a:r>
            <a:r>
              <a:rPr lang="ko-KR" altLang="en-US" dirty="0">
                <a:solidFill>
                  <a:schemeClr val="tx1">
                    <a:lumMod val="75000"/>
                    <a:lumOff val="25000"/>
                  </a:schemeClr>
                </a:solidFill>
              </a:rPr>
              <a:t> 한정한다</a:t>
            </a:r>
            <a:r>
              <a:rPr lang="en-US" altLang="ko-KR" dirty="0">
                <a:solidFill>
                  <a:schemeClr val="tx1">
                    <a:lumMod val="75000"/>
                    <a:lumOff val="25000"/>
                  </a:schemeClr>
                </a:solidFill>
              </a:rPr>
              <a:t>)</a:t>
            </a:r>
          </a:p>
          <a:p>
            <a:pPr>
              <a:lnSpc>
                <a:spcPct val="200000"/>
              </a:lnSpc>
            </a:pPr>
            <a:r>
              <a:rPr lang="en-US" altLang="ko-KR" dirty="0">
                <a:solidFill>
                  <a:schemeClr val="tx1">
                    <a:lumMod val="75000"/>
                    <a:lumOff val="25000"/>
                  </a:schemeClr>
                </a:solidFill>
              </a:rPr>
              <a:t>2. </a:t>
            </a:r>
            <a:r>
              <a:rPr lang="ko-KR" altLang="en-US" dirty="0" err="1">
                <a:solidFill>
                  <a:schemeClr val="tx1">
                    <a:lumMod val="75000"/>
                    <a:lumOff val="25000"/>
                  </a:schemeClr>
                </a:solidFill>
              </a:rPr>
              <a:t>농업ㆍ임업용</a:t>
            </a:r>
            <a:r>
              <a:rPr lang="ko-KR" altLang="en-US" dirty="0">
                <a:solidFill>
                  <a:schemeClr val="tx1">
                    <a:lumMod val="75000"/>
                    <a:lumOff val="25000"/>
                  </a:schemeClr>
                </a:solidFill>
              </a:rPr>
              <a:t> </a:t>
            </a:r>
            <a:r>
              <a:rPr lang="ko-KR" altLang="en-US" dirty="0">
                <a:solidFill>
                  <a:schemeClr val="tx1">
                    <a:lumMod val="75000"/>
                    <a:lumOff val="25000"/>
                  </a:schemeClr>
                </a:solidFill>
                <a:highlight>
                  <a:srgbClr val="FFFF00"/>
                </a:highlight>
              </a:rPr>
              <a:t>파이프</a:t>
            </a:r>
            <a:r>
              <a:rPr lang="en-US" altLang="ko-KR" dirty="0">
                <a:solidFill>
                  <a:schemeClr val="tx1">
                    <a:lumMod val="75000"/>
                    <a:lumOff val="25000"/>
                  </a:schemeClr>
                </a:solidFill>
              </a:rPr>
              <a:t>(</a:t>
            </a:r>
            <a:r>
              <a:rPr lang="ko-KR" altLang="en-US" dirty="0">
                <a:solidFill>
                  <a:schemeClr val="tx1">
                    <a:lumMod val="75000"/>
                    <a:lumOff val="25000"/>
                  </a:schemeClr>
                </a:solidFill>
              </a:rPr>
              <a:t>작물재배용 및 축산업용 비닐하우스와 과수 또는 </a:t>
            </a:r>
            <a:r>
              <a:rPr lang="ko-KR" altLang="en-US" dirty="0" err="1">
                <a:solidFill>
                  <a:schemeClr val="tx1">
                    <a:lumMod val="75000"/>
                    <a:lumOff val="25000"/>
                  </a:schemeClr>
                </a:solidFill>
              </a:rPr>
              <a:t>수실류</a:t>
            </a:r>
            <a:r>
              <a:rPr lang="ko-KR" altLang="en-US" dirty="0">
                <a:solidFill>
                  <a:schemeClr val="tx1">
                    <a:lumMod val="75000"/>
                    <a:lumOff val="25000"/>
                  </a:schemeClr>
                </a:solidFill>
              </a:rPr>
              <a:t> 재배용에 한정한다</a:t>
            </a:r>
            <a:r>
              <a:rPr lang="en-US" altLang="ko-KR" dirty="0">
                <a:solidFill>
                  <a:schemeClr val="tx1">
                    <a:lumMod val="75000"/>
                    <a:lumOff val="25000"/>
                  </a:schemeClr>
                </a:solidFill>
              </a:rPr>
              <a:t>)</a:t>
            </a:r>
          </a:p>
          <a:p>
            <a:pPr>
              <a:lnSpc>
                <a:spcPct val="200000"/>
              </a:lnSpc>
            </a:pPr>
            <a:r>
              <a:rPr lang="en-US" altLang="ko-KR" dirty="0">
                <a:solidFill>
                  <a:schemeClr val="tx1">
                    <a:lumMod val="75000"/>
                    <a:lumOff val="25000"/>
                  </a:schemeClr>
                </a:solidFill>
              </a:rPr>
              <a:t>3. </a:t>
            </a:r>
            <a:r>
              <a:rPr lang="ko-KR" altLang="en-US" dirty="0" err="1">
                <a:solidFill>
                  <a:schemeClr val="tx1">
                    <a:lumMod val="75000"/>
                    <a:lumOff val="25000"/>
                  </a:schemeClr>
                </a:solidFill>
              </a:rPr>
              <a:t>농업ㆍ임업용</a:t>
            </a:r>
            <a:r>
              <a:rPr lang="ko-KR" altLang="en-US" dirty="0">
                <a:solidFill>
                  <a:schemeClr val="tx1">
                    <a:lumMod val="75000"/>
                    <a:lumOff val="25000"/>
                  </a:schemeClr>
                </a:solidFill>
              </a:rPr>
              <a:t> </a:t>
            </a:r>
            <a:r>
              <a:rPr lang="ko-KR" altLang="en-US" dirty="0">
                <a:solidFill>
                  <a:schemeClr val="tx1">
                    <a:lumMod val="75000"/>
                    <a:lumOff val="25000"/>
                  </a:schemeClr>
                </a:solidFill>
                <a:highlight>
                  <a:srgbClr val="FFFF00"/>
                </a:highlight>
              </a:rPr>
              <a:t>포장상자</a:t>
            </a:r>
            <a:r>
              <a:rPr lang="en-US" altLang="ko-KR" dirty="0">
                <a:solidFill>
                  <a:schemeClr val="tx1">
                    <a:lumMod val="75000"/>
                    <a:lumOff val="25000"/>
                  </a:schemeClr>
                </a:solidFill>
                <a:highlight>
                  <a:srgbClr val="FFFF00"/>
                </a:highlight>
              </a:rPr>
              <a:t>(</a:t>
            </a:r>
            <a:r>
              <a:rPr lang="ko-KR" altLang="en-US" dirty="0">
                <a:solidFill>
                  <a:schemeClr val="tx1">
                    <a:lumMod val="75000"/>
                    <a:lumOff val="25000"/>
                  </a:schemeClr>
                </a:solidFill>
                <a:highlight>
                  <a:srgbClr val="FFFF00"/>
                </a:highlight>
              </a:rPr>
              <a:t>종이재질</a:t>
            </a:r>
            <a:r>
              <a:rPr lang="ko-KR" altLang="en-US" dirty="0">
                <a:solidFill>
                  <a:schemeClr val="tx1">
                    <a:lumMod val="75000"/>
                    <a:lumOff val="25000"/>
                  </a:schemeClr>
                </a:solidFill>
              </a:rPr>
              <a:t>의 </a:t>
            </a:r>
            <a:r>
              <a:rPr lang="ko-KR" altLang="en-US" dirty="0" err="1">
                <a:solidFill>
                  <a:schemeClr val="tx1">
                    <a:lumMod val="75000"/>
                    <a:lumOff val="25000"/>
                  </a:schemeClr>
                </a:solidFill>
              </a:rPr>
              <a:t>농산물ㆍ임산물ㆍ축산물</a:t>
            </a:r>
            <a:r>
              <a:rPr lang="ko-KR" altLang="en-US" dirty="0">
                <a:solidFill>
                  <a:schemeClr val="tx1">
                    <a:lumMod val="75000"/>
                    <a:lumOff val="25000"/>
                  </a:schemeClr>
                </a:solidFill>
              </a:rPr>
              <a:t> 포장용에 한정한다</a:t>
            </a:r>
            <a:r>
              <a:rPr lang="en-US" altLang="ko-KR" dirty="0">
                <a:solidFill>
                  <a:schemeClr val="tx1">
                    <a:lumMod val="75000"/>
                    <a:lumOff val="25000"/>
                  </a:schemeClr>
                </a:solidFill>
              </a:rPr>
              <a:t>)</a:t>
            </a:r>
          </a:p>
          <a:p>
            <a:pPr>
              <a:lnSpc>
                <a:spcPct val="200000"/>
              </a:lnSpc>
            </a:pPr>
            <a:r>
              <a:rPr lang="en-US" altLang="ko-KR" dirty="0">
                <a:solidFill>
                  <a:schemeClr val="tx1">
                    <a:lumMod val="75000"/>
                    <a:lumOff val="25000"/>
                  </a:schemeClr>
                </a:solidFill>
              </a:rPr>
              <a:t>4. </a:t>
            </a:r>
            <a:r>
              <a:rPr lang="ko-KR" altLang="en-US" dirty="0" err="1">
                <a:solidFill>
                  <a:schemeClr val="tx1">
                    <a:lumMod val="75000"/>
                    <a:lumOff val="25000"/>
                  </a:schemeClr>
                </a:solidFill>
              </a:rPr>
              <a:t>농업ㆍ임업용</a:t>
            </a:r>
            <a:r>
              <a:rPr lang="ko-KR" altLang="en-US" dirty="0">
                <a:solidFill>
                  <a:schemeClr val="tx1">
                    <a:lumMod val="75000"/>
                    <a:lumOff val="25000"/>
                  </a:schemeClr>
                </a:solidFill>
              </a:rPr>
              <a:t> 폴리프로필렌 포대</a:t>
            </a:r>
            <a:r>
              <a:rPr lang="en-US" altLang="ko-KR" dirty="0">
                <a:solidFill>
                  <a:schemeClr val="tx1">
                    <a:lumMod val="75000"/>
                    <a:lumOff val="25000"/>
                  </a:schemeClr>
                </a:solidFill>
              </a:rPr>
              <a:t>(</a:t>
            </a:r>
            <a:r>
              <a:rPr lang="ko-KR" altLang="en-US" dirty="0">
                <a:solidFill>
                  <a:schemeClr val="tx1">
                    <a:lumMod val="75000"/>
                    <a:lumOff val="25000"/>
                  </a:schemeClr>
                </a:solidFill>
              </a:rPr>
              <a:t>곡물 포장용에 한정한다</a:t>
            </a:r>
            <a:r>
              <a:rPr lang="en-US" altLang="ko-KR" dirty="0">
                <a:solidFill>
                  <a:schemeClr val="tx1">
                    <a:lumMod val="75000"/>
                    <a:lumOff val="25000"/>
                  </a:schemeClr>
                </a:solidFill>
              </a:rPr>
              <a:t>)</a:t>
            </a:r>
          </a:p>
          <a:p>
            <a:pPr>
              <a:lnSpc>
                <a:spcPct val="200000"/>
              </a:lnSpc>
            </a:pPr>
            <a:r>
              <a:rPr lang="en-US" altLang="ko-KR" dirty="0">
                <a:solidFill>
                  <a:schemeClr val="tx1">
                    <a:lumMod val="75000"/>
                    <a:lumOff val="25000"/>
                  </a:schemeClr>
                </a:solidFill>
              </a:rPr>
              <a:t>5. </a:t>
            </a:r>
            <a:r>
              <a:rPr lang="ko-KR" altLang="en-US" dirty="0">
                <a:solidFill>
                  <a:schemeClr val="tx1">
                    <a:lumMod val="75000"/>
                    <a:lumOff val="25000"/>
                  </a:schemeClr>
                </a:solidFill>
              </a:rPr>
              <a:t>과일 봉지</a:t>
            </a:r>
            <a:r>
              <a:rPr lang="en-US" altLang="ko-KR" dirty="0">
                <a:solidFill>
                  <a:schemeClr val="tx1">
                    <a:lumMod val="75000"/>
                    <a:lumOff val="25000"/>
                  </a:schemeClr>
                </a:solidFill>
              </a:rPr>
              <a:t>(</a:t>
            </a:r>
            <a:r>
              <a:rPr lang="ko-KR" altLang="en-US" dirty="0">
                <a:solidFill>
                  <a:schemeClr val="tx1">
                    <a:lumMod val="75000"/>
                    <a:lumOff val="25000"/>
                  </a:schemeClr>
                </a:solidFill>
              </a:rPr>
              <a:t>과일의 병충해 방지 및 상품성 향상을 위해 열매에 씌우는 봉지에 한정한다</a:t>
            </a:r>
            <a:r>
              <a:rPr lang="en-US" altLang="ko-KR" dirty="0">
                <a:solidFill>
                  <a:schemeClr val="tx1">
                    <a:lumMod val="75000"/>
                    <a:lumOff val="25000"/>
                  </a:schemeClr>
                </a:solidFill>
              </a:rPr>
              <a:t>)</a:t>
            </a:r>
          </a:p>
          <a:p>
            <a:pPr algn="r">
              <a:lnSpc>
                <a:spcPct val="200000"/>
              </a:lnSpc>
            </a:pPr>
            <a:r>
              <a:rPr lang="en-US" altLang="ko-KR" sz="1200" b="1" dirty="0">
                <a:solidFill>
                  <a:schemeClr val="tx1">
                    <a:lumMod val="75000"/>
                    <a:lumOff val="25000"/>
                  </a:schemeClr>
                </a:solidFill>
                <a:highlight>
                  <a:srgbClr val="FFFF00"/>
                </a:highlight>
              </a:rPr>
              <a:t>….(</a:t>
            </a:r>
            <a:r>
              <a:rPr lang="ko-KR" altLang="en-US" sz="1200" b="1" dirty="0" err="1">
                <a:solidFill>
                  <a:schemeClr val="tx1">
                    <a:lumMod val="75000"/>
                    <a:lumOff val="25000"/>
                  </a:schemeClr>
                </a:solidFill>
                <a:highlight>
                  <a:srgbClr val="FFFF00"/>
                </a:highlight>
              </a:rPr>
              <a:t>그외</a:t>
            </a:r>
            <a:r>
              <a:rPr lang="ko-KR" altLang="en-US" sz="1200" b="1" dirty="0">
                <a:solidFill>
                  <a:schemeClr val="tx1">
                    <a:lumMod val="75000"/>
                    <a:lumOff val="25000"/>
                  </a:schemeClr>
                </a:solidFill>
                <a:highlight>
                  <a:srgbClr val="FFFF00"/>
                </a:highlight>
              </a:rPr>
              <a:t> 내용은 농협</a:t>
            </a:r>
            <a:r>
              <a:rPr lang="en-US" altLang="ko-KR" sz="1200" b="1" dirty="0">
                <a:solidFill>
                  <a:schemeClr val="tx1">
                    <a:lumMod val="75000"/>
                    <a:lumOff val="25000"/>
                  </a:schemeClr>
                </a:solidFill>
                <a:highlight>
                  <a:srgbClr val="FFFF00"/>
                </a:highlight>
              </a:rPr>
              <a:t>, </a:t>
            </a:r>
            <a:r>
              <a:rPr lang="ko-KR" altLang="en-US" sz="1200" b="1" dirty="0">
                <a:solidFill>
                  <a:schemeClr val="tx1">
                    <a:lumMod val="75000"/>
                    <a:lumOff val="25000"/>
                  </a:schemeClr>
                </a:solidFill>
                <a:highlight>
                  <a:srgbClr val="FFFF00"/>
                </a:highlight>
              </a:rPr>
              <a:t>국가법령정보센터에서 확인 가능</a:t>
            </a:r>
            <a:r>
              <a:rPr lang="en-US" altLang="ko-KR" sz="1200" b="1" dirty="0">
                <a:solidFill>
                  <a:schemeClr val="tx1">
                    <a:lumMod val="75000"/>
                    <a:lumOff val="25000"/>
                  </a:schemeClr>
                </a:solidFill>
                <a:highlight>
                  <a:srgbClr val="FFFF00"/>
                </a:highlight>
              </a:rPr>
              <a:t>)</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alpha val="20000"/>
          </a:schemeClr>
        </a:solidFill>
        <a:effectLst/>
      </p:bgPr>
    </p:bg>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BF5D26B2-6E67-3858-AC95-2ECB22827D6C}"/>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249C00D5-CC15-ADC8-A7DE-88041FF52F3B}"/>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농업용 기자재의 환급 신청</a:t>
            </a:r>
          </a:p>
        </p:txBody>
      </p:sp>
      <p:graphicFrame>
        <p:nvGraphicFramePr>
          <p:cNvPr id="2" name="표 19">
            <a:extLst>
              <a:ext uri="{FF2B5EF4-FFF2-40B4-BE49-F238E27FC236}">
                <a16:creationId xmlns:a16="http://schemas.microsoft.com/office/drawing/2014/main" id="{B4861EED-E7F0-B68E-2341-1203463632BB}"/>
              </a:ext>
            </a:extLst>
          </p:cNvPr>
          <p:cNvGraphicFramePr>
            <a:graphicFrameLocks noGrp="1"/>
          </p:cNvGraphicFramePr>
          <p:nvPr>
            <p:extLst>
              <p:ext uri="{D42A27DB-BD31-4B8C-83A1-F6EECF244321}">
                <p14:modId xmlns:p14="http://schemas.microsoft.com/office/powerpoint/2010/main" val="4240592266"/>
              </p:ext>
            </p:extLst>
          </p:nvPr>
        </p:nvGraphicFramePr>
        <p:xfrm>
          <a:off x="244929" y="1622879"/>
          <a:ext cx="11346283" cy="843316"/>
        </p:xfrm>
        <a:graphic>
          <a:graphicData uri="http://schemas.openxmlformats.org/drawingml/2006/table">
            <a:tbl>
              <a:tblPr firstRow="1" bandRow="1">
                <a:tableStyleId>{2D5ABB26-0587-4C30-8999-92F81FD0307C}</a:tableStyleId>
              </a:tblPr>
              <a:tblGrid>
                <a:gridCol w="872791">
                  <a:extLst>
                    <a:ext uri="{9D8B030D-6E8A-4147-A177-3AD203B41FA5}">
                      <a16:colId xmlns:a16="http://schemas.microsoft.com/office/drawing/2014/main" val="866665684"/>
                    </a:ext>
                  </a:extLst>
                </a:gridCol>
                <a:gridCol w="872791">
                  <a:extLst>
                    <a:ext uri="{9D8B030D-6E8A-4147-A177-3AD203B41FA5}">
                      <a16:colId xmlns:a16="http://schemas.microsoft.com/office/drawing/2014/main" val="3367788357"/>
                    </a:ext>
                  </a:extLst>
                </a:gridCol>
                <a:gridCol w="872791">
                  <a:extLst>
                    <a:ext uri="{9D8B030D-6E8A-4147-A177-3AD203B41FA5}">
                      <a16:colId xmlns:a16="http://schemas.microsoft.com/office/drawing/2014/main" val="2386277644"/>
                    </a:ext>
                  </a:extLst>
                </a:gridCol>
                <a:gridCol w="872791">
                  <a:extLst>
                    <a:ext uri="{9D8B030D-6E8A-4147-A177-3AD203B41FA5}">
                      <a16:colId xmlns:a16="http://schemas.microsoft.com/office/drawing/2014/main" val="3521873931"/>
                    </a:ext>
                  </a:extLst>
                </a:gridCol>
                <a:gridCol w="872791">
                  <a:extLst>
                    <a:ext uri="{9D8B030D-6E8A-4147-A177-3AD203B41FA5}">
                      <a16:colId xmlns:a16="http://schemas.microsoft.com/office/drawing/2014/main" val="849553341"/>
                    </a:ext>
                  </a:extLst>
                </a:gridCol>
                <a:gridCol w="872791">
                  <a:extLst>
                    <a:ext uri="{9D8B030D-6E8A-4147-A177-3AD203B41FA5}">
                      <a16:colId xmlns:a16="http://schemas.microsoft.com/office/drawing/2014/main" val="3926952494"/>
                    </a:ext>
                  </a:extLst>
                </a:gridCol>
                <a:gridCol w="872791">
                  <a:extLst>
                    <a:ext uri="{9D8B030D-6E8A-4147-A177-3AD203B41FA5}">
                      <a16:colId xmlns:a16="http://schemas.microsoft.com/office/drawing/2014/main" val="2143220953"/>
                    </a:ext>
                  </a:extLst>
                </a:gridCol>
                <a:gridCol w="872791">
                  <a:extLst>
                    <a:ext uri="{9D8B030D-6E8A-4147-A177-3AD203B41FA5}">
                      <a16:colId xmlns:a16="http://schemas.microsoft.com/office/drawing/2014/main" val="3803653634"/>
                    </a:ext>
                  </a:extLst>
                </a:gridCol>
                <a:gridCol w="872791">
                  <a:extLst>
                    <a:ext uri="{9D8B030D-6E8A-4147-A177-3AD203B41FA5}">
                      <a16:colId xmlns:a16="http://schemas.microsoft.com/office/drawing/2014/main" val="1199991633"/>
                    </a:ext>
                  </a:extLst>
                </a:gridCol>
                <a:gridCol w="872791">
                  <a:extLst>
                    <a:ext uri="{9D8B030D-6E8A-4147-A177-3AD203B41FA5}">
                      <a16:colId xmlns:a16="http://schemas.microsoft.com/office/drawing/2014/main" val="2429585728"/>
                    </a:ext>
                  </a:extLst>
                </a:gridCol>
                <a:gridCol w="872791">
                  <a:extLst>
                    <a:ext uri="{9D8B030D-6E8A-4147-A177-3AD203B41FA5}">
                      <a16:colId xmlns:a16="http://schemas.microsoft.com/office/drawing/2014/main" val="832511969"/>
                    </a:ext>
                  </a:extLst>
                </a:gridCol>
                <a:gridCol w="872791">
                  <a:extLst>
                    <a:ext uri="{9D8B030D-6E8A-4147-A177-3AD203B41FA5}">
                      <a16:colId xmlns:a16="http://schemas.microsoft.com/office/drawing/2014/main" val="3488851229"/>
                    </a:ext>
                  </a:extLst>
                </a:gridCol>
                <a:gridCol w="872791">
                  <a:extLst>
                    <a:ext uri="{9D8B030D-6E8A-4147-A177-3AD203B41FA5}">
                      <a16:colId xmlns:a16="http://schemas.microsoft.com/office/drawing/2014/main" val="1082850985"/>
                    </a:ext>
                  </a:extLst>
                </a:gridCol>
              </a:tblGrid>
              <a:tr h="326571">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extLst>
                  <a:ext uri="{0D108BD9-81ED-4DB2-BD59-A6C34878D82A}">
                    <a16:rowId xmlns:a16="http://schemas.microsoft.com/office/drawing/2014/main" val="2675352342"/>
                  </a:ext>
                </a:extLst>
              </a:tr>
              <a:tr h="477556">
                <a:tc>
                  <a:txBody>
                    <a:bodyPr/>
                    <a:lstStyle/>
                    <a:p>
                      <a:pPr algn="ctr" latinLnBrk="1"/>
                      <a:r>
                        <a:rPr lang="en-US" altLang="ko-KR" b="1" dirty="0">
                          <a:solidFill>
                            <a:srgbClr val="C00000"/>
                          </a:solidFill>
                        </a:rPr>
                        <a:t>1</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2</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3</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4</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5</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6</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7</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8</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9</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10</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11</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12</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1</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07071216"/>
                  </a:ext>
                </a:extLst>
              </a:tr>
            </a:tbl>
          </a:graphicData>
        </a:graphic>
      </p:graphicFrame>
      <p:sp>
        <p:nvSpPr>
          <p:cNvPr id="3" name="왼쪽 중괄호 2">
            <a:extLst>
              <a:ext uri="{FF2B5EF4-FFF2-40B4-BE49-F238E27FC236}">
                <a16:creationId xmlns:a16="http://schemas.microsoft.com/office/drawing/2014/main" id="{7DFCA6FE-5EF7-8320-EEE0-937EC1E3D968}"/>
              </a:ext>
            </a:extLst>
          </p:cNvPr>
          <p:cNvSpPr/>
          <p:nvPr/>
        </p:nvSpPr>
        <p:spPr>
          <a:xfrm rot="16200000">
            <a:off x="1285260" y="1425865"/>
            <a:ext cx="316014" cy="2396673"/>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8" name="왼쪽 중괄호 7">
            <a:extLst>
              <a:ext uri="{FF2B5EF4-FFF2-40B4-BE49-F238E27FC236}">
                <a16:creationId xmlns:a16="http://schemas.microsoft.com/office/drawing/2014/main" id="{61001D00-2FA4-CE01-D3BE-3C62B7D4E339}"/>
              </a:ext>
            </a:extLst>
          </p:cNvPr>
          <p:cNvSpPr/>
          <p:nvPr/>
        </p:nvSpPr>
        <p:spPr>
          <a:xfrm rot="5400000">
            <a:off x="9359771" y="655730"/>
            <a:ext cx="252446" cy="2385789"/>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9" name="연결선: 꺾임 8">
            <a:extLst>
              <a:ext uri="{FF2B5EF4-FFF2-40B4-BE49-F238E27FC236}">
                <a16:creationId xmlns:a16="http://schemas.microsoft.com/office/drawing/2014/main" id="{7C0C0AB4-253B-5E2F-6723-BE78FFF2BA4C}"/>
              </a:ext>
            </a:extLst>
          </p:cNvPr>
          <p:cNvCxnSpPr>
            <a:cxnSpLocks/>
            <a:stCxn id="3" idx="1"/>
          </p:cNvCxnSpPr>
          <p:nvPr/>
        </p:nvCxnSpPr>
        <p:spPr>
          <a:xfrm rot="5400000" flipH="1" flipV="1">
            <a:off x="2192999" y="1716462"/>
            <a:ext cx="316016" cy="1815478"/>
          </a:xfrm>
          <a:prstGeom prst="bentConnector4">
            <a:avLst>
              <a:gd name="adj1" fmla="val -52244"/>
              <a:gd name="adj2" fmla="val 99822"/>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연결선: 꺾임 9">
            <a:extLst>
              <a:ext uri="{FF2B5EF4-FFF2-40B4-BE49-F238E27FC236}">
                <a16:creationId xmlns:a16="http://schemas.microsoft.com/office/drawing/2014/main" id="{9CC30AF3-7391-2C83-28E4-73F77E5882D3}"/>
              </a:ext>
            </a:extLst>
          </p:cNvPr>
          <p:cNvCxnSpPr>
            <a:cxnSpLocks/>
            <a:stCxn id="8" idx="1"/>
          </p:cNvCxnSpPr>
          <p:nvPr/>
        </p:nvCxnSpPr>
        <p:spPr>
          <a:xfrm rot="16200000" flipH="1">
            <a:off x="10184299" y="1024097"/>
            <a:ext cx="252446" cy="1649056"/>
          </a:xfrm>
          <a:prstGeom prst="bentConnector4">
            <a:avLst>
              <a:gd name="adj1" fmla="val -50308"/>
              <a:gd name="adj2" fmla="val 99673"/>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1" name="제목 1">
            <a:extLst>
              <a:ext uri="{FF2B5EF4-FFF2-40B4-BE49-F238E27FC236}">
                <a16:creationId xmlns:a16="http://schemas.microsoft.com/office/drawing/2014/main" id="{A9C71F20-6CA5-C01C-6185-96FF5C687920}"/>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사업자 등록증이 있는 농업인</a:t>
            </a:r>
          </a:p>
        </p:txBody>
      </p:sp>
      <p:sp>
        <p:nvSpPr>
          <p:cNvPr id="21" name="왼쪽 중괄호 20">
            <a:extLst>
              <a:ext uri="{FF2B5EF4-FFF2-40B4-BE49-F238E27FC236}">
                <a16:creationId xmlns:a16="http://schemas.microsoft.com/office/drawing/2014/main" id="{1A451C26-1541-F80A-6353-6AA95B951FC4}"/>
              </a:ext>
            </a:extLst>
          </p:cNvPr>
          <p:cNvSpPr/>
          <p:nvPr/>
        </p:nvSpPr>
        <p:spPr>
          <a:xfrm rot="16200000">
            <a:off x="6632506" y="1386333"/>
            <a:ext cx="316014" cy="2396673"/>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22" name="연결선: 꺾임 21">
            <a:extLst>
              <a:ext uri="{FF2B5EF4-FFF2-40B4-BE49-F238E27FC236}">
                <a16:creationId xmlns:a16="http://schemas.microsoft.com/office/drawing/2014/main" id="{31600C56-3610-8C26-3456-466D93372F07}"/>
              </a:ext>
            </a:extLst>
          </p:cNvPr>
          <p:cNvCxnSpPr>
            <a:cxnSpLocks/>
            <a:stCxn id="21" idx="1"/>
          </p:cNvCxnSpPr>
          <p:nvPr/>
        </p:nvCxnSpPr>
        <p:spPr>
          <a:xfrm rot="5400000" flipH="1" flipV="1">
            <a:off x="7540245" y="1676930"/>
            <a:ext cx="316016" cy="1815478"/>
          </a:xfrm>
          <a:prstGeom prst="bentConnector4">
            <a:avLst>
              <a:gd name="adj1" fmla="val -52244"/>
              <a:gd name="adj2" fmla="val 99822"/>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0" name="왼쪽 중괄호 29">
            <a:extLst>
              <a:ext uri="{FF2B5EF4-FFF2-40B4-BE49-F238E27FC236}">
                <a16:creationId xmlns:a16="http://schemas.microsoft.com/office/drawing/2014/main" id="{AB4244C1-A147-0AEB-F9DF-C709A6229D3C}"/>
              </a:ext>
            </a:extLst>
          </p:cNvPr>
          <p:cNvSpPr/>
          <p:nvPr/>
        </p:nvSpPr>
        <p:spPr>
          <a:xfrm rot="5400000">
            <a:off x="4063871" y="617750"/>
            <a:ext cx="252446" cy="2385789"/>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31" name="연결선: 꺾임 30">
            <a:extLst>
              <a:ext uri="{FF2B5EF4-FFF2-40B4-BE49-F238E27FC236}">
                <a16:creationId xmlns:a16="http://schemas.microsoft.com/office/drawing/2014/main" id="{F9C1EB45-6857-871D-C269-193F60AC4F35}"/>
              </a:ext>
            </a:extLst>
          </p:cNvPr>
          <p:cNvCxnSpPr>
            <a:cxnSpLocks/>
            <a:stCxn id="30" idx="1"/>
          </p:cNvCxnSpPr>
          <p:nvPr/>
        </p:nvCxnSpPr>
        <p:spPr>
          <a:xfrm rot="16200000" flipH="1">
            <a:off x="4888399" y="986117"/>
            <a:ext cx="252446" cy="1649056"/>
          </a:xfrm>
          <a:prstGeom prst="bentConnector4">
            <a:avLst>
              <a:gd name="adj1" fmla="val -50308"/>
              <a:gd name="adj2" fmla="val 99673"/>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6" name="그림 1">
            <a:extLst>
              <a:ext uri="{FF2B5EF4-FFF2-40B4-BE49-F238E27FC236}">
                <a16:creationId xmlns:a16="http://schemas.microsoft.com/office/drawing/2014/main" id="{221636ED-5BAD-9A8A-F511-E464467E87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898" y="2780182"/>
            <a:ext cx="4665110" cy="3872262"/>
          </a:xfrm>
          <a:prstGeom prst="rect">
            <a:avLst/>
          </a:prstGeom>
          <a:noFill/>
          <a:ln w="9525">
            <a:solidFill>
              <a:schemeClr val="tx1">
                <a:lumMod val="50000"/>
                <a:lumOff val="50000"/>
              </a:schemeClr>
            </a:solidFill>
            <a:miter lim="800000"/>
            <a:headEnd/>
            <a:tailEnd/>
          </a:ln>
          <a:extLst>
            <a:ext uri="{909E8E84-426E-40DD-AFC4-6F175D3DCCD1}">
              <a14:hiddenFill xmlns:a14="http://schemas.microsoft.com/office/drawing/2010/main">
                <a:solidFill>
                  <a:srgbClr val="FFFFFF"/>
                </a:solidFill>
              </a14:hiddenFill>
            </a:ext>
          </a:extLst>
        </p:spPr>
      </p:pic>
      <p:pic>
        <p:nvPicPr>
          <p:cNvPr id="7" name="그림 7">
            <a:extLst>
              <a:ext uri="{FF2B5EF4-FFF2-40B4-BE49-F238E27FC236}">
                <a16:creationId xmlns:a16="http://schemas.microsoft.com/office/drawing/2014/main" id="{6982D8DA-ACC7-7708-5340-766C736198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2989" y="4716313"/>
            <a:ext cx="3933118" cy="1777187"/>
          </a:xfrm>
          <a:prstGeom prst="rect">
            <a:avLst/>
          </a:prstGeom>
          <a:noFill/>
          <a:ln w="9525">
            <a:solidFill>
              <a:schemeClr val="tx1">
                <a:lumMod val="50000"/>
                <a:lumOff val="50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12" name="사각형: 둥근 모서리 6">
            <a:extLst>
              <a:ext uri="{FF2B5EF4-FFF2-40B4-BE49-F238E27FC236}">
                <a16:creationId xmlns:a16="http://schemas.microsoft.com/office/drawing/2014/main" id="{92DDCBF1-51C8-817B-04D8-77B06D696C48}"/>
              </a:ext>
            </a:extLst>
          </p:cNvPr>
          <p:cNvSpPr/>
          <p:nvPr/>
        </p:nvSpPr>
        <p:spPr>
          <a:xfrm>
            <a:off x="2901572" y="2742677"/>
            <a:ext cx="799116" cy="32684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633"/>
          </a:p>
        </p:txBody>
      </p:sp>
      <p:sp>
        <p:nvSpPr>
          <p:cNvPr id="13" name="사각형: 둥근 모서리 6">
            <a:extLst>
              <a:ext uri="{FF2B5EF4-FFF2-40B4-BE49-F238E27FC236}">
                <a16:creationId xmlns:a16="http://schemas.microsoft.com/office/drawing/2014/main" id="{F8ED3310-6B8C-69F0-539E-4140D265006B}"/>
              </a:ext>
            </a:extLst>
          </p:cNvPr>
          <p:cNvSpPr/>
          <p:nvPr/>
        </p:nvSpPr>
        <p:spPr>
          <a:xfrm>
            <a:off x="3978262" y="6299723"/>
            <a:ext cx="1038237" cy="32684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633"/>
          </a:p>
        </p:txBody>
      </p:sp>
      <p:sp>
        <p:nvSpPr>
          <p:cNvPr id="14" name="사각형: 둥근 모서리 6">
            <a:extLst>
              <a:ext uri="{FF2B5EF4-FFF2-40B4-BE49-F238E27FC236}">
                <a16:creationId xmlns:a16="http://schemas.microsoft.com/office/drawing/2014/main" id="{E5A9E4CC-A3CA-7E56-6F14-69781D8FA099}"/>
              </a:ext>
            </a:extLst>
          </p:cNvPr>
          <p:cNvSpPr/>
          <p:nvPr/>
        </p:nvSpPr>
        <p:spPr>
          <a:xfrm>
            <a:off x="7519382" y="5304808"/>
            <a:ext cx="1510318" cy="1188691"/>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633"/>
          </a:p>
        </p:txBody>
      </p:sp>
      <p:sp>
        <p:nvSpPr>
          <p:cNvPr id="15" name="TextBox 14">
            <a:extLst>
              <a:ext uri="{FF2B5EF4-FFF2-40B4-BE49-F238E27FC236}">
                <a16:creationId xmlns:a16="http://schemas.microsoft.com/office/drawing/2014/main" id="{1681AF34-0C14-0E1C-59F2-A1DAB839F325}"/>
              </a:ext>
            </a:extLst>
          </p:cNvPr>
          <p:cNvSpPr txBox="1"/>
          <p:nvPr/>
        </p:nvSpPr>
        <p:spPr>
          <a:xfrm>
            <a:off x="3490131" y="2921845"/>
            <a:ext cx="583294" cy="461665"/>
          </a:xfrm>
          <a:prstGeom prst="rect">
            <a:avLst/>
          </a:prstGeom>
          <a:noFill/>
        </p:spPr>
        <p:txBody>
          <a:bodyPr wrap="square" rtlCol="0">
            <a:spAutoFit/>
          </a:bodyPr>
          <a:lstStyle/>
          <a:p>
            <a:r>
              <a:rPr lang="ko-KR" altLang="en-US" sz="2400" b="1" dirty="0">
                <a:solidFill>
                  <a:srgbClr val="C00000"/>
                </a:solidFill>
              </a:rPr>
              <a:t>①</a:t>
            </a:r>
          </a:p>
        </p:txBody>
      </p:sp>
      <p:sp>
        <p:nvSpPr>
          <p:cNvPr id="16" name="TextBox 15">
            <a:extLst>
              <a:ext uri="{FF2B5EF4-FFF2-40B4-BE49-F238E27FC236}">
                <a16:creationId xmlns:a16="http://schemas.microsoft.com/office/drawing/2014/main" id="{DDA6A5EF-FC50-C5EA-89D1-481CAA501D77}"/>
              </a:ext>
            </a:extLst>
          </p:cNvPr>
          <p:cNvSpPr txBox="1"/>
          <p:nvPr/>
        </p:nvSpPr>
        <p:spPr>
          <a:xfrm>
            <a:off x="3682317" y="5924597"/>
            <a:ext cx="583294" cy="461665"/>
          </a:xfrm>
          <a:prstGeom prst="rect">
            <a:avLst/>
          </a:prstGeom>
          <a:noFill/>
        </p:spPr>
        <p:txBody>
          <a:bodyPr wrap="square" rtlCol="0">
            <a:spAutoFit/>
          </a:bodyPr>
          <a:lstStyle/>
          <a:p>
            <a:r>
              <a:rPr lang="ko-KR" altLang="en-US" sz="2400" b="1" dirty="0">
                <a:solidFill>
                  <a:srgbClr val="C00000"/>
                </a:solidFill>
              </a:rPr>
              <a:t>②</a:t>
            </a:r>
          </a:p>
        </p:txBody>
      </p:sp>
      <p:sp>
        <p:nvSpPr>
          <p:cNvPr id="17" name="TextBox 16">
            <a:extLst>
              <a:ext uri="{FF2B5EF4-FFF2-40B4-BE49-F238E27FC236}">
                <a16:creationId xmlns:a16="http://schemas.microsoft.com/office/drawing/2014/main" id="{F8AF614A-F975-2A23-EAD8-E12DB3512E10}"/>
              </a:ext>
            </a:extLst>
          </p:cNvPr>
          <p:cNvSpPr txBox="1"/>
          <p:nvPr/>
        </p:nvSpPr>
        <p:spPr>
          <a:xfrm>
            <a:off x="7509050" y="5390843"/>
            <a:ext cx="583294" cy="461665"/>
          </a:xfrm>
          <a:prstGeom prst="rect">
            <a:avLst/>
          </a:prstGeom>
          <a:noFill/>
        </p:spPr>
        <p:txBody>
          <a:bodyPr wrap="square" rtlCol="0">
            <a:spAutoFit/>
          </a:bodyPr>
          <a:lstStyle/>
          <a:p>
            <a:r>
              <a:rPr lang="ko-KR" altLang="en-US" sz="2400" b="1" dirty="0">
                <a:solidFill>
                  <a:srgbClr val="C00000"/>
                </a:solidFill>
              </a:rPr>
              <a:t>③</a:t>
            </a:r>
          </a:p>
        </p:txBody>
      </p:sp>
      <p:sp>
        <p:nvSpPr>
          <p:cNvPr id="20" name="별: 꼭짓점 12개 19">
            <a:extLst>
              <a:ext uri="{FF2B5EF4-FFF2-40B4-BE49-F238E27FC236}">
                <a16:creationId xmlns:a16="http://schemas.microsoft.com/office/drawing/2014/main" id="{2D07ED88-C663-D3A8-F3D3-65009B650AD8}"/>
              </a:ext>
            </a:extLst>
          </p:cNvPr>
          <p:cNvSpPr/>
          <p:nvPr/>
        </p:nvSpPr>
        <p:spPr>
          <a:xfrm>
            <a:off x="4190094" y="3506810"/>
            <a:ext cx="1778000" cy="680176"/>
          </a:xfrm>
          <a:prstGeom prst="star12">
            <a:avLst/>
          </a:prstGeom>
          <a:solidFill>
            <a:srgbClr val="C00000">
              <a:alpha val="5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dirty="0"/>
              <a:t>부가세환급</a:t>
            </a:r>
            <a:r>
              <a:rPr lang="en-US" altLang="ko-KR" dirty="0"/>
              <a:t>X</a:t>
            </a:r>
            <a:endParaRPr lang="ko-KR" altLang="en-US" dirty="0"/>
          </a:p>
        </p:txBody>
      </p:sp>
      <p:sp>
        <p:nvSpPr>
          <p:cNvPr id="23" name="TextBox 22">
            <a:extLst>
              <a:ext uri="{FF2B5EF4-FFF2-40B4-BE49-F238E27FC236}">
                <a16:creationId xmlns:a16="http://schemas.microsoft.com/office/drawing/2014/main" id="{CD24B752-5A18-558B-46A3-763DB03EFB0A}"/>
              </a:ext>
            </a:extLst>
          </p:cNvPr>
          <p:cNvSpPr txBox="1"/>
          <p:nvPr/>
        </p:nvSpPr>
        <p:spPr>
          <a:xfrm>
            <a:off x="10184768" y="6463146"/>
            <a:ext cx="1502334" cy="246221"/>
          </a:xfrm>
          <a:prstGeom prst="rect">
            <a:avLst/>
          </a:prstGeom>
          <a:noFill/>
        </p:spPr>
        <p:txBody>
          <a:bodyPr wrap="none" rtlCol="0">
            <a:spAutoFit/>
          </a:bodyPr>
          <a:lstStyle/>
          <a:p>
            <a:r>
              <a:rPr lang="ko-KR" altLang="en-US" sz="1000" dirty="0">
                <a:solidFill>
                  <a:schemeClr val="bg2">
                    <a:lumMod val="25000"/>
                  </a:schemeClr>
                </a:solidFill>
              </a:rPr>
              <a:t>출처 </a:t>
            </a:r>
            <a:r>
              <a:rPr lang="en-US" altLang="ko-KR" sz="1000" dirty="0">
                <a:solidFill>
                  <a:schemeClr val="bg2">
                    <a:lumMod val="25000"/>
                  </a:schemeClr>
                </a:solidFill>
              </a:rPr>
              <a:t>: </a:t>
            </a:r>
            <a:r>
              <a:rPr lang="ko-KR" altLang="en-US" sz="1000" dirty="0" err="1">
                <a:solidFill>
                  <a:schemeClr val="bg2">
                    <a:lumMod val="25000"/>
                  </a:schemeClr>
                </a:solidFill>
              </a:rPr>
              <a:t>홈텍스</a:t>
            </a:r>
            <a:r>
              <a:rPr lang="ko-KR" altLang="en-US" sz="1000" dirty="0">
                <a:solidFill>
                  <a:schemeClr val="bg2">
                    <a:lumMod val="25000"/>
                  </a:schemeClr>
                </a:solidFill>
              </a:rPr>
              <a:t> 홈페이지</a:t>
            </a:r>
          </a:p>
        </p:txBody>
      </p:sp>
    </p:spTree>
    <p:extLst>
      <p:ext uri="{BB962C8B-B14F-4D97-AF65-F5344CB8AC3E}">
        <p14:creationId xmlns:p14="http://schemas.microsoft.com/office/powerpoint/2010/main" val="20662856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직사각형 33">
            <a:extLst>
              <a:ext uri="{FF2B5EF4-FFF2-40B4-BE49-F238E27FC236}">
                <a16:creationId xmlns:a16="http://schemas.microsoft.com/office/drawing/2014/main" id="{6C13B726-0DB5-501B-6799-2050A950B2DD}"/>
              </a:ext>
            </a:extLst>
          </p:cNvPr>
          <p:cNvSpPr/>
          <p:nvPr/>
        </p:nvSpPr>
        <p:spPr>
          <a:xfrm>
            <a:off x="410029" y="4366592"/>
            <a:ext cx="11101357" cy="2167718"/>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50000"/>
              </a:lnSpc>
              <a:buNone/>
              <a:defRPr/>
            </a:pPr>
            <a:r>
              <a:rPr lang="ko-KR" altLang="en-US" sz="2000" b="1" kern="0" dirty="0">
                <a:solidFill>
                  <a:schemeClr val="bg2">
                    <a:lumMod val="25000"/>
                  </a:schemeClr>
                </a:solidFill>
                <a:latin typeface="+mj-lt"/>
              </a:rPr>
              <a:t>준비 서류</a:t>
            </a:r>
            <a:endParaRPr lang="en-US" altLang="ko-KR" sz="2000" b="1" kern="0" dirty="0">
              <a:solidFill>
                <a:schemeClr val="bg2">
                  <a:lumMod val="25000"/>
                </a:schemeClr>
              </a:solidFill>
              <a:latin typeface="+mj-lt"/>
            </a:endParaRPr>
          </a:p>
          <a:p>
            <a:pPr marL="457200" lvl="1" indent="0">
              <a:lnSpc>
                <a:spcPct val="150000"/>
              </a:lnSpc>
              <a:buNone/>
              <a:defRPr/>
            </a:pPr>
            <a:r>
              <a:rPr lang="ko-KR" altLang="en-US" sz="1400" b="1" kern="0" dirty="0">
                <a:solidFill>
                  <a:schemeClr val="bg2">
                    <a:lumMod val="25000"/>
                  </a:schemeClr>
                </a:solidFill>
                <a:latin typeface="+mj-lt"/>
              </a:rPr>
              <a:t>세금계산서</a:t>
            </a:r>
            <a:r>
              <a:rPr lang="ko-KR" altLang="en-US" sz="1400" kern="0" dirty="0">
                <a:solidFill>
                  <a:schemeClr val="bg2">
                    <a:lumMod val="25000"/>
                  </a:schemeClr>
                </a:solidFill>
                <a:latin typeface="+mj-lt"/>
              </a:rPr>
              <a:t> 복사본</a:t>
            </a:r>
            <a:r>
              <a:rPr lang="en-US" altLang="ko-KR" sz="1400" kern="0" dirty="0">
                <a:solidFill>
                  <a:schemeClr val="bg2">
                    <a:lumMod val="25000"/>
                  </a:schemeClr>
                </a:solidFill>
                <a:latin typeface="+mj-lt"/>
              </a:rPr>
              <a:t>( </a:t>
            </a:r>
            <a:r>
              <a:rPr lang="ko-KR" altLang="en-US" sz="1400" kern="0" dirty="0">
                <a:solidFill>
                  <a:schemeClr val="bg2">
                    <a:lumMod val="25000"/>
                  </a:schemeClr>
                </a:solidFill>
                <a:latin typeface="+mj-lt"/>
              </a:rPr>
              <a:t>간이영수증</a:t>
            </a:r>
            <a:r>
              <a:rPr lang="en-US" altLang="ko-KR" sz="1400" kern="0" dirty="0">
                <a:solidFill>
                  <a:schemeClr val="bg2">
                    <a:lumMod val="25000"/>
                  </a:schemeClr>
                </a:solidFill>
                <a:latin typeface="+mj-lt"/>
              </a:rPr>
              <a:t>, </a:t>
            </a:r>
            <a:r>
              <a:rPr lang="ko-KR" altLang="en-US" sz="1400" kern="0" dirty="0">
                <a:solidFill>
                  <a:schemeClr val="bg2">
                    <a:lumMod val="25000"/>
                  </a:schemeClr>
                </a:solidFill>
                <a:latin typeface="+mj-lt"/>
              </a:rPr>
              <a:t>신용카드</a:t>
            </a:r>
            <a:r>
              <a:rPr lang="en-US" altLang="ko-KR" sz="1400" kern="0" dirty="0">
                <a:solidFill>
                  <a:schemeClr val="bg2">
                    <a:lumMod val="25000"/>
                  </a:schemeClr>
                </a:solidFill>
                <a:latin typeface="+mj-lt"/>
              </a:rPr>
              <a:t>, </a:t>
            </a:r>
            <a:r>
              <a:rPr lang="ko-KR" altLang="en-US" sz="1400" kern="0" dirty="0">
                <a:solidFill>
                  <a:schemeClr val="bg2">
                    <a:lumMod val="25000"/>
                  </a:schemeClr>
                </a:solidFill>
                <a:latin typeface="+mj-lt"/>
              </a:rPr>
              <a:t>현금영수증 불가</a:t>
            </a:r>
            <a:r>
              <a:rPr lang="en-US" altLang="ko-KR" sz="1400" kern="0" dirty="0">
                <a:solidFill>
                  <a:schemeClr val="bg2">
                    <a:lumMod val="25000"/>
                  </a:schemeClr>
                </a:solidFill>
                <a:latin typeface="+mj-lt"/>
              </a:rPr>
              <a:t>, </a:t>
            </a:r>
            <a:r>
              <a:rPr lang="ko-KR" altLang="en-US" sz="1400" kern="0" dirty="0">
                <a:solidFill>
                  <a:schemeClr val="bg2">
                    <a:lumMod val="25000"/>
                  </a:schemeClr>
                </a:solidFill>
                <a:latin typeface="+mj-lt"/>
              </a:rPr>
              <a:t>원본은 보관 </a:t>
            </a:r>
            <a:r>
              <a:rPr lang="en-US" altLang="ko-KR" sz="1400" kern="0" dirty="0">
                <a:solidFill>
                  <a:schemeClr val="bg2">
                    <a:lumMod val="25000"/>
                  </a:schemeClr>
                </a:solidFill>
                <a:latin typeface="+mj-lt"/>
              </a:rPr>
              <a:t>)</a:t>
            </a:r>
          </a:p>
          <a:p>
            <a:pPr marL="457200" lvl="1" indent="0">
              <a:lnSpc>
                <a:spcPct val="150000"/>
              </a:lnSpc>
              <a:buNone/>
              <a:defRPr/>
            </a:pPr>
            <a:r>
              <a:rPr lang="ko-KR" altLang="en-US" sz="1400" kern="0" dirty="0" err="1">
                <a:solidFill>
                  <a:schemeClr val="bg2">
                    <a:lumMod val="25000"/>
                  </a:schemeClr>
                </a:solidFill>
                <a:latin typeface="+mj-lt"/>
              </a:rPr>
              <a:t>농업인확인서</a:t>
            </a:r>
            <a:r>
              <a:rPr lang="ko-KR" altLang="en-US" sz="1400" kern="0" dirty="0">
                <a:solidFill>
                  <a:schemeClr val="bg2">
                    <a:lumMod val="25000"/>
                  </a:schemeClr>
                </a:solidFill>
                <a:latin typeface="+mj-lt"/>
              </a:rPr>
              <a:t> </a:t>
            </a:r>
            <a:r>
              <a:rPr lang="en-US" altLang="ko-KR" sz="1400" kern="0" dirty="0">
                <a:solidFill>
                  <a:schemeClr val="bg2">
                    <a:lumMod val="25000"/>
                  </a:schemeClr>
                </a:solidFill>
                <a:latin typeface="+mj-lt"/>
              </a:rPr>
              <a:t>(</a:t>
            </a:r>
            <a:r>
              <a:rPr lang="ko-KR" altLang="en-US" sz="1400" kern="0" dirty="0">
                <a:solidFill>
                  <a:schemeClr val="bg2">
                    <a:lumMod val="25000"/>
                  </a:schemeClr>
                </a:solidFill>
                <a:latin typeface="+mj-lt"/>
              </a:rPr>
              <a:t>농산물품질관리원에 신청</a:t>
            </a:r>
            <a:r>
              <a:rPr lang="en-US" altLang="ko-KR" sz="1400" kern="0" dirty="0">
                <a:solidFill>
                  <a:schemeClr val="bg2">
                    <a:lumMod val="25000"/>
                  </a:schemeClr>
                </a:solidFill>
                <a:latin typeface="+mj-lt"/>
              </a:rPr>
              <a:t>-</a:t>
            </a:r>
            <a:r>
              <a:rPr lang="ko-KR" altLang="en-US" sz="1400" kern="0" dirty="0">
                <a:solidFill>
                  <a:schemeClr val="bg2">
                    <a:lumMod val="25000"/>
                  </a:schemeClr>
                </a:solidFill>
                <a:latin typeface="+mj-lt"/>
              </a:rPr>
              <a:t>매년 최초 </a:t>
            </a:r>
            <a:r>
              <a:rPr lang="en-US" altLang="ko-KR" sz="1400" kern="0" dirty="0">
                <a:solidFill>
                  <a:schemeClr val="bg2">
                    <a:lumMod val="25000"/>
                  </a:schemeClr>
                </a:solidFill>
                <a:latin typeface="+mj-lt"/>
              </a:rPr>
              <a:t>1</a:t>
            </a:r>
            <a:r>
              <a:rPr lang="ko-KR" altLang="en-US" sz="1400" kern="0" dirty="0">
                <a:solidFill>
                  <a:schemeClr val="bg2">
                    <a:lumMod val="25000"/>
                  </a:schemeClr>
                </a:solidFill>
                <a:latin typeface="+mj-lt"/>
              </a:rPr>
              <a:t>회</a:t>
            </a:r>
            <a:r>
              <a:rPr lang="en-US" altLang="ko-KR" sz="1400" kern="0" dirty="0">
                <a:solidFill>
                  <a:schemeClr val="bg2">
                    <a:lumMod val="25000"/>
                  </a:schemeClr>
                </a:solidFill>
                <a:latin typeface="+mj-lt"/>
              </a:rPr>
              <a:t>)</a:t>
            </a:r>
          </a:p>
          <a:p>
            <a:pPr marL="457200" lvl="1" indent="0">
              <a:lnSpc>
                <a:spcPct val="150000"/>
              </a:lnSpc>
              <a:buNone/>
              <a:defRPr/>
            </a:pPr>
            <a:r>
              <a:rPr lang="ko-KR" altLang="en-US" sz="1400" kern="0" dirty="0" err="1">
                <a:solidFill>
                  <a:schemeClr val="bg2">
                    <a:lumMod val="25000"/>
                  </a:schemeClr>
                </a:solidFill>
                <a:latin typeface="+mj-lt"/>
              </a:rPr>
              <a:t>농어업용기자재부가가세환급대행신청서</a:t>
            </a:r>
            <a:r>
              <a:rPr lang="en-US" altLang="ko-KR" sz="1400" kern="0" dirty="0">
                <a:solidFill>
                  <a:schemeClr val="bg2">
                    <a:lumMod val="25000"/>
                  </a:schemeClr>
                </a:solidFill>
                <a:latin typeface="+mj-lt"/>
              </a:rPr>
              <a:t>(</a:t>
            </a:r>
            <a:r>
              <a:rPr lang="ko-KR" altLang="en-US" sz="1400" kern="0" dirty="0">
                <a:solidFill>
                  <a:schemeClr val="bg2">
                    <a:lumMod val="25000"/>
                  </a:schemeClr>
                </a:solidFill>
                <a:latin typeface="+mj-lt"/>
              </a:rPr>
              <a:t>농협 비치 양식</a:t>
            </a:r>
            <a:r>
              <a:rPr lang="en-US" altLang="ko-KR" sz="1400" kern="0" dirty="0">
                <a:solidFill>
                  <a:schemeClr val="bg2">
                    <a:lumMod val="25000"/>
                  </a:schemeClr>
                </a:solidFill>
                <a:latin typeface="+mj-lt"/>
              </a:rPr>
              <a:t>, </a:t>
            </a:r>
            <a:r>
              <a:rPr lang="ko-KR" altLang="en-US" sz="1400" kern="0" dirty="0" err="1">
                <a:solidFill>
                  <a:schemeClr val="bg2">
                    <a:lumMod val="25000"/>
                  </a:schemeClr>
                </a:solidFill>
                <a:latin typeface="+mj-lt"/>
              </a:rPr>
              <a:t>부록참고</a:t>
            </a:r>
            <a:r>
              <a:rPr lang="en-US" altLang="ko-KR" sz="1400" kern="0" dirty="0">
                <a:solidFill>
                  <a:schemeClr val="bg2">
                    <a:lumMod val="25000"/>
                  </a:schemeClr>
                </a:solidFill>
                <a:latin typeface="+mj-lt"/>
              </a:rPr>
              <a:t>)</a:t>
            </a:r>
          </a:p>
          <a:p>
            <a:pPr marL="457200" lvl="1" indent="0">
              <a:lnSpc>
                <a:spcPct val="150000"/>
              </a:lnSpc>
              <a:buNone/>
              <a:defRPr/>
            </a:pPr>
            <a:r>
              <a:rPr lang="ko-KR" altLang="en-US" sz="1400" kern="0" dirty="0">
                <a:solidFill>
                  <a:schemeClr val="bg2">
                    <a:lumMod val="25000"/>
                  </a:schemeClr>
                </a:solidFill>
                <a:latin typeface="+mj-lt"/>
              </a:rPr>
              <a:t>환급대행수수료 </a:t>
            </a:r>
            <a:r>
              <a:rPr lang="en-US" altLang="ko-KR" sz="1400" kern="0" dirty="0">
                <a:solidFill>
                  <a:schemeClr val="bg2">
                    <a:lumMod val="25000"/>
                  </a:schemeClr>
                </a:solidFill>
                <a:latin typeface="+mj-lt"/>
              </a:rPr>
              <a:t>: </a:t>
            </a:r>
            <a:r>
              <a:rPr lang="ko-KR" altLang="en-US" sz="1400" kern="0" dirty="0">
                <a:solidFill>
                  <a:schemeClr val="bg2">
                    <a:lumMod val="25000"/>
                  </a:schemeClr>
                </a:solidFill>
                <a:latin typeface="+mj-lt"/>
              </a:rPr>
              <a:t>부가가치세의 </a:t>
            </a:r>
            <a:r>
              <a:rPr lang="en-US" altLang="ko-KR" sz="1400" kern="0" dirty="0">
                <a:solidFill>
                  <a:schemeClr val="bg2">
                    <a:lumMod val="25000"/>
                  </a:schemeClr>
                </a:solidFill>
                <a:latin typeface="+mj-lt"/>
              </a:rPr>
              <a:t>5%</a:t>
            </a:r>
            <a:r>
              <a:rPr lang="ko-KR" altLang="en-US" sz="1400" kern="0" dirty="0">
                <a:solidFill>
                  <a:schemeClr val="bg2">
                    <a:lumMod val="25000"/>
                  </a:schemeClr>
                </a:solidFill>
                <a:latin typeface="+mj-lt"/>
              </a:rPr>
              <a:t>이내 </a:t>
            </a:r>
            <a:r>
              <a:rPr lang="en-US" altLang="ko-KR" sz="1400" kern="0" dirty="0">
                <a:solidFill>
                  <a:schemeClr val="bg2">
                    <a:lumMod val="25000"/>
                  </a:schemeClr>
                </a:solidFill>
                <a:latin typeface="+mj-lt"/>
              </a:rPr>
              <a:t>( </a:t>
            </a:r>
            <a:r>
              <a:rPr lang="ko-KR" altLang="en-US" sz="1400" kern="0" dirty="0">
                <a:solidFill>
                  <a:schemeClr val="bg2">
                    <a:lumMod val="25000"/>
                  </a:schemeClr>
                </a:solidFill>
                <a:latin typeface="+mj-lt"/>
              </a:rPr>
              <a:t>건당</a:t>
            </a:r>
            <a:r>
              <a:rPr lang="en-US" altLang="ko-KR" sz="1400" kern="0" dirty="0">
                <a:solidFill>
                  <a:schemeClr val="bg2">
                    <a:lumMod val="25000"/>
                  </a:schemeClr>
                </a:solidFill>
                <a:latin typeface="+mj-lt"/>
              </a:rPr>
              <a:t>, </a:t>
            </a:r>
            <a:r>
              <a:rPr lang="ko-KR" altLang="en-US" sz="1400" kern="0" dirty="0">
                <a:solidFill>
                  <a:schemeClr val="bg2">
                    <a:lumMod val="25000"/>
                  </a:schemeClr>
                </a:solidFill>
                <a:latin typeface="+mj-lt"/>
              </a:rPr>
              <a:t>최대 </a:t>
            </a:r>
            <a:r>
              <a:rPr lang="en-US" altLang="ko-KR" sz="1400" kern="0" dirty="0">
                <a:solidFill>
                  <a:schemeClr val="bg2">
                    <a:lumMod val="25000"/>
                  </a:schemeClr>
                </a:solidFill>
                <a:latin typeface="+mj-lt"/>
              </a:rPr>
              <a:t>5</a:t>
            </a:r>
            <a:r>
              <a:rPr lang="ko-KR" altLang="en-US" sz="1400" kern="0" dirty="0">
                <a:solidFill>
                  <a:schemeClr val="bg2">
                    <a:lumMod val="25000"/>
                  </a:schemeClr>
                </a:solidFill>
                <a:latin typeface="+mj-lt"/>
              </a:rPr>
              <a:t>만원</a:t>
            </a:r>
            <a:r>
              <a:rPr lang="en-US" altLang="ko-KR" sz="1400" kern="0" dirty="0">
                <a:solidFill>
                  <a:schemeClr val="bg2">
                    <a:lumMod val="25000"/>
                  </a:schemeClr>
                </a:solidFill>
                <a:latin typeface="+mj-lt"/>
              </a:rPr>
              <a:t>)</a:t>
            </a:r>
          </a:p>
        </p:txBody>
      </p:sp>
      <p:sp>
        <p:nvSpPr>
          <p:cNvPr id="4" name="직사각형 3">
            <a:extLst>
              <a:ext uri="{FF2B5EF4-FFF2-40B4-BE49-F238E27FC236}">
                <a16:creationId xmlns:a16="http://schemas.microsoft.com/office/drawing/2014/main" id="{BF5D26B2-6E67-3858-AC95-2ECB22827D6C}"/>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249C00D5-CC15-ADC8-A7DE-88041FF52F3B}"/>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농업용 기자재의 환급 신청</a:t>
            </a:r>
          </a:p>
        </p:txBody>
      </p:sp>
      <p:graphicFrame>
        <p:nvGraphicFramePr>
          <p:cNvPr id="2" name="표 19">
            <a:extLst>
              <a:ext uri="{FF2B5EF4-FFF2-40B4-BE49-F238E27FC236}">
                <a16:creationId xmlns:a16="http://schemas.microsoft.com/office/drawing/2014/main" id="{B4861EED-E7F0-B68E-2341-1203463632BB}"/>
              </a:ext>
            </a:extLst>
          </p:cNvPr>
          <p:cNvGraphicFramePr>
            <a:graphicFrameLocks noGrp="1"/>
          </p:cNvGraphicFramePr>
          <p:nvPr>
            <p:extLst>
              <p:ext uri="{D42A27DB-BD31-4B8C-83A1-F6EECF244321}">
                <p14:modId xmlns:p14="http://schemas.microsoft.com/office/powerpoint/2010/main" val="1747161686"/>
              </p:ext>
            </p:extLst>
          </p:nvPr>
        </p:nvGraphicFramePr>
        <p:xfrm>
          <a:off x="244929" y="2105479"/>
          <a:ext cx="11346283" cy="843316"/>
        </p:xfrm>
        <a:graphic>
          <a:graphicData uri="http://schemas.openxmlformats.org/drawingml/2006/table">
            <a:tbl>
              <a:tblPr firstRow="1" bandRow="1">
                <a:tableStyleId>{2D5ABB26-0587-4C30-8999-92F81FD0307C}</a:tableStyleId>
              </a:tblPr>
              <a:tblGrid>
                <a:gridCol w="872791">
                  <a:extLst>
                    <a:ext uri="{9D8B030D-6E8A-4147-A177-3AD203B41FA5}">
                      <a16:colId xmlns:a16="http://schemas.microsoft.com/office/drawing/2014/main" val="866665684"/>
                    </a:ext>
                  </a:extLst>
                </a:gridCol>
                <a:gridCol w="872791">
                  <a:extLst>
                    <a:ext uri="{9D8B030D-6E8A-4147-A177-3AD203B41FA5}">
                      <a16:colId xmlns:a16="http://schemas.microsoft.com/office/drawing/2014/main" val="3367788357"/>
                    </a:ext>
                  </a:extLst>
                </a:gridCol>
                <a:gridCol w="872791">
                  <a:extLst>
                    <a:ext uri="{9D8B030D-6E8A-4147-A177-3AD203B41FA5}">
                      <a16:colId xmlns:a16="http://schemas.microsoft.com/office/drawing/2014/main" val="2386277644"/>
                    </a:ext>
                  </a:extLst>
                </a:gridCol>
                <a:gridCol w="872791">
                  <a:extLst>
                    <a:ext uri="{9D8B030D-6E8A-4147-A177-3AD203B41FA5}">
                      <a16:colId xmlns:a16="http://schemas.microsoft.com/office/drawing/2014/main" val="3521873931"/>
                    </a:ext>
                  </a:extLst>
                </a:gridCol>
                <a:gridCol w="872791">
                  <a:extLst>
                    <a:ext uri="{9D8B030D-6E8A-4147-A177-3AD203B41FA5}">
                      <a16:colId xmlns:a16="http://schemas.microsoft.com/office/drawing/2014/main" val="849553341"/>
                    </a:ext>
                  </a:extLst>
                </a:gridCol>
                <a:gridCol w="872791">
                  <a:extLst>
                    <a:ext uri="{9D8B030D-6E8A-4147-A177-3AD203B41FA5}">
                      <a16:colId xmlns:a16="http://schemas.microsoft.com/office/drawing/2014/main" val="3926952494"/>
                    </a:ext>
                  </a:extLst>
                </a:gridCol>
                <a:gridCol w="872791">
                  <a:extLst>
                    <a:ext uri="{9D8B030D-6E8A-4147-A177-3AD203B41FA5}">
                      <a16:colId xmlns:a16="http://schemas.microsoft.com/office/drawing/2014/main" val="2143220953"/>
                    </a:ext>
                  </a:extLst>
                </a:gridCol>
                <a:gridCol w="872791">
                  <a:extLst>
                    <a:ext uri="{9D8B030D-6E8A-4147-A177-3AD203B41FA5}">
                      <a16:colId xmlns:a16="http://schemas.microsoft.com/office/drawing/2014/main" val="3803653634"/>
                    </a:ext>
                  </a:extLst>
                </a:gridCol>
                <a:gridCol w="872791">
                  <a:extLst>
                    <a:ext uri="{9D8B030D-6E8A-4147-A177-3AD203B41FA5}">
                      <a16:colId xmlns:a16="http://schemas.microsoft.com/office/drawing/2014/main" val="1199991633"/>
                    </a:ext>
                  </a:extLst>
                </a:gridCol>
                <a:gridCol w="872791">
                  <a:extLst>
                    <a:ext uri="{9D8B030D-6E8A-4147-A177-3AD203B41FA5}">
                      <a16:colId xmlns:a16="http://schemas.microsoft.com/office/drawing/2014/main" val="2429585728"/>
                    </a:ext>
                  </a:extLst>
                </a:gridCol>
                <a:gridCol w="872791">
                  <a:extLst>
                    <a:ext uri="{9D8B030D-6E8A-4147-A177-3AD203B41FA5}">
                      <a16:colId xmlns:a16="http://schemas.microsoft.com/office/drawing/2014/main" val="832511969"/>
                    </a:ext>
                  </a:extLst>
                </a:gridCol>
                <a:gridCol w="872791">
                  <a:extLst>
                    <a:ext uri="{9D8B030D-6E8A-4147-A177-3AD203B41FA5}">
                      <a16:colId xmlns:a16="http://schemas.microsoft.com/office/drawing/2014/main" val="3488851229"/>
                    </a:ext>
                  </a:extLst>
                </a:gridCol>
                <a:gridCol w="872791">
                  <a:extLst>
                    <a:ext uri="{9D8B030D-6E8A-4147-A177-3AD203B41FA5}">
                      <a16:colId xmlns:a16="http://schemas.microsoft.com/office/drawing/2014/main" val="1082850985"/>
                    </a:ext>
                  </a:extLst>
                </a:gridCol>
              </a:tblGrid>
              <a:tr h="326571">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extLst>
                  <a:ext uri="{0D108BD9-81ED-4DB2-BD59-A6C34878D82A}">
                    <a16:rowId xmlns:a16="http://schemas.microsoft.com/office/drawing/2014/main" val="2675352342"/>
                  </a:ext>
                </a:extLst>
              </a:tr>
              <a:tr h="477556">
                <a:tc>
                  <a:txBody>
                    <a:bodyPr/>
                    <a:lstStyle/>
                    <a:p>
                      <a:pPr algn="ctr" latinLnBrk="1"/>
                      <a:r>
                        <a:rPr lang="en-US" altLang="ko-KR" b="1" dirty="0">
                          <a:solidFill>
                            <a:srgbClr val="C00000"/>
                          </a:solidFill>
                        </a:rPr>
                        <a:t>1</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2</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3</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4</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5</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6</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7</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8</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9</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10</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11</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12</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1</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07071216"/>
                  </a:ext>
                </a:extLst>
              </a:tr>
            </a:tbl>
          </a:graphicData>
        </a:graphic>
      </p:graphicFrame>
      <p:sp>
        <p:nvSpPr>
          <p:cNvPr id="3" name="왼쪽 중괄호 2">
            <a:extLst>
              <a:ext uri="{FF2B5EF4-FFF2-40B4-BE49-F238E27FC236}">
                <a16:creationId xmlns:a16="http://schemas.microsoft.com/office/drawing/2014/main" id="{7DFCA6FE-5EF7-8320-EEE0-937EC1E3D968}"/>
              </a:ext>
            </a:extLst>
          </p:cNvPr>
          <p:cNvSpPr/>
          <p:nvPr/>
        </p:nvSpPr>
        <p:spPr>
          <a:xfrm rot="16200000">
            <a:off x="1285260" y="1908465"/>
            <a:ext cx="316014" cy="2396673"/>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8" name="왼쪽 중괄호 7">
            <a:extLst>
              <a:ext uri="{FF2B5EF4-FFF2-40B4-BE49-F238E27FC236}">
                <a16:creationId xmlns:a16="http://schemas.microsoft.com/office/drawing/2014/main" id="{61001D00-2FA4-CE01-D3BE-3C62B7D4E339}"/>
              </a:ext>
            </a:extLst>
          </p:cNvPr>
          <p:cNvSpPr/>
          <p:nvPr/>
        </p:nvSpPr>
        <p:spPr>
          <a:xfrm rot="5400000">
            <a:off x="9359771" y="1138330"/>
            <a:ext cx="252446" cy="2385789"/>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9" name="연결선: 꺾임 8">
            <a:extLst>
              <a:ext uri="{FF2B5EF4-FFF2-40B4-BE49-F238E27FC236}">
                <a16:creationId xmlns:a16="http://schemas.microsoft.com/office/drawing/2014/main" id="{7C0C0AB4-253B-5E2F-6723-BE78FFF2BA4C}"/>
              </a:ext>
            </a:extLst>
          </p:cNvPr>
          <p:cNvCxnSpPr>
            <a:cxnSpLocks/>
            <a:stCxn id="3" idx="1"/>
          </p:cNvCxnSpPr>
          <p:nvPr/>
        </p:nvCxnSpPr>
        <p:spPr>
          <a:xfrm rot="5400000" flipH="1" flipV="1">
            <a:off x="2192999" y="2199062"/>
            <a:ext cx="316016" cy="1815478"/>
          </a:xfrm>
          <a:prstGeom prst="bentConnector4">
            <a:avLst>
              <a:gd name="adj1" fmla="val -52244"/>
              <a:gd name="adj2" fmla="val 99822"/>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연결선: 꺾임 9">
            <a:extLst>
              <a:ext uri="{FF2B5EF4-FFF2-40B4-BE49-F238E27FC236}">
                <a16:creationId xmlns:a16="http://schemas.microsoft.com/office/drawing/2014/main" id="{9CC30AF3-7391-2C83-28E4-73F77E5882D3}"/>
              </a:ext>
            </a:extLst>
          </p:cNvPr>
          <p:cNvCxnSpPr>
            <a:cxnSpLocks/>
            <a:stCxn id="8" idx="1"/>
          </p:cNvCxnSpPr>
          <p:nvPr/>
        </p:nvCxnSpPr>
        <p:spPr>
          <a:xfrm rot="16200000" flipH="1">
            <a:off x="10184299" y="1506697"/>
            <a:ext cx="252446" cy="1649056"/>
          </a:xfrm>
          <a:prstGeom prst="bentConnector4">
            <a:avLst>
              <a:gd name="adj1" fmla="val -50308"/>
              <a:gd name="adj2" fmla="val 99673"/>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1" name="제목 1">
            <a:extLst>
              <a:ext uri="{FF2B5EF4-FFF2-40B4-BE49-F238E27FC236}">
                <a16:creationId xmlns:a16="http://schemas.microsoft.com/office/drawing/2014/main" id="{A9C71F20-6CA5-C01C-6185-96FF5C687920}"/>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사업자 등록증이 없는 농업인</a:t>
            </a:r>
          </a:p>
        </p:txBody>
      </p:sp>
      <p:sp>
        <p:nvSpPr>
          <p:cNvPr id="21" name="왼쪽 중괄호 20">
            <a:extLst>
              <a:ext uri="{FF2B5EF4-FFF2-40B4-BE49-F238E27FC236}">
                <a16:creationId xmlns:a16="http://schemas.microsoft.com/office/drawing/2014/main" id="{1A451C26-1541-F80A-6353-6AA95B951FC4}"/>
              </a:ext>
            </a:extLst>
          </p:cNvPr>
          <p:cNvSpPr/>
          <p:nvPr/>
        </p:nvSpPr>
        <p:spPr>
          <a:xfrm rot="16200000">
            <a:off x="6632506" y="1868933"/>
            <a:ext cx="316014" cy="2396673"/>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22" name="연결선: 꺾임 21">
            <a:extLst>
              <a:ext uri="{FF2B5EF4-FFF2-40B4-BE49-F238E27FC236}">
                <a16:creationId xmlns:a16="http://schemas.microsoft.com/office/drawing/2014/main" id="{31600C56-3610-8C26-3456-466D93372F07}"/>
              </a:ext>
            </a:extLst>
          </p:cNvPr>
          <p:cNvCxnSpPr>
            <a:cxnSpLocks/>
            <a:stCxn id="21" idx="1"/>
          </p:cNvCxnSpPr>
          <p:nvPr/>
        </p:nvCxnSpPr>
        <p:spPr>
          <a:xfrm rot="5400000" flipH="1" flipV="1">
            <a:off x="7540245" y="2159530"/>
            <a:ext cx="316016" cy="1815478"/>
          </a:xfrm>
          <a:prstGeom prst="bentConnector4">
            <a:avLst>
              <a:gd name="adj1" fmla="val -52244"/>
              <a:gd name="adj2" fmla="val 99822"/>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0" name="왼쪽 중괄호 29">
            <a:extLst>
              <a:ext uri="{FF2B5EF4-FFF2-40B4-BE49-F238E27FC236}">
                <a16:creationId xmlns:a16="http://schemas.microsoft.com/office/drawing/2014/main" id="{AB4244C1-A147-0AEB-F9DF-C709A6229D3C}"/>
              </a:ext>
            </a:extLst>
          </p:cNvPr>
          <p:cNvSpPr/>
          <p:nvPr/>
        </p:nvSpPr>
        <p:spPr>
          <a:xfrm rot="5400000">
            <a:off x="4063871" y="1100350"/>
            <a:ext cx="252446" cy="2385789"/>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31" name="연결선: 꺾임 30">
            <a:extLst>
              <a:ext uri="{FF2B5EF4-FFF2-40B4-BE49-F238E27FC236}">
                <a16:creationId xmlns:a16="http://schemas.microsoft.com/office/drawing/2014/main" id="{F9C1EB45-6857-871D-C269-193F60AC4F35}"/>
              </a:ext>
            </a:extLst>
          </p:cNvPr>
          <p:cNvCxnSpPr>
            <a:cxnSpLocks/>
            <a:stCxn id="30" idx="1"/>
          </p:cNvCxnSpPr>
          <p:nvPr/>
        </p:nvCxnSpPr>
        <p:spPr>
          <a:xfrm rot="16200000" flipH="1">
            <a:off x="4888399" y="1468717"/>
            <a:ext cx="252446" cy="1649056"/>
          </a:xfrm>
          <a:prstGeom prst="bentConnector4">
            <a:avLst>
              <a:gd name="adj1" fmla="val -50308"/>
              <a:gd name="adj2" fmla="val 99673"/>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AA31141F-A211-FE77-58A7-A5BEA92F90EC}"/>
              </a:ext>
            </a:extLst>
          </p:cNvPr>
          <p:cNvSpPr txBox="1"/>
          <p:nvPr/>
        </p:nvSpPr>
        <p:spPr>
          <a:xfrm>
            <a:off x="244929" y="3564993"/>
            <a:ext cx="11248571" cy="307777"/>
          </a:xfrm>
          <a:prstGeom prst="rect">
            <a:avLst/>
          </a:prstGeom>
          <a:noFill/>
        </p:spPr>
        <p:txBody>
          <a:bodyPr wrap="square">
            <a:spAutoFit/>
          </a:bodyPr>
          <a:lstStyle/>
          <a:p>
            <a:pPr algn="ctr">
              <a:defRPr/>
            </a:pPr>
            <a:r>
              <a:rPr lang="ko-KR" altLang="en-US" sz="1400" kern="0" dirty="0">
                <a:latin typeface="+mj-lt"/>
              </a:rPr>
              <a:t>원래 신청일은 </a:t>
            </a:r>
            <a:r>
              <a:rPr lang="en-US" altLang="ko-KR" sz="1400" kern="0" dirty="0">
                <a:latin typeface="+mj-lt"/>
              </a:rPr>
              <a:t>1~25</a:t>
            </a:r>
            <a:r>
              <a:rPr lang="ko-KR" altLang="en-US" sz="1400" kern="0" dirty="0">
                <a:latin typeface="+mj-lt"/>
              </a:rPr>
              <a:t>일 이지만 농협</a:t>
            </a:r>
            <a:r>
              <a:rPr lang="en-US" altLang="ko-KR" sz="1400" kern="0" dirty="0">
                <a:latin typeface="+mj-lt"/>
              </a:rPr>
              <a:t>(</a:t>
            </a:r>
            <a:r>
              <a:rPr lang="ko-KR" altLang="en-US" sz="1400" kern="0" dirty="0">
                <a:latin typeface="+mj-lt"/>
              </a:rPr>
              <a:t>축협</a:t>
            </a:r>
            <a:r>
              <a:rPr lang="en-US" altLang="ko-KR" sz="1400" kern="0" dirty="0">
                <a:latin typeface="+mj-lt"/>
              </a:rPr>
              <a:t>,</a:t>
            </a:r>
            <a:r>
              <a:rPr lang="ko-KR" altLang="en-US" sz="1400" kern="0" dirty="0">
                <a:latin typeface="+mj-lt"/>
              </a:rPr>
              <a:t>수협</a:t>
            </a:r>
            <a:r>
              <a:rPr lang="en-US" altLang="ko-KR" sz="1400" kern="0" dirty="0">
                <a:latin typeface="+mj-lt"/>
              </a:rPr>
              <a:t>)</a:t>
            </a:r>
            <a:r>
              <a:rPr lang="ko-KR" altLang="en-US" sz="1400" kern="0" dirty="0">
                <a:latin typeface="+mj-lt"/>
              </a:rPr>
              <a:t> 사정상 조기 마감될 수 있어 빠른 신청 필요</a:t>
            </a:r>
            <a:endParaRPr lang="en-US" altLang="ko-KR" sz="1400" kern="0" dirty="0">
              <a:latin typeface="+mj-lt"/>
            </a:endParaRPr>
          </a:p>
        </p:txBody>
      </p:sp>
    </p:spTree>
    <p:extLst>
      <p:ext uri="{BB962C8B-B14F-4D97-AF65-F5344CB8AC3E}">
        <p14:creationId xmlns:p14="http://schemas.microsoft.com/office/powerpoint/2010/main" val="18722539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부가세와 소득세</a:t>
            </a:r>
          </a:p>
        </p:txBody>
      </p:sp>
      <p:sp>
        <p:nvSpPr>
          <p:cNvPr id="44" name="제목 1">
            <a:extLst>
              <a:ext uri="{FF2B5EF4-FFF2-40B4-BE49-F238E27FC236}">
                <a16:creationId xmlns:a16="http://schemas.microsoft.com/office/drawing/2014/main" id="{CEEF40FB-B365-7259-C0C4-2BB28C6C4B7D}"/>
              </a:ext>
            </a:extLst>
          </p:cNvPr>
          <p:cNvSpPr txBox="1">
            <a:spLocks/>
          </p:cNvSpPr>
          <p:nvPr/>
        </p:nvSpPr>
        <p:spPr>
          <a:xfrm>
            <a:off x="1014412" y="1236324"/>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b="1" dirty="0">
                <a:solidFill>
                  <a:schemeClr val="accent6">
                    <a:lumMod val="75000"/>
                  </a:schemeClr>
                </a:solidFill>
                <a:latin typeface="나눔고딕" pitchFamily="2" charset="-127"/>
                <a:ea typeface="나눔고딕" pitchFamily="2" charset="-127"/>
              </a:rPr>
              <a:t>부가세의 신고</a:t>
            </a:r>
            <a:r>
              <a:rPr lang="en-US" altLang="ko-KR" b="1" dirty="0">
                <a:solidFill>
                  <a:schemeClr val="accent6">
                    <a:lumMod val="75000"/>
                  </a:schemeClr>
                </a:solidFill>
                <a:latin typeface="나눔고딕" pitchFamily="2" charset="-127"/>
                <a:ea typeface="나눔고딕" pitchFamily="2" charset="-127"/>
              </a:rPr>
              <a:t>(</a:t>
            </a:r>
            <a:r>
              <a:rPr lang="ko-KR" altLang="en-US" b="1" dirty="0">
                <a:solidFill>
                  <a:schemeClr val="accent6">
                    <a:lumMod val="75000"/>
                  </a:schemeClr>
                </a:solidFill>
                <a:latin typeface="나눔고딕" pitchFamily="2" charset="-127"/>
                <a:ea typeface="나눔고딕" pitchFamily="2" charset="-127"/>
              </a:rPr>
              <a:t>일반과세사업자 예시</a:t>
            </a:r>
            <a:r>
              <a:rPr lang="en-US" altLang="ko-KR" b="1" dirty="0">
                <a:solidFill>
                  <a:schemeClr val="accent6">
                    <a:lumMod val="75000"/>
                  </a:schemeClr>
                </a:solidFill>
                <a:latin typeface="나눔고딕" pitchFamily="2" charset="-127"/>
                <a:ea typeface="나눔고딕" pitchFamily="2" charset="-127"/>
              </a:rPr>
              <a:t>)</a:t>
            </a:r>
            <a:endParaRPr lang="ko-KR" altLang="en-US" b="1" dirty="0">
              <a:solidFill>
                <a:schemeClr val="accent6">
                  <a:lumMod val="75000"/>
                </a:schemeClr>
              </a:solidFill>
              <a:latin typeface="나눔고딕" pitchFamily="2" charset="-127"/>
              <a:ea typeface="나눔고딕" pitchFamily="2" charset="-127"/>
            </a:endParaRPr>
          </a:p>
        </p:txBody>
      </p:sp>
      <p:graphicFrame>
        <p:nvGraphicFramePr>
          <p:cNvPr id="19" name="표 19">
            <a:extLst>
              <a:ext uri="{FF2B5EF4-FFF2-40B4-BE49-F238E27FC236}">
                <a16:creationId xmlns:a16="http://schemas.microsoft.com/office/drawing/2014/main" id="{9ABF6B15-7587-1A3A-41FE-28AC75E98D7F}"/>
              </a:ext>
            </a:extLst>
          </p:cNvPr>
          <p:cNvGraphicFramePr>
            <a:graphicFrameLocks noGrp="1"/>
          </p:cNvGraphicFramePr>
          <p:nvPr/>
        </p:nvGraphicFramePr>
        <p:xfrm>
          <a:off x="244929" y="2207079"/>
          <a:ext cx="11346283" cy="843316"/>
        </p:xfrm>
        <a:graphic>
          <a:graphicData uri="http://schemas.openxmlformats.org/drawingml/2006/table">
            <a:tbl>
              <a:tblPr firstRow="1" bandRow="1">
                <a:tableStyleId>{2D5ABB26-0587-4C30-8999-92F81FD0307C}</a:tableStyleId>
              </a:tblPr>
              <a:tblGrid>
                <a:gridCol w="872791">
                  <a:extLst>
                    <a:ext uri="{9D8B030D-6E8A-4147-A177-3AD203B41FA5}">
                      <a16:colId xmlns:a16="http://schemas.microsoft.com/office/drawing/2014/main" val="866665684"/>
                    </a:ext>
                  </a:extLst>
                </a:gridCol>
                <a:gridCol w="872791">
                  <a:extLst>
                    <a:ext uri="{9D8B030D-6E8A-4147-A177-3AD203B41FA5}">
                      <a16:colId xmlns:a16="http://schemas.microsoft.com/office/drawing/2014/main" val="3367788357"/>
                    </a:ext>
                  </a:extLst>
                </a:gridCol>
                <a:gridCol w="872791">
                  <a:extLst>
                    <a:ext uri="{9D8B030D-6E8A-4147-A177-3AD203B41FA5}">
                      <a16:colId xmlns:a16="http://schemas.microsoft.com/office/drawing/2014/main" val="2386277644"/>
                    </a:ext>
                  </a:extLst>
                </a:gridCol>
                <a:gridCol w="872791">
                  <a:extLst>
                    <a:ext uri="{9D8B030D-6E8A-4147-A177-3AD203B41FA5}">
                      <a16:colId xmlns:a16="http://schemas.microsoft.com/office/drawing/2014/main" val="3521873931"/>
                    </a:ext>
                  </a:extLst>
                </a:gridCol>
                <a:gridCol w="872791">
                  <a:extLst>
                    <a:ext uri="{9D8B030D-6E8A-4147-A177-3AD203B41FA5}">
                      <a16:colId xmlns:a16="http://schemas.microsoft.com/office/drawing/2014/main" val="849553341"/>
                    </a:ext>
                  </a:extLst>
                </a:gridCol>
                <a:gridCol w="872791">
                  <a:extLst>
                    <a:ext uri="{9D8B030D-6E8A-4147-A177-3AD203B41FA5}">
                      <a16:colId xmlns:a16="http://schemas.microsoft.com/office/drawing/2014/main" val="3926952494"/>
                    </a:ext>
                  </a:extLst>
                </a:gridCol>
                <a:gridCol w="872791">
                  <a:extLst>
                    <a:ext uri="{9D8B030D-6E8A-4147-A177-3AD203B41FA5}">
                      <a16:colId xmlns:a16="http://schemas.microsoft.com/office/drawing/2014/main" val="2143220953"/>
                    </a:ext>
                  </a:extLst>
                </a:gridCol>
                <a:gridCol w="872791">
                  <a:extLst>
                    <a:ext uri="{9D8B030D-6E8A-4147-A177-3AD203B41FA5}">
                      <a16:colId xmlns:a16="http://schemas.microsoft.com/office/drawing/2014/main" val="3803653634"/>
                    </a:ext>
                  </a:extLst>
                </a:gridCol>
                <a:gridCol w="872791">
                  <a:extLst>
                    <a:ext uri="{9D8B030D-6E8A-4147-A177-3AD203B41FA5}">
                      <a16:colId xmlns:a16="http://schemas.microsoft.com/office/drawing/2014/main" val="1199991633"/>
                    </a:ext>
                  </a:extLst>
                </a:gridCol>
                <a:gridCol w="872791">
                  <a:extLst>
                    <a:ext uri="{9D8B030D-6E8A-4147-A177-3AD203B41FA5}">
                      <a16:colId xmlns:a16="http://schemas.microsoft.com/office/drawing/2014/main" val="2429585728"/>
                    </a:ext>
                  </a:extLst>
                </a:gridCol>
                <a:gridCol w="872791">
                  <a:extLst>
                    <a:ext uri="{9D8B030D-6E8A-4147-A177-3AD203B41FA5}">
                      <a16:colId xmlns:a16="http://schemas.microsoft.com/office/drawing/2014/main" val="832511969"/>
                    </a:ext>
                  </a:extLst>
                </a:gridCol>
                <a:gridCol w="872791">
                  <a:extLst>
                    <a:ext uri="{9D8B030D-6E8A-4147-A177-3AD203B41FA5}">
                      <a16:colId xmlns:a16="http://schemas.microsoft.com/office/drawing/2014/main" val="3488851229"/>
                    </a:ext>
                  </a:extLst>
                </a:gridCol>
                <a:gridCol w="872791">
                  <a:extLst>
                    <a:ext uri="{9D8B030D-6E8A-4147-A177-3AD203B41FA5}">
                      <a16:colId xmlns:a16="http://schemas.microsoft.com/office/drawing/2014/main" val="1082850985"/>
                    </a:ext>
                  </a:extLst>
                </a:gridCol>
              </a:tblGrid>
              <a:tr h="326571">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dirty="0">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tc>
                  <a:txBody>
                    <a:bodyPr/>
                    <a:lstStyle/>
                    <a:p>
                      <a:pPr latinLnBrk="1"/>
                      <a:endParaRPr lang="ko-KR" altLang="en-US" b="1">
                        <a:solidFill>
                          <a:schemeClr val="bg2">
                            <a:lumMod val="50000"/>
                          </a:schemeClr>
                        </a:solidFill>
                      </a:endParaRPr>
                    </a:p>
                  </a:txBody>
                  <a:tcPr>
                    <a:lnB>
                      <a:noFill/>
                    </a:lnB>
                  </a:tcPr>
                </a:tc>
                <a:extLst>
                  <a:ext uri="{0D108BD9-81ED-4DB2-BD59-A6C34878D82A}">
                    <a16:rowId xmlns:a16="http://schemas.microsoft.com/office/drawing/2014/main" val="2675352342"/>
                  </a:ext>
                </a:extLst>
              </a:tr>
              <a:tr h="477556">
                <a:tc>
                  <a:txBody>
                    <a:bodyPr/>
                    <a:lstStyle/>
                    <a:p>
                      <a:pPr algn="ctr" latinLnBrk="1"/>
                      <a:r>
                        <a:rPr lang="en-US" altLang="ko-KR" b="1" dirty="0">
                          <a:solidFill>
                            <a:srgbClr val="C00000"/>
                          </a:solidFill>
                        </a:rPr>
                        <a:t>1</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2</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3</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4</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5</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6</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7</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8</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9</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10</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11</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chemeClr val="bg2">
                              <a:lumMod val="50000"/>
                            </a:schemeClr>
                          </a:solidFill>
                        </a:rPr>
                        <a:t>12</a:t>
                      </a:r>
                      <a:r>
                        <a:rPr lang="ko-KR" altLang="en-US" b="1" dirty="0">
                          <a:solidFill>
                            <a:schemeClr val="bg2">
                              <a:lumMod val="50000"/>
                            </a:schemeClr>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algn="ctr" latinLnBrk="1"/>
                      <a:r>
                        <a:rPr lang="en-US" altLang="ko-KR" b="1" dirty="0">
                          <a:solidFill>
                            <a:srgbClr val="C00000"/>
                          </a:solidFill>
                        </a:rPr>
                        <a:t>1</a:t>
                      </a:r>
                      <a:r>
                        <a:rPr lang="ko-KR" altLang="en-US" b="1" dirty="0">
                          <a:solidFill>
                            <a:srgbClr val="C00000"/>
                          </a:solidFill>
                        </a:rPr>
                        <a:t>월</a:t>
                      </a:r>
                    </a:p>
                  </a:txBody>
                  <a:tcP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07071216"/>
                  </a:ext>
                </a:extLst>
              </a:tr>
            </a:tbl>
          </a:graphicData>
        </a:graphic>
      </p:graphicFrame>
      <p:sp>
        <p:nvSpPr>
          <p:cNvPr id="20" name="왼쪽 중괄호 19">
            <a:extLst>
              <a:ext uri="{FF2B5EF4-FFF2-40B4-BE49-F238E27FC236}">
                <a16:creationId xmlns:a16="http://schemas.microsoft.com/office/drawing/2014/main" id="{2D3DF556-BECA-979C-72D1-7763C0D1CFC1}"/>
              </a:ext>
            </a:extLst>
          </p:cNvPr>
          <p:cNvSpPr/>
          <p:nvPr/>
        </p:nvSpPr>
        <p:spPr>
          <a:xfrm rot="16200000">
            <a:off x="2791639" y="638988"/>
            <a:ext cx="180711" cy="5274130"/>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sp>
        <p:nvSpPr>
          <p:cNvPr id="21" name="왼쪽 중괄호 20">
            <a:extLst>
              <a:ext uri="{FF2B5EF4-FFF2-40B4-BE49-F238E27FC236}">
                <a16:creationId xmlns:a16="http://schemas.microsoft.com/office/drawing/2014/main" id="{375D9A3F-4D67-5DC3-526C-FACB7DA019B8}"/>
              </a:ext>
            </a:extLst>
          </p:cNvPr>
          <p:cNvSpPr/>
          <p:nvPr/>
        </p:nvSpPr>
        <p:spPr>
          <a:xfrm rot="5400000">
            <a:off x="8080602" y="-100857"/>
            <a:ext cx="190828" cy="5005746"/>
          </a:xfrm>
          <a:prstGeom prst="leftBrace">
            <a:avLst/>
          </a:prstGeom>
          <a:ln w="28575">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a:p>
        </p:txBody>
      </p:sp>
      <p:cxnSp>
        <p:nvCxnSpPr>
          <p:cNvPr id="25" name="연결선: 꺾임 24">
            <a:extLst>
              <a:ext uri="{FF2B5EF4-FFF2-40B4-BE49-F238E27FC236}">
                <a16:creationId xmlns:a16="http://schemas.microsoft.com/office/drawing/2014/main" id="{68068FC3-C5B5-A30D-6E57-E63A6535996A}"/>
              </a:ext>
            </a:extLst>
          </p:cNvPr>
          <p:cNvCxnSpPr>
            <a:cxnSpLocks/>
            <a:stCxn id="20" idx="1"/>
            <a:endCxn id="19" idx="2"/>
          </p:cNvCxnSpPr>
          <p:nvPr/>
        </p:nvCxnSpPr>
        <p:spPr>
          <a:xfrm rot="5400000" flipH="1" flipV="1">
            <a:off x="4242025" y="1690364"/>
            <a:ext cx="316014" cy="3036075"/>
          </a:xfrm>
          <a:prstGeom prst="bentConnector3">
            <a:avLst>
              <a:gd name="adj1" fmla="val -87666"/>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연결선: 꺾임 27">
            <a:extLst>
              <a:ext uri="{FF2B5EF4-FFF2-40B4-BE49-F238E27FC236}">
                <a16:creationId xmlns:a16="http://schemas.microsoft.com/office/drawing/2014/main" id="{742C5465-5133-9E95-724D-7EB9808F0F61}"/>
              </a:ext>
            </a:extLst>
          </p:cNvPr>
          <p:cNvCxnSpPr>
            <a:cxnSpLocks/>
          </p:cNvCxnSpPr>
          <p:nvPr/>
        </p:nvCxnSpPr>
        <p:spPr>
          <a:xfrm rot="16200000" flipH="1">
            <a:off x="9508041" y="932038"/>
            <a:ext cx="252448" cy="3001571"/>
          </a:xfrm>
          <a:prstGeom prst="bentConnector4">
            <a:avLst>
              <a:gd name="adj1" fmla="val -42761"/>
              <a:gd name="adj2" fmla="val 100035"/>
            </a:avLst>
          </a:prstGeom>
          <a:ln w="28575">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444A25B3-35D8-2E12-51FE-314729E05D4F}"/>
              </a:ext>
            </a:extLst>
          </p:cNvPr>
          <p:cNvSpPr txBox="1"/>
          <p:nvPr/>
        </p:nvSpPr>
        <p:spPr>
          <a:xfrm>
            <a:off x="244929" y="4171950"/>
            <a:ext cx="11702142" cy="1787156"/>
          </a:xfrm>
          <a:prstGeom prst="rect">
            <a:avLst/>
          </a:prstGeom>
          <a:noFill/>
        </p:spPr>
        <p:txBody>
          <a:bodyPr wrap="square" rtlCol="0">
            <a:spAutoFit/>
          </a:bodyPr>
          <a:lstStyle/>
          <a:p>
            <a:pPr algn="ctr">
              <a:lnSpc>
                <a:spcPct val="150000"/>
              </a:lnSpc>
            </a:pPr>
            <a:r>
              <a:rPr lang="en-US" altLang="ko-KR" sz="2800" b="1" dirty="0">
                <a:solidFill>
                  <a:schemeClr val="bg2">
                    <a:lumMod val="50000"/>
                  </a:schemeClr>
                </a:solidFill>
              </a:rPr>
              <a:t>1</a:t>
            </a:r>
            <a:r>
              <a:rPr lang="ko-KR" altLang="en-US" sz="2800" b="1" dirty="0">
                <a:solidFill>
                  <a:schemeClr val="bg2">
                    <a:lumMod val="50000"/>
                  </a:schemeClr>
                </a:solidFill>
              </a:rPr>
              <a:t>월</a:t>
            </a:r>
            <a:r>
              <a:rPr lang="en-US" altLang="ko-KR" sz="2800" b="1" dirty="0">
                <a:solidFill>
                  <a:schemeClr val="bg2">
                    <a:lumMod val="50000"/>
                  </a:schemeClr>
                </a:solidFill>
              </a:rPr>
              <a:t>~6</a:t>
            </a:r>
            <a:r>
              <a:rPr lang="ko-KR" altLang="en-US" sz="2800" b="1" dirty="0">
                <a:solidFill>
                  <a:schemeClr val="bg2">
                    <a:lumMod val="50000"/>
                  </a:schemeClr>
                </a:solidFill>
              </a:rPr>
              <a:t>월까지 매출 </a:t>
            </a:r>
            <a:r>
              <a:rPr lang="en-US" altLang="ko-KR" sz="2800" b="1" dirty="0">
                <a:solidFill>
                  <a:schemeClr val="bg2">
                    <a:lumMod val="50000"/>
                  </a:schemeClr>
                </a:solidFill>
              </a:rPr>
              <a:t>: 7</a:t>
            </a:r>
            <a:r>
              <a:rPr lang="ko-KR" altLang="en-US" sz="2800" b="1" dirty="0">
                <a:solidFill>
                  <a:schemeClr val="bg2">
                    <a:lumMod val="50000"/>
                  </a:schemeClr>
                </a:solidFill>
              </a:rPr>
              <a:t>월</a:t>
            </a:r>
            <a:r>
              <a:rPr lang="en-US" altLang="ko-KR" sz="2800" b="1" dirty="0">
                <a:solidFill>
                  <a:schemeClr val="bg2">
                    <a:lumMod val="50000"/>
                  </a:schemeClr>
                </a:solidFill>
              </a:rPr>
              <a:t>(1~25</a:t>
            </a:r>
            <a:r>
              <a:rPr lang="ko-KR" altLang="en-US" sz="2800" b="1" dirty="0">
                <a:solidFill>
                  <a:schemeClr val="bg2">
                    <a:lumMod val="50000"/>
                  </a:schemeClr>
                </a:solidFill>
              </a:rPr>
              <a:t>일</a:t>
            </a:r>
            <a:r>
              <a:rPr lang="en-US" altLang="ko-KR" sz="2800" b="1" dirty="0">
                <a:solidFill>
                  <a:schemeClr val="bg2">
                    <a:lumMod val="50000"/>
                  </a:schemeClr>
                </a:solidFill>
              </a:rPr>
              <a:t>)</a:t>
            </a:r>
            <a:r>
              <a:rPr lang="ko-KR" altLang="en-US" sz="2800" b="1" dirty="0">
                <a:solidFill>
                  <a:schemeClr val="bg2">
                    <a:lumMod val="50000"/>
                  </a:schemeClr>
                </a:solidFill>
              </a:rPr>
              <a:t>에 신고</a:t>
            </a:r>
            <a:endParaRPr lang="en-US" altLang="ko-KR" sz="2800" b="1" dirty="0">
              <a:solidFill>
                <a:schemeClr val="bg2">
                  <a:lumMod val="50000"/>
                </a:schemeClr>
              </a:solidFill>
            </a:endParaRPr>
          </a:p>
          <a:p>
            <a:pPr algn="ctr">
              <a:lnSpc>
                <a:spcPct val="150000"/>
              </a:lnSpc>
            </a:pPr>
            <a:r>
              <a:rPr lang="en-US" altLang="ko-KR" sz="2800" b="1" dirty="0">
                <a:solidFill>
                  <a:schemeClr val="bg2">
                    <a:lumMod val="50000"/>
                  </a:schemeClr>
                </a:solidFill>
              </a:rPr>
              <a:t>7</a:t>
            </a:r>
            <a:r>
              <a:rPr lang="ko-KR" altLang="en-US" sz="2800" b="1" dirty="0">
                <a:solidFill>
                  <a:schemeClr val="bg2">
                    <a:lumMod val="50000"/>
                  </a:schemeClr>
                </a:solidFill>
              </a:rPr>
              <a:t>월</a:t>
            </a:r>
            <a:r>
              <a:rPr lang="en-US" altLang="ko-KR" sz="2800" b="1" dirty="0">
                <a:solidFill>
                  <a:schemeClr val="bg2">
                    <a:lumMod val="50000"/>
                  </a:schemeClr>
                </a:solidFill>
              </a:rPr>
              <a:t>~12</a:t>
            </a:r>
            <a:r>
              <a:rPr lang="ko-KR" altLang="en-US" sz="2800" b="1" dirty="0">
                <a:solidFill>
                  <a:schemeClr val="bg2">
                    <a:lumMod val="50000"/>
                  </a:schemeClr>
                </a:solidFill>
              </a:rPr>
              <a:t>월까지 매출 </a:t>
            </a:r>
            <a:r>
              <a:rPr lang="en-US" altLang="ko-KR" sz="2800" b="1" dirty="0">
                <a:solidFill>
                  <a:schemeClr val="bg2">
                    <a:lumMod val="50000"/>
                  </a:schemeClr>
                </a:solidFill>
              </a:rPr>
              <a:t>: </a:t>
            </a:r>
            <a:r>
              <a:rPr lang="ko-KR" altLang="en-US" sz="2800" b="1" dirty="0">
                <a:solidFill>
                  <a:schemeClr val="bg2">
                    <a:lumMod val="50000"/>
                  </a:schemeClr>
                </a:solidFill>
              </a:rPr>
              <a:t>익년 </a:t>
            </a:r>
            <a:r>
              <a:rPr lang="en-US" altLang="ko-KR" sz="2800" b="1" dirty="0">
                <a:solidFill>
                  <a:schemeClr val="bg2">
                    <a:lumMod val="50000"/>
                  </a:schemeClr>
                </a:solidFill>
              </a:rPr>
              <a:t>1</a:t>
            </a:r>
            <a:r>
              <a:rPr lang="ko-KR" altLang="en-US" sz="2800" b="1" dirty="0">
                <a:solidFill>
                  <a:schemeClr val="bg2">
                    <a:lumMod val="50000"/>
                  </a:schemeClr>
                </a:solidFill>
              </a:rPr>
              <a:t>월</a:t>
            </a:r>
            <a:r>
              <a:rPr lang="en-US" altLang="ko-KR" sz="2800" b="1" dirty="0">
                <a:solidFill>
                  <a:schemeClr val="bg2">
                    <a:lumMod val="50000"/>
                  </a:schemeClr>
                </a:solidFill>
              </a:rPr>
              <a:t>(1~25</a:t>
            </a:r>
            <a:r>
              <a:rPr lang="ko-KR" altLang="en-US" sz="2800" b="1" dirty="0">
                <a:solidFill>
                  <a:schemeClr val="bg2">
                    <a:lumMod val="50000"/>
                  </a:schemeClr>
                </a:solidFill>
              </a:rPr>
              <a:t>일</a:t>
            </a:r>
            <a:r>
              <a:rPr lang="en-US" altLang="ko-KR" sz="2800" b="1" dirty="0">
                <a:solidFill>
                  <a:schemeClr val="bg2">
                    <a:lumMod val="50000"/>
                  </a:schemeClr>
                </a:solidFill>
              </a:rPr>
              <a:t>)</a:t>
            </a:r>
            <a:r>
              <a:rPr lang="ko-KR" altLang="en-US" sz="2800" b="1" dirty="0">
                <a:solidFill>
                  <a:schemeClr val="bg2">
                    <a:lumMod val="50000"/>
                  </a:schemeClr>
                </a:solidFill>
              </a:rPr>
              <a:t>에 신고</a:t>
            </a:r>
            <a:endParaRPr lang="en-US" altLang="ko-KR" sz="2800" b="1" dirty="0">
              <a:solidFill>
                <a:schemeClr val="bg2">
                  <a:lumMod val="50000"/>
                </a:schemeClr>
              </a:solidFill>
            </a:endParaRPr>
          </a:p>
          <a:p>
            <a:pPr algn="ctr">
              <a:lnSpc>
                <a:spcPct val="150000"/>
              </a:lnSpc>
            </a:pPr>
            <a:r>
              <a:rPr lang="en-US" altLang="ko-KR" sz="2000" b="1" dirty="0">
                <a:solidFill>
                  <a:schemeClr val="bg2">
                    <a:lumMod val="50000"/>
                  </a:schemeClr>
                </a:solidFill>
              </a:rPr>
              <a:t>(</a:t>
            </a:r>
            <a:r>
              <a:rPr lang="ko-KR" altLang="en-US" sz="2000" b="1" dirty="0">
                <a:solidFill>
                  <a:schemeClr val="bg2">
                    <a:lumMod val="50000"/>
                  </a:schemeClr>
                </a:solidFill>
              </a:rPr>
              <a:t>단 </a:t>
            </a:r>
            <a:r>
              <a:rPr lang="ko-KR" altLang="en-US" sz="2000" b="1" dirty="0" err="1">
                <a:solidFill>
                  <a:schemeClr val="bg2">
                    <a:lumMod val="50000"/>
                  </a:schemeClr>
                </a:solidFill>
              </a:rPr>
              <a:t>미리채움서비스는</a:t>
            </a:r>
            <a:r>
              <a:rPr lang="ko-KR" altLang="en-US" sz="2000" b="1" dirty="0">
                <a:solidFill>
                  <a:schemeClr val="bg2">
                    <a:lumMod val="50000"/>
                  </a:schemeClr>
                </a:solidFill>
              </a:rPr>
              <a:t> </a:t>
            </a:r>
            <a:r>
              <a:rPr lang="en-US" altLang="ko-KR" sz="2000" b="1" dirty="0">
                <a:solidFill>
                  <a:schemeClr val="bg2">
                    <a:lumMod val="50000"/>
                  </a:schemeClr>
                </a:solidFill>
              </a:rPr>
              <a:t>16~25</a:t>
            </a:r>
            <a:r>
              <a:rPr lang="ko-KR" altLang="en-US" sz="2000" b="1" dirty="0">
                <a:solidFill>
                  <a:schemeClr val="bg2">
                    <a:lumMod val="50000"/>
                  </a:schemeClr>
                </a:solidFill>
              </a:rPr>
              <a:t>일 가능</a:t>
            </a:r>
            <a:r>
              <a:rPr lang="en-US" altLang="ko-KR" sz="2000" b="1" dirty="0">
                <a:solidFill>
                  <a:schemeClr val="bg2">
                    <a:lumMod val="50000"/>
                  </a:schemeClr>
                </a:solidFill>
              </a:rPr>
              <a:t>)</a:t>
            </a:r>
          </a:p>
        </p:txBody>
      </p:sp>
    </p:spTree>
    <p:extLst>
      <p:ext uri="{BB962C8B-B14F-4D97-AF65-F5344CB8AC3E}">
        <p14:creationId xmlns:p14="http://schemas.microsoft.com/office/powerpoint/2010/main" val="185789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a:extLst>
              <a:ext uri="{FF2B5EF4-FFF2-40B4-BE49-F238E27FC236}">
                <a16:creationId xmlns:a16="http://schemas.microsoft.com/office/drawing/2014/main" id="{04D3E0DA-515B-AB4A-F5B7-9A99EAC3EBE1}"/>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289EB5E8-7498-9B5E-E9BF-D2956EED4C66}"/>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err="1">
                <a:solidFill>
                  <a:schemeClr val="bg1"/>
                </a:solidFill>
                <a:effectLst>
                  <a:outerShdw blurRad="38100" dist="38100" dir="2700000" algn="tl">
                    <a:srgbClr val="000000">
                      <a:alpha val="43137"/>
                    </a:srgbClr>
                  </a:outerShdw>
                </a:effectLst>
              </a:rPr>
              <a:t>홈텍스</a:t>
            </a:r>
            <a:r>
              <a:rPr lang="ko-KR" altLang="en-US" sz="4000" b="1" dirty="0">
                <a:solidFill>
                  <a:schemeClr val="bg1"/>
                </a:solidFill>
                <a:effectLst>
                  <a:outerShdw blurRad="38100" dist="38100" dir="2700000" algn="tl">
                    <a:srgbClr val="000000">
                      <a:alpha val="43137"/>
                    </a:srgbClr>
                  </a:outerShdw>
                </a:effectLst>
              </a:rPr>
              <a:t> </a:t>
            </a:r>
            <a:r>
              <a:rPr lang="ko-KR" altLang="en-US" sz="4000" b="1" dirty="0" err="1">
                <a:solidFill>
                  <a:schemeClr val="bg1"/>
                </a:solidFill>
                <a:effectLst>
                  <a:outerShdw blurRad="38100" dist="38100" dir="2700000" algn="tl">
                    <a:srgbClr val="000000">
                      <a:alpha val="43137"/>
                    </a:srgbClr>
                  </a:outerShdw>
                </a:effectLst>
              </a:rPr>
              <a:t>신고시</a:t>
            </a:r>
            <a:r>
              <a:rPr lang="ko-KR" altLang="en-US" sz="4000" b="1" dirty="0">
                <a:solidFill>
                  <a:schemeClr val="bg1"/>
                </a:solidFill>
                <a:effectLst>
                  <a:outerShdw blurRad="38100" dist="38100" dir="2700000" algn="tl">
                    <a:srgbClr val="000000">
                      <a:alpha val="43137"/>
                    </a:srgbClr>
                  </a:outerShdw>
                </a:effectLst>
              </a:rPr>
              <a:t> 주의사항</a:t>
            </a:r>
          </a:p>
        </p:txBody>
      </p:sp>
      <p:sp>
        <p:nvSpPr>
          <p:cNvPr id="5" name="Rectangle 194">
            <a:extLst>
              <a:ext uri="{FF2B5EF4-FFF2-40B4-BE49-F238E27FC236}">
                <a16:creationId xmlns:a16="http://schemas.microsoft.com/office/drawing/2014/main" id="{6040B66D-21C0-77E6-A85B-A9849262AAED}"/>
              </a:ext>
            </a:extLst>
          </p:cNvPr>
          <p:cNvSpPr>
            <a:spLocks noChangeArrowheads="1"/>
          </p:cNvSpPr>
          <p:nvPr/>
        </p:nvSpPr>
        <p:spPr bwMode="auto">
          <a:xfrm>
            <a:off x="874392" y="2045976"/>
            <a:ext cx="10212708"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eaLnBrk="1" latinLnBrk="1" hangingPunct="1"/>
            <a:r>
              <a:rPr lang="ko-KR" altLang="en-US" sz="3200" b="1" dirty="0">
                <a:solidFill>
                  <a:schemeClr val="accent6">
                    <a:lumMod val="75000"/>
                  </a:schemeClr>
                </a:solidFill>
                <a:latin typeface="+mn-ea"/>
                <a:ea typeface="+mn-ea"/>
              </a:rPr>
              <a:t>부가세 신고 </a:t>
            </a:r>
            <a:r>
              <a:rPr lang="en-US" altLang="ko-KR" sz="3200" b="1" dirty="0">
                <a:solidFill>
                  <a:schemeClr val="accent6">
                    <a:lumMod val="75000"/>
                  </a:schemeClr>
                </a:solidFill>
                <a:latin typeface="+mn-ea"/>
                <a:ea typeface="+mn-ea"/>
              </a:rPr>
              <a:t>– </a:t>
            </a:r>
            <a:r>
              <a:rPr lang="ko-KR" altLang="en-US" sz="2800" b="1" dirty="0">
                <a:solidFill>
                  <a:schemeClr val="bg2">
                    <a:lumMod val="75000"/>
                  </a:schemeClr>
                </a:solidFill>
                <a:latin typeface="+mn-ea"/>
                <a:ea typeface="+mn-ea"/>
              </a:rPr>
              <a:t>사업자마다 신고회수가 다름</a:t>
            </a:r>
            <a:endParaRPr lang="en-US" altLang="ko-KR" sz="2800" b="1" dirty="0">
              <a:solidFill>
                <a:schemeClr val="bg2">
                  <a:lumMod val="75000"/>
                </a:schemeClr>
              </a:solidFill>
              <a:latin typeface="+mn-ea"/>
              <a:ea typeface="+mn-ea"/>
            </a:endParaRPr>
          </a:p>
          <a:p>
            <a:pPr eaLnBrk="1" latinLnBrk="1" hangingPunct="1"/>
            <a:r>
              <a:rPr lang="ko-KR" altLang="en-US" sz="3200" b="1" dirty="0">
                <a:solidFill>
                  <a:schemeClr val="tx1">
                    <a:lumMod val="50000"/>
                    <a:lumOff val="50000"/>
                  </a:schemeClr>
                </a:solidFill>
                <a:latin typeface="+mn-ea"/>
                <a:ea typeface="+mn-ea"/>
              </a:rPr>
              <a:t> </a:t>
            </a:r>
            <a:r>
              <a:rPr lang="ko-KR" altLang="en-US" sz="2400" b="1" dirty="0">
                <a:solidFill>
                  <a:schemeClr val="tx1">
                    <a:lumMod val="50000"/>
                    <a:lumOff val="50000"/>
                  </a:schemeClr>
                </a:solidFill>
                <a:latin typeface="+mn-ea"/>
                <a:ea typeface="+mn-ea"/>
              </a:rPr>
              <a:t>법인사업자 </a:t>
            </a:r>
            <a:r>
              <a:rPr lang="en-US" altLang="ko-KR" sz="2400" b="1" dirty="0">
                <a:solidFill>
                  <a:schemeClr val="tx1">
                    <a:lumMod val="50000"/>
                    <a:lumOff val="50000"/>
                  </a:schemeClr>
                </a:solidFill>
                <a:latin typeface="+mn-ea"/>
                <a:ea typeface="+mn-ea"/>
              </a:rPr>
              <a:t>4</a:t>
            </a:r>
            <a:r>
              <a:rPr lang="ko-KR" altLang="en-US" sz="2400" b="1" dirty="0">
                <a:solidFill>
                  <a:schemeClr val="tx1">
                    <a:lumMod val="50000"/>
                    <a:lumOff val="50000"/>
                  </a:schemeClr>
                </a:solidFill>
                <a:latin typeface="+mn-ea"/>
                <a:ea typeface="+mn-ea"/>
              </a:rPr>
              <a:t>번 </a:t>
            </a:r>
            <a:r>
              <a:rPr lang="en-US" altLang="ko-KR" sz="2400" b="1" dirty="0">
                <a:solidFill>
                  <a:schemeClr val="tx1">
                    <a:lumMod val="50000"/>
                    <a:lumOff val="50000"/>
                  </a:schemeClr>
                </a:solidFill>
                <a:latin typeface="+mn-ea"/>
                <a:ea typeface="+mn-ea"/>
              </a:rPr>
              <a:t>, </a:t>
            </a:r>
            <a:r>
              <a:rPr lang="ko-KR" altLang="en-US" sz="2400" b="1" dirty="0">
                <a:solidFill>
                  <a:schemeClr val="tx1">
                    <a:lumMod val="50000"/>
                    <a:lumOff val="50000"/>
                  </a:schemeClr>
                </a:solidFill>
                <a:latin typeface="+mn-ea"/>
                <a:ea typeface="+mn-ea"/>
              </a:rPr>
              <a:t>개인사업자</a:t>
            </a:r>
            <a:r>
              <a:rPr lang="en-US" altLang="ko-KR" sz="2400" b="1" dirty="0">
                <a:solidFill>
                  <a:schemeClr val="tx1">
                    <a:lumMod val="50000"/>
                    <a:lumOff val="50000"/>
                  </a:schemeClr>
                </a:solidFill>
                <a:latin typeface="+mn-ea"/>
                <a:ea typeface="+mn-ea"/>
              </a:rPr>
              <a:t> 2</a:t>
            </a:r>
            <a:r>
              <a:rPr lang="ko-KR" altLang="en-US" sz="2400" b="1" dirty="0">
                <a:solidFill>
                  <a:schemeClr val="tx1">
                    <a:lumMod val="50000"/>
                    <a:lumOff val="50000"/>
                  </a:schemeClr>
                </a:solidFill>
                <a:latin typeface="+mn-ea"/>
                <a:ea typeface="+mn-ea"/>
              </a:rPr>
              <a:t>번</a:t>
            </a:r>
            <a:r>
              <a:rPr lang="en-US" altLang="ko-KR" sz="2400" b="1" dirty="0">
                <a:solidFill>
                  <a:schemeClr val="tx1">
                    <a:lumMod val="50000"/>
                    <a:lumOff val="50000"/>
                  </a:schemeClr>
                </a:solidFill>
                <a:latin typeface="+mn-ea"/>
                <a:ea typeface="+mn-ea"/>
              </a:rPr>
              <a:t>, </a:t>
            </a:r>
            <a:r>
              <a:rPr lang="ko-KR" altLang="en-US" sz="2400" b="1" dirty="0">
                <a:solidFill>
                  <a:schemeClr val="tx1">
                    <a:lumMod val="50000"/>
                    <a:lumOff val="50000"/>
                  </a:schemeClr>
                </a:solidFill>
                <a:latin typeface="+mn-ea"/>
                <a:ea typeface="+mn-ea"/>
              </a:rPr>
              <a:t>간이과세사업자 </a:t>
            </a:r>
            <a:r>
              <a:rPr lang="en-US" altLang="ko-KR" sz="2400" b="1" dirty="0">
                <a:solidFill>
                  <a:schemeClr val="tx1">
                    <a:lumMod val="50000"/>
                    <a:lumOff val="50000"/>
                  </a:schemeClr>
                </a:solidFill>
                <a:latin typeface="+mn-ea"/>
                <a:ea typeface="+mn-ea"/>
              </a:rPr>
              <a:t> 1</a:t>
            </a:r>
            <a:r>
              <a:rPr lang="ko-KR" altLang="en-US" sz="2400" b="1" dirty="0">
                <a:solidFill>
                  <a:schemeClr val="tx1">
                    <a:lumMod val="50000"/>
                    <a:lumOff val="50000"/>
                  </a:schemeClr>
                </a:solidFill>
                <a:latin typeface="+mn-ea"/>
                <a:ea typeface="+mn-ea"/>
              </a:rPr>
              <a:t>번</a:t>
            </a:r>
            <a:endParaRPr lang="en-US" altLang="ko-KR" sz="2400" b="1" dirty="0">
              <a:solidFill>
                <a:schemeClr val="tx1">
                  <a:lumMod val="50000"/>
                  <a:lumOff val="50000"/>
                </a:schemeClr>
              </a:solidFill>
              <a:latin typeface="+mn-ea"/>
              <a:ea typeface="+mn-ea"/>
            </a:endParaRPr>
          </a:p>
          <a:p>
            <a:pPr eaLnBrk="1" latinLnBrk="1" hangingPunct="1"/>
            <a:endParaRPr lang="en-US" altLang="ko-KR" sz="3200" b="1" dirty="0">
              <a:solidFill>
                <a:schemeClr val="tx1">
                  <a:lumMod val="50000"/>
                  <a:lumOff val="50000"/>
                </a:schemeClr>
              </a:solidFill>
              <a:latin typeface="+mn-ea"/>
              <a:ea typeface="+mn-ea"/>
            </a:endParaRPr>
          </a:p>
          <a:p>
            <a:pPr eaLnBrk="1" latinLnBrk="1" hangingPunct="1"/>
            <a:r>
              <a:rPr lang="ko-KR" altLang="en-US" sz="3200" b="1" dirty="0">
                <a:solidFill>
                  <a:schemeClr val="accent6">
                    <a:lumMod val="75000"/>
                  </a:schemeClr>
                </a:solidFill>
                <a:latin typeface="+mn-ea"/>
                <a:ea typeface="+mn-ea"/>
              </a:rPr>
              <a:t>무실적도 신고 필수</a:t>
            </a:r>
            <a:endParaRPr lang="en-US" altLang="ko-KR" sz="3200" b="1" dirty="0">
              <a:solidFill>
                <a:schemeClr val="accent6">
                  <a:lumMod val="75000"/>
                </a:schemeClr>
              </a:solidFill>
              <a:latin typeface="+mn-ea"/>
              <a:ea typeface="+mn-ea"/>
            </a:endParaRPr>
          </a:p>
          <a:p>
            <a:pPr eaLnBrk="1" latinLnBrk="1" hangingPunct="1"/>
            <a:r>
              <a:rPr lang="en-US" altLang="ko-KR" sz="2400" b="1" dirty="0">
                <a:solidFill>
                  <a:schemeClr val="tx1">
                    <a:lumMod val="50000"/>
                    <a:lumOff val="50000"/>
                  </a:schemeClr>
                </a:solidFill>
                <a:latin typeface="+mn-ea"/>
                <a:ea typeface="+mn-ea"/>
              </a:rPr>
              <a:t> </a:t>
            </a:r>
            <a:r>
              <a:rPr lang="ko-KR" altLang="en-US" sz="2400" b="1" dirty="0">
                <a:solidFill>
                  <a:schemeClr val="tx1">
                    <a:lumMod val="50000"/>
                    <a:lumOff val="50000"/>
                  </a:schemeClr>
                </a:solidFill>
                <a:latin typeface="+mn-ea"/>
                <a:ea typeface="+mn-ea"/>
              </a:rPr>
              <a:t>미신고시 환급 불가</a:t>
            </a:r>
            <a:r>
              <a:rPr lang="en-US" altLang="ko-KR" sz="2400" b="1" dirty="0">
                <a:solidFill>
                  <a:schemeClr val="tx1">
                    <a:lumMod val="50000"/>
                    <a:lumOff val="50000"/>
                  </a:schemeClr>
                </a:solidFill>
                <a:latin typeface="+mn-ea"/>
                <a:ea typeface="+mn-ea"/>
              </a:rPr>
              <a:t>(5</a:t>
            </a:r>
            <a:r>
              <a:rPr lang="ko-KR" altLang="en-US" sz="2400" b="1" dirty="0" err="1">
                <a:solidFill>
                  <a:schemeClr val="tx1">
                    <a:lumMod val="50000"/>
                    <a:lumOff val="50000"/>
                  </a:schemeClr>
                </a:solidFill>
                <a:latin typeface="+mn-ea"/>
                <a:ea typeface="+mn-ea"/>
              </a:rPr>
              <a:t>년이내</a:t>
            </a:r>
            <a:r>
              <a:rPr lang="ko-KR" altLang="en-US" sz="2400" b="1" dirty="0">
                <a:solidFill>
                  <a:schemeClr val="tx1">
                    <a:lumMod val="50000"/>
                    <a:lumOff val="50000"/>
                  </a:schemeClr>
                </a:solidFill>
                <a:latin typeface="+mn-ea"/>
                <a:ea typeface="+mn-ea"/>
              </a:rPr>
              <a:t> 경정신고</a:t>
            </a:r>
            <a:r>
              <a:rPr lang="en-US" altLang="ko-KR" sz="2400" b="1" dirty="0">
                <a:solidFill>
                  <a:schemeClr val="tx1">
                    <a:lumMod val="50000"/>
                    <a:lumOff val="50000"/>
                  </a:schemeClr>
                </a:solidFill>
                <a:latin typeface="+mn-ea"/>
                <a:ea typeface="+mn-ea"/>
              </a:rPr>
              <a:t>)</a:t>
            </a:r>
          </a:p>
          <a:p>
            <a:pPr eaLnBrk="1" latinLnBrk="1" hangingPunct="1"/>
            <a:endParaRPr lang="en-US" altLang="ko-KR" sz="3200" b="1" dirty="0">
              <a:solidFill>
                <a:schemeClr val="tx1">
                  <a:lumMod val="50000"/>
                  <a:lumOff val="50000"/>
                </a:schemeClr>
              </a:solidFill>
              <a:latin typeface="+mn-ea"/>
              <a:ea typeface="+mn-ea"/>
            </a:endParaRPr>
          </a:p>
          <a:p>
            <a:pPr eaLnBrk="1" latinLnBrk="1" hangingPunct="1"/>
            <a:r>
              <a:rPr lang="ko-KR" altLang="en-US" sz="3200" b="1" dirty="0">
                <a:solidFill>
                  <a:schemeClr val="accent6">
                    <a:lumMod val="75000"/>
                  </a:schemeClr>
                </a:solidFill>
                <a:latin typeface="+mn-ea"/>
                <a:ea typeface="+mn-ea"/>
              </a:rPr>
              <a:t>직접신고</a:t>
            </a:r>
            <a:r>
              <a:rPr lang="en-US" altLang="ko-KR" sz="3200" b="1" dirty="0">
                <a:solidFill>
                  <a:schemeClr val="accent6">
                    <a:lumMod val="75000"/>
                  </a:schemeClr>
                </a:solidFill>
                <a:latin typeface="+mn-ea"/>
                <a:ea typeface="+mn-ea"/>
              </a:rPr>
              <a:t>(</a:t>
            </a:r>
            <a:r>
              <a:rPr lang="ko-KR" altLang="en-US" sz="3200" b="1" dirty="0" err="1">
                <a:solidFill>
                  <a:schemeClr val="accent6">
                    <a:lumMod val="75000"/>
                  </a:schemeClr>
                </a:solidFill>
                <a:latin typeface="+mn-ea"/>
                <a:ea typeface="+mn-ea"/>
              </a:rPr>
              <a:t>셀프신고</a:t>
            </a:r>
            <a:r>
              <a:rPr lang="en-US" altLang="ko-KR" sz="3200" b="1" dirty="0">
                <a:solidFill>
                  <a:schemeClr val="accent6">
                    <a:lumMod val="75000"/>
                  </a:schemeClr>
                </a:solidFill>
                <a:latin typeface="+mn-ea"/>
                <a:ea typeface="+mn-ea"/>
              </a:rPr>
              <a:t>) </a:t>
            </a:r>
            <a:r>
              <a:rPr lang="ko-KR" altLang="en-US" sz="3200" b="1" dirty="0">
                <a:solidFill>
                  <a:schemeClr val="accent6">
                    <a:lumMod val="75000"/>
                  </a:schemeClr>
                </a:solidFill>
                <a:latin typeface="+mn-ea"/>
                <a:ea typeface="+mn-ea"/>
              </a:rPr>
              <a:t>가능</a:t>
            </a:r>
            <a:r>
              <a:rPr lang="en-US" altLang="ko-KR" sz="3200" b="1" dirty="0">
                <a:solidFill>
                  <a:schemeClr val="accent6">
                    <a:lumMod val="75000"/>
                  </a:schemeClr>
                </a:solidFill>
                <a:latin typeface="+mn-ea"/>
                <a:ea typeface="+mn-ea"/>
              </a:rPr>
              <a:t>?</a:t>
            </a:r>
          </a:p>
          <a:p>
            <a:pPr eaLnBrk="1" latinLnBrk="1" hangingPunct="1"/>
            <a:r>
              <a:rPr lang="en-US" altLang="ko-KR" sz="2400" b="1" dirty="0">
                <a:solidFill>
                  <a:schemeClr val="tx1">
                    <a:lumMod val="50000"/>
                    <a:lumOff val="50000"/>
                  </a:schemeClr>
                </a:solidFill>
                <a:latin typeface="+mn-ea"/>
                <a:ea typeface="+mn-ea"/>
              </a:rPr>
              <a:t> </a:t>
            </a:r>
            <a:r>
              <a:rPr lang="ko-KR" altLang="en-US" sz="2400" b="1" dirty="0">
                <a:solidFill>
                  <a:schemeClr val="tx1">
                    <a:lumMod val="50000"/>
                    <a:lumOff val="50000"/>
                  </a:schemeClr>
                </a:solidFill>
                <a:latin typeface="+mn-ea"/>
                <a:ea typeface="+mn-ea"/>
              </a:rPr>
              <a:t>가능하지만 실수하는 경우 가산세가 발생함</a:t>
            </a:r>
            <a:r>
              <a:rPr lang="en-US" altLang="ko-KR" sz="2400" b="1" dirty="0">
                <a:solidFill>
                  <a:schemeClr val="tx1">
                    <a:lumMod val="50000"/>
                    <a:lumOff val="50000"/>
                  </a:schemeClr>
                </a:solidFill>
                <a:latin typeface="+mn-ea"/>
                <a:ea typeface="+mn-ea"/>
              </a:rPr>
              <a:t>.</a:t>
            </a:r>
          </a:p>
          <a:p>
            <a:pPr eaLnBrk="1" latinLnBrk="1" hangingPunct="1"/>
            <a:r>
              <a:rPr lang="en-US" altLang="ko-KR" sz="2400" b="1" dirty="0">
                <a:solidFill>
                  <a:schemeClr val="tx1">
                    <a:lumMod val="50000"/>
                    <a:lumOff val="50000"/>
                  </a:schemeClr>
                </a:solidFill>
                <a:latin typeface="+mn-ea"/>
                <a:ea typeface="+mn-ea"/>
              </a:rPr>
              <a:t> (</a:t>
            </a:r>
            <a:r>
              <a:rPr lang="ko-KR" altLang="en-US" sz="2400" b="1" dirty="0">
                <a:solidFill>
                  <a:schemeClr val="tx1">
                    <a:lumMod val="50000"/>
                    <a:lumOff val="50000"/>
                  </a:schemeClr>
                </a:solidFill>
                <a:latin typeface="+mn-ea"/>
                <a:ea typeface="+mn-ea"/>
              </a:rPr>
              <a:t>사업자통장</a:t>
            </a:r>
            <a:r>
              <a:rPr lang="en-US" altLang="ko-KR" sz="2400" b="1" dirty="0">
                <a:solidFill>
                  <a:schemeClr val="tx1">
                    <a:lumMod val="50000"/>
                    <a:lumOff val="50000"/>
                  </a:schemeClr>
                </a:solidFill>
                <a:latin typeface="+mn-ea"/>
                <a:ea typeface="+mn-ea"/>
              </a:rPr>
              <a:t>, </a:t>
            </a:r>
            <a:r>
              <a:rPr lang="ko-KR" altLang="en-US" sz="2400" b="1" dirty="0">
                <a:solidFill>
                  <a:schemeClr val="tx1">
                    <a:lumMod val="50000"/>
                    <a:lumOff val="50000"/>
                  </a:schemeClr>
                </a:solidFill>
                <a:latin typeface="+mn-ea"/>
                <a:ea typeface="+mn-ea"/>
              </a:rPr>
              <a:t>사업자카드</a:t>
            </a:r>
            <a:r>
              <a:rPr lang="en-US" altLang="ko-KR" sz="2400" b="1" dirty="0">
                <a:solidFill>
                  <a:schemeClr val="tx1">
                    <a:lumMod val="50000"/>
                    <a:lumOff val="50000"/>
                  </a:schemeClr>
                </a:solidFill>
                <a:latin typeface="+mn-ea"/>
                <a:ea typeface="+mn-ea"/>
              </a:rPr>
              <a:t> </a:t>
            </a:r>
            <a:r>
              <a:rPr lang="ko-KR" altLang="en-US" sz="2400" b="1" dirty="0" err="1">
                <a:solidFill>
                  <a:schemeClr val="tx1">
                    <a:lumMod val="50000"/>
                    <a:lumOff val="50000"/>
                  </a:schemeClr>
                </a:solidFill>
                <a:latin typeface="+mn-ea"/>
                <a:ea typeface="+mn-ea"/>
              </a:rPr>
              <a:t>등록시</a:t>
            </a:r>
            <a:r>
              <a:rPr lang="ko-KR" altLang="en-US" sz="2400" b="1" dirty="0">
                <a:solidFill>
                  <a:schemeClr val="tx1">
                    <a:lumMod val="50000"/>
                    <a:lumOff val="50000"/>
                  </a:schemeClr>
                </a:solidFill>
                <a:latin typeface="+mn-ea"/>
                <a:ea typeface="+mn-ea"/>
              </a:rPr>
              <a:t> 편리</a:t>
            </a:r>
            <a:r>
              <a:rPr lang="en-US" altLang="ko-KR" sz="2400" b="1" dirty="0">
                <a:solidFill>
                  <a:schemeClr val="tx1">
                    <a:lumMod val="50000"/>
                    <a:lumOff val="50000"/>
                  </a:schemeClr>
                </a:solidFill>
                <a:latin typeface="+mn-ea"/>
                <a:ea typeface="+mn-ea"/>
              </a:rPr>
              <a:t>)</a:t>
            </a:r>
          </a:p>
        </p:txBody>
      </p:sp>
    </p:spTree>
    <p:extLst>
      <p:ext uri="{BB962C8B-B14F-4D97-AF65-F5344CB8AC3E}">
        <p14:creationId xmlns:p14="http://schemas.microsoft.com/office/powerpoint/2010/main" val="34233955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a:extLst>
              <a:ext uri="{FF2B5EF4-FFF2-40B4-BE49-F238E27FC236}">
                <a16:creationId xmlns:a16="http://schemas.microsoft.com/office/drawing/2014/main" id="{C8E183A2-14FA-D81C-4F51-A1040F085BB0}"/>
              </a:ext>
            </a:extLst>
          </p:cNvPr>
          <p:cNvPicPr>
            <a:picLocks noChangeAspect="1"/>
          </p:cNvPicPr>
          <p:nvPr/>
        </p:nvPicPr>
        <p:blipFill>
          <a:blip r:embed="rId2"/>
          <a:stretch>
            <a:fillRect/>
          </a:stretch>
        </p:blipFill>
        <p:spPr>
          <a:xfrm>
            <a:off x="1055233" y="1649847"/>
            <a:ext cx="10137677" cy="4813299"/>
          </a:xfrm>
          <a:prstGeom prst="rect">
            <a:avLst/>
          </a:prstGeom>
        </p:spPr>
      </p:pic>
      <p:sp>
        <p:nvSpPr>
          <p:cNvPr id="5" name="TextBox 4">
            <a:extLst>
              <a:ext uri="{FF2B5EF4-FFF2-40B4-BE49-F238E27FC236}">
                <a16:creationId xmlns:a16="http://schemas.microsoft.com/office/drawing/2014/main" id="{AEAFEFD1-B5AC-765A-E6FA-B288C36D4715}"/>
              </a:ext>
            </a:extLst>
          </p:cNvPr>
          <p:cNvSpPr txBox="1"/>
          <p:nvPr/>
        </p:nvSpPr>
        <p:spPr>
          <a:xfrm>
            <a:off x="9305256" y="5992275"/>
            <a:ext cx="1682563" cy="246221"/>
          </a:xfrm>
          <a:prstGeom prst="rect">
            <a:avLst/>
          </a:prstGeom>
          <a:noFill/>
        </p:spPr>
        <p:txBody>
          <a:bodyPr wrap="square" rtlCol="0">
            <a:spAutoFit/>
          </a:bodyPr>
          <a:lstStyle/>
          <a:p>
            <a:r>
              <a:rPr lang="ko-KR" altLang="en-US" sz="1000" dirty="0">
                <a:solidFill>
                  <a:schemeClr val="bg2">
                    <a:lumMod val="25000"/>
                  </a:schemeClr>
                </a:solidFill>
              </a:rPr>
              <a:t>출처 </a:t>
            </a:r>
            <a:r>
              <a:rPr lang="en-US" altLang="ko-KR" sz="1000" dirty="0">
                <a:solidFill>
                  <a:schemeClr val="bg2">
                    <a:lumMod val="25000"/>
                  </a:schemeClr>
                </a:solidFill>
              </a:rPr>
              <a:t>: </a:t>
            </a:r>
            <a:r>
              <a:rPr lang="ko-KR" altLang="en-US" sz="1000" dirty="0" err="1">
                <a:solidFill>
                  <a:schemeClr val="bg2">
                    <a:lumMod val="25000"/>
                  </a:schemeClr>
                </a:solidFill>
              </a:rPr>
              <a:t>홈텍스</a:t>
            </a:r>
            <a:r>
              <a:rPr lang="ko-KR" altLang="en-US" sz="1000" dirty="0">
                <a:solidFill>
                  <a:schemeClr val="bg2">
                    <a:lumMod val="25000"/>
                  </a:schemeClr>
                </a:solidFill>
              </a:rPr>
              <a:t> 홈페이지</a:t>
            </a:r>
          </a:p>
        </p:txBody>
      </p:sp>
      <p:sp>
        <p:nvSpPr>
          <p:cNvPr id="7" name="직사각형 6">
            <a:extLst>
              <a:ext uri="{FF2B5EF4-FFF2-40B4-BE49-F238E27FC236}">
                <a16:creationId xmlns:a16="http://schemas.microsoft.com/office/drawing/2014/main" id="{97B8783A-F1E4-2076-3128-A4463BA81D8A}"/>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TextBox 7">
            <a:extLst>
              <a:ext uri="{FF2B5EF4-FFF2-40B4-BE49-F238E27FC236}">
                <a16:creationId xmlns:a16="http://schemas.microsoft.com/office/drawing/2014/main" id="{0AF8C11F-0506-3DDF-6088-AF03182451BB}"/>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err="1">
                <a:solidFill>
                  <a:schemeClr val="bg1"/>
                </a:solidFill>
                <a:effectLst>
                  <a:outerShdw blurRad="38100" dist="38100" dir="2700000" algn="tl">
                    <a:srgbClr val="000000">
                      <a:alpha val="43137"/>
                    </a:srgbClr>
                  </a:outerShdw>
                </a:effectLst>
              </a:rPr>
              <a:t>홈텍스</a:t>
            </a:r>
            <a:r>
              <a:rPr lang="ko-KR" altLang="en-US" sz="4000" b="1" dirty="0">
                <a:solidFill>
                  <a:schemeClr val="bg1"/>
                </a:solidFill>
                <a:effectLst>
                  <a:outerShdw blurRad="38100" dist="38100" dir="2700000" algn="tl">
                    <a:srgbClr val="000000">
                      <a:alpha val="43137"/>
                    </a:srgbClr>
                  </a:outerShdw>
                </a:effectLst>
              </a:rPr>
              <a:t> </a:t>
            </a:r>
            <a:r>
              <a:rPr lang="ko-KR" altLang="en-US" sz="4000" b="1" dirty="0" err="1">
                <a:solidFill>
                  <a:schemeClr val="bg1"/>
                </a:solidFill>
                <a:effectLst>
                  <a:outerShdw blurRad="38100" dist="38100" dir="2700000" algn="tl">
                    <a:srgbClr val="000000">
                      <a:alpha val="43137"/>
                    </a:srgbClr>
                  </a:outerShdw>
                </a:effectLst>
              </a:rPr>
              <a:t>신고시</a:t>
            </a:r>
            <a:r>
              <a:rPr lang="ko-KR" altLang="en-US" sz="4000" b="1" dirty="0">
                <a:solidFill>
                  <a:schemeClr val="bg1"/>
                </a:solidFill>
                <a:effectLst>
                  <a:outerShdw blurRad="38100" dist="38100" dir="2700000" algn="tl">
                    <a:srgbClr val="000000">
                      <a:alpha val="43137"/>
                    </a:srgbClr>
                  </a:outerShdw>
                </a:effectLst>
              </a:rPr>
              <a:t> 주의사항</a:t>
            </a:r>
          </a:p>
        </p:txBody>
      </p:sp>
      <p:sp>
        <p:nvSpPr>
          <p:cNvPr id="9" name="사각형: 둥근 모서리 6">
            <a:extLst>
              <a:ext uri="{FF2B5EF4-FFF2-40B4-BE49-F238E27FC236}">
                <a16:creationId xmlns:a16="http://schemas.microsoft.com/office/drawing/2014/main" id="{CE562D8E-950E-7AD8-408A-1583221814D9}"/>
              </a:ext>
            </a:extLst>
          </p:cNvPr>
          <p:cNvSpPr/>
          <p:nvPr/>
        </p:nvSpPr>
        <p:spPr>
          <a:xfrm>
            <a:off x="3581593" y="1359566"/>
            <a:ext cx="3741629" cy="1070813"/>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633"/>
          </a:p>
        </p:txBody>
      </p:sp>
    </p:spTree>
    <p:extLst>
      <p:ext uri="{BB962C8B-B14F-4D97-AF65-F5344CB8AC3E}">
        <p14:creationId xmlns:p14="http://schemas.microsoft.com/office/powerpoint/2010/main" val="20540629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a:extLst>
              <a:ext uri="{FF2B5EF4-FFF2-40B4-BE49-F238E27FC236}">
                <a16:creationId xmlns:a16="http://schemas.microsoft.com/office/drawing/2014/main" id="{742626BE-5D4F-8292-0BF7-DD92FD1DE9E5}"/>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86F75220-C993-6E9C-76CC-B7EE249A52E3}"/>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부가세와 소득세</a:t>
            </a:r>
          </a:p>
        </p:txBody>
      </p:sp>
      <p:pic>
        <p:nvPicPr>
          <p:cNvPr id="12" name="그림 11">
            <a:extLst>
              <a:ext uri="{FF2B5EF4-FFF2-40B4-BE49-F238E27FC236}">
                <a16:creationId xmlns:a16="http://schemas.microsoft.com/office/drawing/2014/main" id="{1A8316B8-0995-0826-2E8A-D27CFD3468BA}"/>
              </a:ext>
            </a:extLst>
          </p:cNvPr>
          <p:cNvPicPr>
            <a:picLocks noChangeAspect="1"/>
          </p:cNvPicPr>
          <p:nvPr/>
        </p:nvPicPr>
        <p:blipFill>
          <a:blip r:embed="rId2"/>
          <a:stretch>
            <a:fillRect/>
          </a:stretch>
        </p:blipFill>
        <p:spPr>
          <a:xfrm>
            <a:off x="1053051" y="5700752"/>
            <a:ext cx="9470605" cy="1131403"/>
          </a:xfrm>
          <a:prstGeom prst="rect">
            <a:avLst/>
          </a:prstGeom>
        </p:spPr>
      </p:pic>
      <p:pic>
        <p:nvPicPr>
          <p:cNvPr id="15" name="그림 14">
            <a:extLst>
              <a:ext uri="{FF2B5EF4-FFF2-40B4-BE49-F238E27FC236}">
                <a16:creationId xmlns:a16="http://schemas.microsoft.com/office/drawing/2014/main" id="{E05EC86B-FA24-0204-C7A4-C0D02B2B0800}"/>
              </a:ext>
            </a:extLst>
          </p:cNvPr>
          <p:cNvPicPr>
            <a:picLocks noChangeAspect="1"/>
          </p:cNvPicPr>
          <p:nvPr/>
        </p:nvPicPr>
        <p:blipFill>
          <a:blip r:embed="rId3"/>
          <a:stretch>
            <a:fillRect/>
          </a:stretch>
        </p:blipFill>
        <p:spPr>
          <a:xfrm>
            <a:off x="1006834" y="1141206"/>
            <a:ext cx="8393840" cy="4630373"/>
          </a:xfrm>
          <a:prstGeom prst="rect">
            <a:avLst/>
          </a:prstGeom>
        </p:spPr>
      </p:pic>
      <p:sp>
        <p:nvSpPr>
          <p:cNvPr id="16" name="사각형: 둥근 모서리 6">
            <a:extLst>
              <a:ext uri="{FF2B5EF4-FFF2-40B4-BE49-F238E27FC236}">
                <a16:creationId xmlns:a16="http://schemas.microsoft.com/office/drawing/2014/main" id="{556CFBF5-985C-CBFA-64B3-CCF04B85CFA8}"/>
              </a:ext>
            </a:extLst>
          </p:cNvPr>
          <p:cNvSpPr/>
          <p:nvPr/>
        </p:nvSpPr>
        <p:spPr>
          <a:xfrm>
            <a:off x="3354454" y="1097091"/>
            <a:ext cx="2958113" cy="595352"/>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633"/>
          </a:p>
        </p:txBody>
      </p:sp>
      <p:sp>
        <p:nvSpPr>
          <p:cNvPr id="18" name="사각형: 둥근 모서리 6">
            <a:extLst>
              <a:ext uri="{FF2B5EF4-FFF2-40B4-BE49-F238E27FC236}">
                <a16:creationId xmlns:a16="http://schemas.microsoft.com/office/drawing/2014/main" id="{3F5463E8-F6A6-3396-CF0D-39EE9CD578A4}"/>
              </a:ext>
            </a:extLst>
          </p:cNvPr>
          <p:cNvSpPr/>
          <p:nvPr/>
        </p:nvSpPr>
        <p:spPr>
          <a:xfrm>
            <a:off x="1006834" y="4640176"/>
            <a:ext cx="8024871" cy="1076617"/>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633"/>
          </a:p>
        </p:txBody>
      </p:sp>
    </p:spTree>
    <p:extLst>
      <p:ext uri="{BB962C8B-B14F-4D97-AF65-F5344CB8AC3E}">
        <p14:creationId xmlns:p14="http://schemas.microsoft.com/office/powerpoint/2010/main" val="2255920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err="1">
                <a:solidFill>
                  <a:schemeClr val="bg1"/>
                </a:solidFill>
                <a:effectLst>
                  <a:outerShdw blurRad="38100" dist="38100" dir="2700000" algn="tl">
                    <a:srgbClr val="000000">
                      <a:alpha val="43137"/>
                    </a:srgbClr>
                  </a:outerShdw>
                </a:effectLst>
              </a:rPr>
              <a:t>홈텍스</a:t>
            </a:r>
            <a:r>
              <a:rPr lang="ko-KR" altLang="en-US" sz="4000" b="1" dirty="0">
                <a:solidFill>
                  <a:schemeClr val="bg1"/>
                </a:solidFill>
                <a:effectLst>
                  <a:outerShdw blurRad="38100" dist="38100" dir="2700000" algn="tl">
                    <a:srgbClr val="000000">
                      <a:alpha val="43137"/>
                    </a:srgbClr>
                  </a:outerShdw>
                </a:effectLst>
              </a:rPr>
              <a:t> </a:t>
            </a:r>
            <a:r>
              <a:rPr lang="ko-KR" altLang="en-US" sz="4000" b="1" dirty="0" err="1">
                <a:solidFill>
                  <a:schemeClr val="bg1"/>
                </a:solidFill>
                <a:effectLst>
                  <a:outerShdw blurRad="38100" dist="38100" dir="2700000" algn="tl">
                    <a:srgbClr val="000000">
                      <a:alpha val="43137"/>
                    </a:srgbClr>
                  </a:outerShdw>
                </a:effectLst>
              </a:rPr>
              <a:t>신고시</a:t>
            </a:r>
            <a:r>
              <a:rPr lang="ko-KR" altLang="en-US" sz="4000" b="1" dirty="0">
                <a:solidFill>
                  <a:schemeClr val="bg1"/>
                </a:solidFill>
                <a:effectLst>
                  <a:outerShdw blurRad="38100" dist="38100" dir="2700000" algn="tl">
                    <a:srgbClr val="000000">
                      <a:alpha val="43137"/>
                    </a:srgbClr>
                  </a:outerShdw>
                </a:effectLst>
              </a:rPr>
              <a:t> 주의사항</a:t>
            </a:r>
          </a:p>
        </p:txBody>
      </p:sp>
      <p:sp>
        <p:nvSpPr>
          <p:cNvPr id="3" name="TextBox 2">
            <a:extLst>
              <a:ext uri="{FF2B5EF4-FFF2-40B4-BE49-F238E27FC236}">
                <a16:creationId xmlns:a16="http://schemas.microsoft.com/office/drawing/2014/main" id="{8D49A047-C5BC-05BE-42CC-EF6A4D67FA6C}"/>
              </a:ext>
            </a:extLst>
          </p:cNvPr>
          <p:cNvSpPr txBox="1"/>
          <p:nvPr/>
        </p:nvSpPr>
        <p:spPr>
          <a:xfrm>
            <a:off x="9714174" y="1335540"/>
            <a:ext cx="1502334" cy="246221"/>
          </a:xfrm>
          <a:prstGeom prst="rect">
            <a:avLst/>
          </a:prstGeom>
          <a:noFill/>
        </p:spPr>
        <p:txBody>
          <a:bodyPr wrap="none" rtlCol="0">
            <a:spAutoFit/>
          </a:bodyPr>
          <a:lstStyle/>
          <a:p>
            <a:r>
              <a:rPr lang="ko-KR" altLang="en-US" sz="1000" dirty="0">
                <a:solidFill>
                  <a:schemeClr val="bg2">
                    <a:lumMod val="25000"/>
                  </a:schemeClr>
                </a:solidFill>
              </a:rPr>
              <a:t>출처 </a:t>
            </a:r>
            <a:r>
              <a:rPr lang="en-US" altLang="ko-KR" sz="1000" dirty="0">
                <a:solidFill>
                  <a:schemeClr val="bg2">
                    <a:lumMod val="25000"/>
                  </a:schemeClr>
                </a:solidFill>
              </a:rPr>
              <a:t>: </a:t>
            </a:r>
            <a:r>
              <a:rPr lang="ko-KR" altLang="en-US" sz="1000" dirty="0" err="1">
                <a:solidFill>
                  <a:schemeClr val="bg2">
                    <a:lumMod val="25000"/>
                  </a:schemeClr>
                </a:solidFill>
              </a:rPr>
              <a:t>홈텍스</a:t>
            </a:r>
            <a:r>
              <a:rPr lang="ko-KR" altLang="en-US" sz="1000" dirty="0">
                <a:solidFill>
                  <a:schemeClr val="bg2">
                    <a:lumMod val="25000"/>
                  </a:schemeClr>
                </a:solidFill>
              </a:rPr>
              <a:t> 홈페이지</a:t>
            </a:r>
          </a:p>
        </p:txBody>
      </p:sp>
      <p:pic>
        <p:nvPicPr>
          <p:cNvPr id="6" name="그림 5">
            <a:extLst>
              <a:ext uri="{FF2B5EF4-FFF2-40B4-BE49-F238E27FC236}">
                <a16:creationId xmlns:a16="http://schemas.microsoft.com/office/drawing/2014/main" id="{4AA4767F-4E03-EC50-912F-AAE699B43423}"/>
              </a:ext>
            </a:extLst>
          </p:cNvPr>
          <p:cNvPicPr>
            <a:picLocks noChangeAspect="1"/>
          </p:cNvPicPr>
          <p:nvPr/>
        </p:nvPicPr>
        <p:blipFill>
          <a:blip r:embed="rId2"/>
          <a:stretch>
            <a:fillRect/>
          </a:stretch>
        </p:blipFill>
        <p:spPr>
          <a:xfrm>
            <a:off x="1066800" y="1696961"/>
            <a:ext cx="10197597" cy="4767105"/>
          </a:xfrm>
          <a:prstGeom prst="rect">
            <a:avLst/>
          </a:prstGeom>
        </p:spPr>
      </p:pic>
      <p:cxnSp>
        <p:nvCxnSpPr>
          <p:cNvPr id="7" name="직선 연결선 6">
            <a:extLst>
              <a:ext uri="{FF2B5EF4-FFF2-40B4-BE49-F238E27FC236}">
                <a16:creationId xmlns:a16="http://schemas.microsoft.com/office/drawing/2014/main" id="{AD41FE3C-AC57-990A-DF1B-595274D44706}"/>
              </a:ext>
            </a:extLst>
          </p:cNvPr>
          <p:cNvCxnSpPr>
            <a:cxnSpLocks/>
          </p:cNvCxnSpPr>
          <p:nvPr/>
        </p:nvCxnSpPr>
        <p:spPr>
          <a:xfrm>
            <a:off x="3480533" y="4172054"/>
            <a:ext cx="2277172" cy="0"/>
          </a:xfrm>
          <a:prstGeom prst="line">
            <a:avLst/>
          </a:prstGeom>
          <a:ln w="60325" cmpd="sng">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사각형: 둥근 모서리 6">
            <a:extLst>
              <a:ext uri="{FF2B5EF4-FFF2-40B4-BE49-F238E27FC236}">
                <a16:creationId xmlns:a16="http://schemas.microsoft.com/office/drawing/2014/main" id="{7D8C7001-FB57-93FB-EC87-0B70C8E3548F}"/>
              </a:ext>
            </a:extLst>
          </p:cNvPr>
          <p:cNvSpPr/>
          <p:nvPr/>
        </p:nvSpPr>
        <p:spPr>
          <a:xfrm>
            <a:off x="1936269" y="2025314"/>
            <a:ext cx="1448615" cy="878307"/>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633"/>
          </a:p>
        </p:txBody>
      </p:sp>
      <p:sp>
        <p:nvSpPr>
          <p:cNvPr id="10" name="사각형: 둥근 모서리 6">
            <a:extLst>
              <a:ext uri="{FF2B5EF4-FFF2-40B4-BE49-F238E27FC236}">
                <a16:creationId xmlns:a16="http://schemas.microsoft.com/office/drawing/2014/main" id="{E2473538-DF66-128B-C9F5-4A3E0D3D67D8}"/>
              </a:ext>
            </a:extLst>
          </p:cNvPr>
          <p:cNvSpPr/>
          <p:nvPr/>
        </p:nvSpPr>
        <p:spPr>
          <a:xfrm>
            <a:off x="3692880" y="2685946"/>
            <a:ext cx="5330804" cy="878307"/>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633"/>
          </a:p>
        </p:txBody>
      </p:sp>
      <p:sp>
        <p:nvSpPr>
          <p:cNvPr id="8" name="텍스트 개체 틀 3">
            <a:extLst>
              <a:ext uri="{FF2B5EF4-FFF2-40B4-BE49-F238E27FC236}">
                <a16:creationId xmlns:a16="http://schemas.microsoft.com/office/drawing/2014/main" id="{306484F2-8FA1-C6D0-0419-6DA08D03C3E5}"/>
              </a:ext>
            </a:extLst>
          </p:cNvPr>
          <p:cNvSpPr txBox="1">
            <a:spLocks/>
          </p:cNvSpPr>
          <p:nvPr/>
        </p:nvSpPr>
        <p:spPr>
          <a:xfrm>
            <a:off x="6358282" y="4332526"/>
            <a:ext cx="4480694" cy="1066078"/>
          </a:xfrm>
          <a:prstGeom prst="rect">
            <a:avLst/>
          </a:prstGeom>
        </p:spPr>
        <p:txBody>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ko-KR" altLang="en-US" sz="2000" b="1" dirty="0">
                <a:solidFill>
                  <a:schemeClr val="accent6">
                    <a:lumMod val="75000"/>
                  </a:schemeClr>
                </a:solidFill>
                <a:latin typeface="+mn-ea"/>
              </a:rPr>
              <a:t>회원가입은 </a:t>
            </a:r>
            <a:r>
              <a:rPr lang="ko-KR" altLang="en-US" sz="2000" b="1" dirty="0" err="1">
                <a:solidFill>
                  <a:schemeClr val="accent6">
                    <a:lumMod val="75000"/>
                  </a:schemeClr>
                </a:solidFill>
                <a:latin typeface="+mn-ea"/>
              </a:rPr>
              <a:t>두번</a:t>
            </a:r>
            <a:r>
              <a:rPr lang="en-US" altLang="ko-KR" sz="2000" b="1" dirty="0">
                <a:solidFill>
                  <a:schemeClr val="accent6">
                    <a:lumMod val="75000"/>
                  </a:schemeClr>
                </a:solidFill>
                <a:latin typeface="+mn-ea"/>
              </a:rPr>
              <a:t>!!!</a:t>
            </a:r>
          </a:p>
          <a:p>
            <a:pPr marL="0" indent="0">
              <a:buNone/>
            </a:pPr>
            <a:r>
              <a:rPr lang="ko-KR" altLang="en-US" sz="1600" b="1" dirty="0">
                <a:solidFill>
                  <a:schemeClr val="tx1">
                    <a:lumMod val="50000"/>
                    <a:lumOff val="50000"/>
                  </a:schemeClr>
                </a:solidFill>
                <a:latin typeface="+mn-ea"/>
              </a:rPr>
              <a:t>매출</a:t>
            </a:r>
            <a:r>
              <a:rPr lang="en-US" altLang="ko-KR" sz="1600" b="1" dirty="0">
                <a:solidFill>
                  <a:schemeClr val="tx1">
                    <a:lumMod val="50000"/>
                    <a:lumOff val="50000"/>
                  </a:schemeClr>
                </a:solidFill>
                <a:latin typeface="+mn-ea"/>
              </a:rPr>
              <a:t>(</a:t>
            </a:r>
            <a:r>
              <a:rPr lang="ko-KR" altLang="en-US" sz="1600" b="1" dirty="0">
                <a:solidFill>
                  <a:schemeClr val="tx1">
                    <a:lumMod val="50000"/>
                    <a:lumOff val="50000"/>
                  </a:schemeClr>
                </a:solidFill>
                <a:latin typeface="+mn-ea"/>
              </a:rPr>
              <a:t>부가세</a:t>
            </a:r>
            <a:r>
              <a:rPr lang="en-US" altLang="ko-KR" sz="1600" b="1" dirty="0">
                <a:solidFill>
                  <a:schemeClr val="tx1">
                    <a:lumMod val="50000"/>
                    <a:lumOff val="50000"/>
                  </a:schemeClr>
                </a:solidFill>
                <a:latin typeface="+mn-ea"/>
              </a:rPr>
              <a:t>, </a:t>
            </a:r>
            <a:r>
              <a:rPr lang="ko-KR" altLang="en-US" sz="1600" b="1" dirty="0">
                <a:solidFill>
                  <a:schemeClr val="tx1">
                    <a:lumMod val="50000"/>
                    <a:lumOff val="50000"/>
                  </a:schemeClr>
                </a:solidFill>
                <a:latin typeface="+mn-ea"/>
              </a:rPr>
              <a:t>사업장현황</a:t>
            </a:r>
            <a:r>
              <a:rPr lang="en-US" altLang="ko-KR" sz="1600" b="1" dirty="0">
                <a:solidFill>
                  <a:schemeClr val="tx1">
                    <a:lumMod val="50000"/>
                    <a:lumOff val="50000"/>
                  </a:schemeClr>
                </a:solidFill>
                <a:latin typeface="+mn-ea"/>
              </a:rPr>
              <a:t>)</a:t>
            </a:r>
            <a:r>
              <a:rPr lang="ko-KR" altLang="en-US" sz="1600" b="1" dirty="0">
                <a:solidFill>
                  <a:schemeClr val="tx1">
                    <a:lumMod val="50000"/>
                    <a:lumOff val="50000"/>
                  </a:schemeClr>
                </a:solidFill>
                <a:latin typeface="+mn-ea"/>
              </a:rPr>
              <a:t>은 사업자번호로 가입</a:t>
            </a:r>
            <a:endParaRPr lang="en-US" altLang="ko-KR" sz="1600" b="1" dirty="0">
              <a:solidFill>
                <a:schemeClr val="tx1">
                  <a:lumMod val="50000"/>
                  <a:lumOff val="50000"/>
                </a:schemeClr>
              </a:solidFill>
              <a:latin typeface="+mn-ea"/>
            </a:endParaRPr>
          </a:p>
          <a:p>
            <a:pPr marL="0" indent="0">
              <a:buNone/>
            </a:pPr>
            <a:r>
              <a:rPr lang="ko-KR" altLang="en-US" sz="1600" b="1" dirty="0">
                <a:solidFill>
                  <a:schemeClr val="tx1">
                    <a:lumMod val="50000"/>
                    <a:lumOff val="50000"/>
                  </a:schemeClr>
                </a:solidFill>
                <a:latin typeface="+mn-ea"/>
              </a:rPr>
              <a:t>소득은 주민번호로 가입</a:t>
            </a:r>
          </a:p>
        </p:txBody>
      </p:sp>
    </p:spTree>
    <p:extLst>
      <p:ext uri="{BB962C8B-B14F-4D97-AF65-F5344CB8AC3E}">
        <p14:creationId xmlns:p14="http://schemas.microsoft.com/office/powerpoint/2010/main" val="372058405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1">
            <a:extLst>
              <a:ext uri="{FF2B5EF4-FFF2-40B4-BE49-F238E27FC236}">
                <a16:creationId xmlns:a16="http://schemas.microsoft.com/office/drawing/2014/main" id="{655AFBA2-3F72-A389-F896-741A8989AEBF}"/>
              </a:ext>
            </a:extLst>
          </p:cNvPr>
          <p:cNvGrpSpPr/>
          <p:nvPr/>
        </p:nvGrpSpPr>
        <p:grpSpPr>
          <a:xfrm>
            <a:off x="1585447" y="1107085"/>
            <a:ext cx="8625353" cy="5908979"/>
            <a:chOff x="899647" y="-170823"/>
            <a:chExt cx="10656021" cy="7300130"/>
          </a:xfrm>
        </p:grpSpPr>
        <p:pic>
          <p:nvPicPr>
            <p:cNvPr id="3" name="그림 2">
              <a:extLst>
                <a:ext uri="{FF2B5EF4-FFF2-40B4-BE49-F238E27FC236}">
                  <a16:creationId xmlns:a16="http://schemas.microsoft.com/office/drawing/2014/main" id="{5A192B5A-7625-388B-B2C7-EBA316AD9D85}"/>
                </a:ext>
              </a:extLst>
            </p:cNvPr>
            <p:cNvPicPr>
              <a:picLocks noChangeAspect="1"/>
            </p:cNvPicPr>
            <p:nvPr/>
          </p:nvPicPr>
          <p:blipFill>
            <a:blip r:embed="rId2"/>
            <a:stretch>
              <a:fillRect/>
            </a:stretch>
          </p:blipFill>
          <p:spPr>
            <a:xfrm>
              <a:off x="899647" y="308682"/>
              <a:ext cx="10656021" cy="6341120"/>
            </a:xfrm>
            <a:prstGeom prst="rect">
              <a:avLst/>
            </a:prstGeom>
          </p:spPr>
        </p:pic>
        <p:sp>
          <p:nvSpPr>
            <p:cNvPr id="4" name="TextBox 3">
              <a:extLst>
                <a:ext uri="{FF2B5EF4-FFF2-40B4-BE49-F238E27FC236}">
                  <a16:creationId xmlns:a16="http://schemas.microsoft.com/office/drawing/2014/main" id="{6CEDFCF9-D607-E682-7755-01F793B2314A}"/>
                </a:ext>
              </a:extLst>
            </p:cNvPr>
            <p:cNvSpPr txBox="1"/>
            <p:nvPr/>
          </p:nvSpPr>
          <p:spPr>
            <a:xfrm>
              <a:off x="9661778" y="1566653"/>
              <a:ext cx="1630575" cy="246221"/>
            </a:xfrm>
            <a:prstGeom prst="rect">
              <a:avLst/>
            </a:prstGeom>
            <a:noFill/>
          </p:spPr>
          <p:txBody>
            <a:bodyPr wrap="none" rtlCol="0">
              <a:spAutoFit/>
            </a:bodyPr>
            <a:lstStyle/>
            <a:p>
              <a:r>
                <a:rPr lang="ko-KR" altLang="en-US" sz="1000" dirty="0"/>
                <a:t>출처 </a:t>
              </a:r>
              <a:r>
                <a:rPr lang="en-US" altLang="ko-KR" sz="1000" dirty="0"/>
                <a:t>: </a:t>
              </a:r>
              <a:r>
                <a:rPr lang="ko-KR" altLang="en-US" sz="1000" dirty="0"/>
                <a:t>농협은행 홈페이지</a:t>
              </a:r>
            </a:p>
          </p:txBody>
        </p:sp>
        <p:sp>
          <p:nvSpPr>
            <p:cNvPr id="5" name="폭발: 14pt 4">
              <a:extLst>
                <a:ext uri="{FF2B5EF4-FFF2-40B4-BE49-F238E27FC236}">
                  <a16:creationId xmlns:a16="http://schemas.microsoft.com/office/drawing/2014/main" id="{2B0CBABE-2834-0061-841E-EB9A603BFA1B}"/>
                </a:ext>
              </a:extLst>
            </p:cNvPr>
            <p:cNvSpPr/>
            <p:nvPr/>
          </p:nvSpPr>
          <p:spPr>
            <a:xfrm>
              <a:off x="2371411" y="-170823"/>
              <a:ext cx="2652765" cy="2270929"/>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폭발: 14pt 5">
              <a:extLst>
                <a:ext uri="{FF2B5EF4-FFF2-40B4-BE49-F238E27FC236}">
                  <a16:creationId xmlns:a16="http://schemas.microsoft.com/office/drawing/2014/main" id="{0A9CCDED-BEC2-1116-7C20-568AAD97545C}"/>
                </a:ext>
              </a:extLst>
            </p:cNvPr>
            <p:cNvSpPr/>
            <p:nvPr/>
          </p:nvSpPr>
          <p:spPr>
            <a:xfrm>
              <a:off x="3295859" y="4858378"/>
              <a:ext cx="2652765" cy="2270929"/>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7" name="직사각형 6">
            <a:extLst>
              <a:ext uri="{FF2B5EF4-FFF2-40B4-BE49-F238E27FC236}">
                <a16:creationId xmlns:a16="http://schemas.microsoft.com/office/drawing/2014/main" id="{522F9DEB-9124-3DD1-E760-7C81CB0012FE}"/>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TextBox 7">
            <a:extLst>
              <a:ext uri="{FF2B5EF4-FFF2-40B4-BE49-F238E27FC236}">
                <a16:creationId xmlns:a16="http://schemas.microsoft.com/office/drawing/2014/main" id="{0B1B7085-8CCD-9FFB-7387-1F4787DDB4B4}"/>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부가세</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err="1">
                <a:solidFill>
                  <a:schemeClr val="bg1"/>
                </a:solidFill>
                <a:effectLst>
                  <a:outerShdw blurRad="38100" dist="38100" dir="2700000" algn="tl">
                    <a:srgbClr val="000000">
                      <a:alpha val="43137"/>
                    </a:srgbClr>
                  </a:outerShdw>
                </a:effectLst>
              </a:rPr>
              <a:t>홈텍스</a:t>
            </a:r>
            <a:r>
              <a:rPr lang="ko-KR" altLang="en-US" sz="4000" b="1" dirty="0">
                <a:solidFill>
                  <a:schemeClr val="bg1"/>
                </a:solidFill>
                <a:effectLst>
                  <a:outerShdw blurRad="38100" dist="38100" dir="2700000" algn="tl">
                    <a:srgbClr val="000000">
                      <a:alpha val="43137"/>
                    </a:srgbClr>
                  </a:outerShdw>
                </a:effectLst>
              </a:rPr>
              <a:t> </a:t>
            </a:r>
            <a:r>
              <a:rPr lang="ko-KR" altLang="en-US" sz="4000" b="1" dirty="0" err="1">
                <a:solidFill>
                  <a:schemeClr val="bg1"/>
                </a:solidFill>
                <a:effectLst>
                  <a:outerShdw blurRad="38100" dist="38100" dir="2700000" algn="tl">
                    <a:srgbClr val="000000">
                      <a:alpha val="43137"/>
                    </a:srgbClr>
                  </a:outerShdw>
                </a:effectLst>
              </a:rPr>
              <a:t>신고시</a:t>
            </a:r>
            <a:r>
              <a:rPr lang="ko-KR" altLang="en-US" sz="4000" b="1" dirty="0">
                <a:solidFill>
                  <a:schemeClr val="bg1"/>
                </a:solidFill>
                <a:effectLst>
                  <a:outerShdw blurRad="38100" dist="38100" dir="2700000" algn="tl">
                    <a:srgbClr val="000000">
                      <a:alpha val="43137"/>
                    </a:srgbClr>
                  </a:outerShdw>
                </a:effectLst>
              </a:rPr>
              <a:t> 주의사항</a:t>
            </a:r>
          </a:p>
        </p:txBody>
      </p:sp>
    </p:spTree>
    <p:extLst>
      <p:ext uri="{BB962C8B-B14F-4D97-AF65-F5344CB8AC3E}">
        <p14:creationId xmlns:p14="http://schemas.microsoft.com/office/powerpoint/2010/main" val="414152294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종합소득세의 이해</a:t>
            </a:r>
          </a:p>
        </p:txBody>
      </p:sp>
      <p:sp>
        <p:nvSpPr>
          <p:cNvPr id="2" name="텍스트 개체 틀 3">
            <a:extLst>
              <a:ext uri="{FF2B5EF4-FFF2-40B4-BE49-F238E27FC236}">
                <a16:creationId xmlns:a16="http://schemas.microsoft.com/office/drawing/2014/main" id="{993973DA-B699-243C-87BE-E1C69C174394}"/>
              </a:ext>
            </a:extLst>
          </p:cNvPr>
          <p:cNvSpPr txBox="1">
            <a:spLocks/>
          </p:cNvSpPr>
          <p:nvPr/>
        </p:nvSpPr>
        <p:spPr>
          <a:xfrm>
            <a:off x="7061200" y="2070590"/>
            <a:ext cx="5008314" cy="1358410"/>
          </a:xfrm>
          <a:prstGeom prst="rect">
            <a:avLst/>
          </a:prstGeom>
        </p:spPr>
        <p:txBody>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ko-KR" altLang="en-US" sz="2000" b="1" dirty="0">
                <a:solidFill>
                  <a:schemeClr val="accent6">
                    <a:lumMod val="75000"/>
                  </a:schemeClr>
                </a:solidFill>
                <a:latin typeface="+mn-ea"/>
              </a:rPr>
              <a:t>회원가입은 </a:t>
            </a:r>
            <a:r>
              <a:rPr lang="ko-KR" altLang="en-US" sz="2000" b="1" dirty="0" err="1">
                <a:solidFill>
                  <a:schemeClr val="accent6">
                    <a:lumMod val="75000"/>
                  </a:schemeClr>
                </a:solidFill>
                <a:latin typeface="+mn-ea"/>
              </a:rPr>
              <a:t>두번</a:t>
            </a:r>
            <a:r>
              <a:rPr lang="en-US" altLang="ko-KR" sz="2000" b="1" dirty="0">
                <a:solidFill>
                  <a:schemeClr val="accent6">
                    <a:lumMod val="75000"/>
                  </a:schemeClr>
                </a:solidFill>
                <a:latin typeface="+mn-ea"/>
              </a:rPr>
              <a:t>!!!</a:t>
            </a:r>
          </a:p>
          <a:p>
            <a:pPr marL="0" indent="0">
              <a:buNone/>
            </a:pPr>
            <a:r>
              <a:rPr lang="ko-KR" altLang="en-US" sz="1600" b="1" dirty="0">
                <a:solidFill>
                  <a:schemeClr val="tx1">
                    <a:lumMod val="50000"/>
                    <a:lumOff val="50000"/>
                  </a:schemeClr>
                </a:solidFill>
                <a:latin typeface="+mn-ea"/>
              </a:rPr>
              <a:t>매출</a:t>
            </a:r>
            <a:r>
              <a:rPr lang="en-US" altLang="ko-KR" sz="1600" b="1" dirty="0">
                <a:solidFill>
                  <a:schemeClr val="tx1">
                    <a:lumMod val="50000"/>
                    <a:lumOff val="50000"/>
                  </a:schemeClr>
                </a:solidFill>
                <a:latin typeface="+mn-ea"/>
              </a:rPr>
              <a:t>(</a:t>
            </a:r>
            <a:r>
              <a:rPr lang="ko-KR" altLang="en-US" sz="1600" b="1" dirty="0">
                <a:solidFill>
                  <a:schemeClr val="tx1">
                    <a:lumMod val="50000"/>
                    <a:lumOff val="50000"/>
                  </a:schemeClr>
                </a:solidFill>
                <a:latin typeface="+mn-ea"/>
              </a:rPr>
              <a:t>부가세</a:t>
            </a:r>
            <a:r>
              <a:rPr lang="en-US" altLang="ko-KR" sz="1600" b="1" dirty="0">
                <a:solidFill>
                  <a:schemeClr val="tx1">
                    <a:lumMod val="50000"/>
                    <a:lumOff val="50000"/>
                  </a:schemeClr>
                </a:solidFill>
                <a:latin typeface="+mn-ea"/>
              </a:rPr>
              <a:t>, </a:t>
            </a:r>
            <a:r>
              <a:rPr lang="ko-KR" altLang="en-US" sz="1600" b="1" dirty="0">
                <a:solidFill>
                  <a:schemeClr val="tx1">
                    <a:lumMod val="50000"/>
                    <a:lumOff val="50000"/>
                  </a:schemeClr>
                </a:solidFill>
                <a:latin typeface="+mn-ea"/>
              </a:rPr>
              <a:t>사업장현황</a:t>
            </a:r>
            <a:r>
              <a:rPr lang="en-US" altLang="ko-KR" sz="1600" b="1" dirty="0">
                <a:solidFill>
                  <a:schemeClr val="tx1">
                    <a:lumMod val="50000"/>
                    <a:lumOff val="50000"/>
                  </a:schemeClr>
                </a:solidFill>
                <a:latin typeface="+mn-ea"/>
              </a:rPr>
              <a:t>)</a:t>
            </a:r>
            <a:r>
              <a:rPr lang="ko-KR" altLang="en-US" sz="1600" b="1" dirty="0">
                <a:solidFill>
                  <a:schemeClr val="tx1">
                    <a:lumMod val="50000"/>
                    <a:lumOff val="50000"/>
                  </a:schemeClr>
                </a:solidFill>
                <a:latin typeface="+mn-ea"/>
              </a:rPr>
              <a:t>은 사업자번호로 가입</a:t>
            </a:r>
            <a:endParaRPr lang="en-US" altLang="ko-KR" sz="1600" b="1" dirty="0">
              <a:solidFill>
                <a:schemeClr val="tx1">
                  <a:lumMod val="50000"/>
                  <a:lumOff val="50000"/>
                </a:schemeClr>
              </a:solidFill>
              <a:latin typeface="+mn-ea"/>
            </a:endParaRPr>
          </a:p>
          <a:p>
            <a:pPr marL="0" indent="0">
              <a:buNone/>
            </a:pPr>
            <a:r>
              <a:rPr lang="ko-KR" altLang="en-US" sz="1600" b="1" dirty="0">
                <a:solidFill>
                  <a:schemeClr val="tx1">
                    <a:lumMod val="50000"/>
                    <a:lumOff val="50000"/>
                  </a:schemeClr>
                </a:solidFill>
                <a:latin typeface="+mn-ea"/>
              </a:rPr>
              <a:t>소득은 주민번호로 가입</a:t>
            </a:r>
            <a:endParaRPr lang="en-US" altLang="ko-KR" sz="1600" b="1" dirty="0">
              <a:solidFill>
                <a:schemeClr val="tx1">
                  <a:lumMod val="50000"/>
                  <a:lumOff val="50000"/>
                </a:schemeClr>
              </a:solidFill>
              <a:latin typeface="+mn-ea"/>
            </a:endParaRPr>
          </a:p>
          <a:p>
            <a:pPr marL="0" indent="0">
              <a:buNone/>
            </a:pPr>
            <a:r>
              <a:rPr lang="ko-KR" altLang="en-US" sz="1600" b="1" dirty="0">
                <a:solidFill>
                  <a:schemeClr val="tx1">
                    <a:lumMod val="50000"/>
                    <a:lumOff val="50000"/>
                  </a:schemeClr>
                </a:solidFill>
                <a:latin typeface="+mn-ea"/>
              </a:rPr>
              <a:t>농협 </a:t>
            </a:r>
            <a:r>
              <a:rPr lang="en-US" altLang="ko-KR" sz="1600" b="1" dirty="0">
                <a:solidFill>
                  <a:schemeClr val="tx1">
                    <a:lumMod val="50000"/>
                    <a:lumOff val="50000"/>
                  </a:schemeClr>
                </a:solidFill>
                <a:latin typeface="+mn-ea"/>
              </a:rPr>
              <a:t>ID</a:t>
            </a:r>
            <a:r>
              <a:rPr lang="ko-KR" altLang="en-US" sz="1600" b="1" dirty="0">
                <a:solidFill>
                  <a:schemeClr val="tx1">
                    <a:lumMod val="50000"/>
                    <a:lumOff val="50000"/>
                  </a:schemeClr>
                </a:solidFill>
                <a:latin typeface="+mn-ea"/>
              </a:rPr>
              <a:t>도 </a:t>
            </a:r>
            <a:r>
              <a:rPr lang="en-US" altLang="ko-KR" sz="1600" b="1" dirty="0">
                <a:solidFill>
                  <a:schemeClr val="tx1">
                    <a:lumMod val="50000"/>
                    <a:lumOff val="50000"/>
                  </a:schemeClr>
                </a:solidFill>
                <a:latin typeface="+mn-ea"/>
              </a:rPr>
              <a:t>2</a:t>
            </a:r>
            <a:r>
              <a:rPr lang="ko-KR" altLang="en-US" sz="1600" b="1" dirty="0">
                <a:solidFill>
                  <a:schemeClr val="tx1">
                    <a:lumMod val="50000"/>
                    <a:lumOff val="50000"/>
                  </a:schemeClr>
                </a:solidFill>
                <a:latin typeface="+mn-ea"/>
              </a:rPr>
              <a:t>개로 </a:t>
            </a:r>
            <a:r>
              <a:rPr lang="en-US" altLang="ko-KR" sz="1600" b="1" dirty="0">
                <a:solidFill>
                  <a:schemeClr val="tx1">
                    <a:lumMod val="50000"/>
                    <a:lumOff val="50000"/>
                  </a:schemeClr>
                </a:solidFill>
                <a:latin typeface="+mn-ea"/>
              </a:rPr>
              <a:t>PW</a:t>
            </a:r>
            <a:r>
              <a:rPr lang="ko-KR" altLang="en-US" sz="1600" b="1" dirty="0">
                <a:solidFill>
                  <a:schemeClr val="tx1">
                    <a:lumMod val="50000"/>
                    <a:lumOff val="50000"/>
                  </a:schemeClr>
                </a:solidFill>
                <a:latin typeface="+mn-ea"/>
              </a:rPr>
              <a:t>는 동일하게 만들고 관리필수</a:t>
            </a:r>
            <a:r>
              <a:rPr lang="en-US" altLang="ko-KR" sz="1600" b="1" dirty="0">
                <a:solidFill>
                  <a:schemeClr val="tx1">
                    <a:lumMod val="50000"/>
                    <a:lumOff val="50000"/>
                  </a:schemeClr>
                </a:solidFill>
                <a:latin typeface="+mn-ea"/>
              </a:rPr>
              <a:t>!!</a:t>
            </a:r>
            <a:endParaRPr lang="ko-KR" altLang="en-US" sz="1600" b="1" dirty="0">
              <a:solidFill>
                <a:schemeClr val="tx1">
                  <a:lumMod val="50000"/>
                  <a:lumOff val="50000"/>
                </a:schemeClr>
              </a:solidFill>
              <a:latin typeface="+mn-ea"/>
            </a:endParaRPr>
          </a:p>
        </p:txBody>
      </p:sp>
      <p:pic>
        <p:nvPicPr>
          <p:cNvPr id="11" name="그림 10">
            <a:extLst>
              <a:ext uri="{FF2B5EF4-FFF2-40B4-BE49-F238E27FC236}">
                <a16:creationId xmlns:a16="http://schemas.microsoft.com/office/drawing/2014/main" id="{B050322B-026D-9B4F-7270-9373EEE8AED1}"/>
              </a:ext>
            </a:extLst>
          </p:cNvPr>
          <p:cNvPicPr>
            <a:picLocks noChangeAspect="1"/>
          </p:cNvPicPr>
          <p:nvPr/>
        </p:nvPicPr>
        <p:blipFill rotWithShape="1">
          <a:blip r:embed="rId2"/>
          <a:srcRect l="23437" t="38372" r="24479" b="4886"/>
          <a:stretch/>
        </p:blipFill>
        <p:spPr>
          <a:xfrm>
            <a:off x="535806" y="1789057"/>
            <a:ext cx="6358489" cy="3723375"/>
          </a:xfrm>
          <a:prstGeom prst="rect">
            <a:avLst/>
          </a:prstGeom>
          <a:ln>
            <a:solidFill>
              <a:schemeClr val="tx1">
                <a:lumMod val="50000"/>
                <a:lumOff val="50000"/>
              </a:schemeClr>
            </a:solidFill>
          </a:ln>
        </p:spPr>
      </p:pic>
      <p:sp>
        <p:nvSpPr>
          <p:cNvPr id="12" name="TextBox 11">
            <a:extLst>
              <a:ext uri="{FF2B5EF4-FFF2-40B4-BE49-F238E27FC236}">
                <a16:creationId xmlns:a16="http://schemas.microsoft.com/office/drawing/2014/main" id="{F20EA557-A1C3-813B-7936-8FF2B22D34A2}"/>
              </a:ext>
            </a:extLst>
          </p:cNvPr>
          <p:cNvSpPr txBox="1"/>
          <p:nvPr/>
        </p:nvSpPr>
        <p:spPr>
          <a:xfrm>
            <a:off x="5090596" y="5638279"/>
            <a:ext cx="1803699" cy="246221"/>
          </a:xfrm>
          <a:prstGeom prst="rect">
            <a:avLst/>
          </a:prstGeom>
          <a:noFill/>
        </p:spPr>
        <p:txBody>
          <a:bodyPr wrap="none" rtlCol="0">
            <a:spAutoFit/>
          </a:bodyPr>
          <a:lstStyle/>
          <a:p>
            <a:r>
              <a:rPr lang="ko-KR" altLang="en-US" sz="1000" dirty="0">
                <a:solidFill>
                  <a:schemeClr val="bg2">
                    <a:lumMod val="25000"/>
                  </a:schemeClr>
                </a:solidFill>
              </a:rPr>
              <a:t>출처 </a:t>
            </a:r>
            <a:r>
              <a:rPr lang="en-US" altLang="ko-KR" sz="1000" dirty="0">
                <a:solidFill>
                  <a:schemeClr val="bg2">
                    <a:lumMod val="25000"/>
                  </a:schemeClr>
                </a:solidFill>
              </a:rPr>
              <a:t>: </a:t>
            </a:r>
            <a:r>
              <a:rPr lang="ko-KR" altLang="en-US" sz="1000" dirty="0" err="1">
                <a:solidFill>
                  <a:schemeClr val="bg2">
                    <a:lumMod val="25000"/>
                  </a:schemeClr>
                </a:solidFill>
              </a:rPr>
              <a:t>홈텍스</a:t>
            </a:r>
            <a:r>
              <a:rPr lang="ko-KR" altLang="en-US" sz="1000" dirty="0">
                <a:solidFill>
                  <a:schemeClr val="bg2">
                    <a:lumMod val="25000"/>
                  </a:schemeClr>
                </a:solidFill>
              </a:rPr>
              <a:t> 회원가입 화면</a:t>
            </a:r>
          </a:p>
        </p:txBody>
      </p:sp>
      <p:sp>
        <p:nvSpPr>
          <p:cNvPr id="13" name="폭발: 14pt 12">
            <a:extLst>
              <a:ext uri="{FF2B5EF4-FFF2-40B4-BE49-F238E27FC236}">
                <a16:creationId xmlns:a16="http://schemas.microsoft.com/office/drawing/2014/main" id="{62A32141-5EE1-3C73-1B17-BC6D2B209311}"/>
              </a:ext>
            </a:extLst>
          </p:cNvPr>
          <p:cNvSpPr/>
          <p:nvPr/>
        </p:nvSpPr>
        <p:spPr>
          <a:xfrm>
            <a:off x="1328986" y="4636132"/>
            <a:ext cx="1653223" cy="1248367"/>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폭발: 14pt 13">
            <a:extLst>
              <a:ext uri="{FF2B5EF4-FFF2-40B4-BE49-F238E27FC236}">
                <a16:creationId xmlns:a16="http://schemas.microsoft.com/office/drawing/2014/main" id="{3BD5DD27-625B-F588-83B3-03B035344AA5}"/>
              </a:ext>
            </a:extLst>
          </p:cNvPr>
          <p:cNvSpPr/>
          <p:nvPr/>
        </p:nvSpPr>
        <p:spPr>
          <a:xfrm>
            <a:off x="122486" y="1424830"/>
            <a:ext cx="1653223" cy="1248367"/>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텍스트 개체 틀 3">
            <a:extLst>
              <a:ext uri="{FF2B5EF4-FFF2-40B4-BE49-F238E27FC236}">
                <a16:creationId xmlns:a16="http://schemas.microsoft.com/office/drawing/2014/main" id="{E29FCDC3-B933-CF32-1D42-5F62C53650D7}"/>
              </a:ext>
            </a:extLst>
          </p:cNvPr>
          <p:cNvSpPr txBox="1">
            <a:spLocks/>
          </p:cNvSpPr>
          <p:nvPr/>
        </p:nvSpPr>
        <p:spPr>
          <a:xfrm>
            <a:off x="7061200" y="3650745"/>
            <a:ext cx="4480694" cy="1066078"/>
          </a:xfrm>
          <a:prstGeom prst="rect">
            <a:avLst/>
          </a:prstGeom>
        </p:spPr>
        <p:txBody>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ko-KR" altLang="en-US" sz="2000" b="1" dirty="0">
                <a:solidFill>
                  <a:schemeClr val="accent6">
                    <a:lumMod val="75000"/>
                  </a:schemeClr>
                </a:solidFill>
                <a:latin typeface="+mn-ea"/>
              </a:rPr>
              <a:t>법인 사업자도 개인으로 신고</a:t>
            </a:r>
            <a:r>
              <a:rPr lang="en-US" altLang="ko-KR" sz="2000" b="1" dirty="0">
                <a:solidFill>
                  <a:schemeClr val="accent6">
                    <a:lumMod val="75000"/>
                  </a:schemeClr>
                </a:solidFill>
                <a:latin typeface="+mn-ea"/>
              </a:rPr>
              <a:t>!!!</a:t>
            </a:r>
          </a:p>
          <a:p>
            <a:pPr marL="0" indent="0">
              <a:buNone/>
            </a:pPr>
            <a:r>
              <a:rPr lang="ko-KR" altLang="en-US" sz="1600" b="1" dirty="0">
                <a:solidFill>
                  <a:schemeClr val="tx1">
                    <a:lumMod val="50000"/>
                    <a:lumOff val="50000"/>
                  </a:schemeClr>
                </a:solidFill>
                <a:latin typeface="+mn-ea"/>
              </a:rPr>
              <a:t>종합소득세는 사업자의 종류와 상관 없이 모두 개인 주민번호로 가입하여 신고</a:t>
            </a:r>
          </a:p>
        </p:txBody>
      </p:sp>
      <p:sp>
        <p:nvSpPr>
          <p:cNvPr id="3" name="사각형: 둥근 모서리 6">
            <a:extLst>
              <a:ext uri="{FF2B5EF4-FFF2-40B4-BE49-F238E27FC236}">
                <a16:creationId xmlns:a16="http://schemas.microsoft.com/office/drawing/2014/main" id="{E5CB95C1-E9F1-D11A-8B38-BDF62F9BAD63}"/>
              </a:ext>
            </a:extLst>
          </p:cNvPr>
          <p:cNvSpPr/>
          <p:nvPr/>
        </p:nvSpPr>
        <p:spPr>
          <a:xfrm>
            <a:off x="1126144" y="2268569"/>
            <a:ext cx="2403120" cy="878307"/>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633"/>
          </a:p>
        </p:txBody>
      </p:sp>
    </p:spTree>
    <p:extLst>
      <p:ext uri="{BB962C8B-B14F-4D97-AF65-F5344CB8AC3E}">
        <p14:creationId xmlns:p14="http://schemas.microsoft.com/office/powerpoint/2010/main" val="371563272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5A192B5A-7625-388B-B2C7-EBA316AD9D85}"/>
              </a:ext>
            </a:extLst>
          </p:cNvPr>
          <p:cNvPicPr>
            <a:picLocks noChangeAspect="1"/>
          </p:cNvPicPr>
          <p:nvPr/>
        </p:nvPicPr>
        <p:blipFill>
          <a:blip r:embed="rId2"/>
          <a:stretch>
            <a:fillRect/>
          </a:stretch>
        </p:blipFill>
        <p:spPr>
          <a:xfrm>
            <a:off x="781020" y="258440"/>
            <a:ext cx="10656021" cy="6341120"/>
          </a:xfrm>
          <a:prstGeom prst="rect">
            <a:avLst/>
          </a:prstGeom>
        </p:spPr>
      </p:pic>
      <p:sp>
        <p:nvSpPr>
          <p:cNvPr id="4" name="TextBox 3">
            <a:extLst>
              <a:ext uri="{FF2B5EF4-FFF2-40B4-BE49-F238E27FC236}">
                <a16:creationId xmlns:a16="http://schemas.microsoft.com/office/drawing/2014/main" id="{6CEDFCF9-D607-E682-7755-01F793B2314A}"/>
              </a:ext>
            </a:extLst>
          </p:cNvPr>
          <p:cNvSpPr txBox="1"/>
          <p:nvPr/>
        </p:nvSpPr>
        <p:spPr>
          <a:xfrm>
            <a:off x="9661778" y="1566653"/>
            <a:ext cx="1630575" cy="246221"/>
          </a:xfrm>
          <a:prstGeom prst="rect">
            <a:avLst/>
          </a:prstGeom>
          <a:noFill/>
        </p:spPr>
        <p:txBody>
          <a:bodyPr wrap="none" rtlCol="0">
            <a:spAutoFit/>
          </a:bodyPr>
          <a:lstStyle/>
          <a:p>
            <a:r>
              <a:rPr lang="ko-KR" altLang="en-US" sz="1000" dirty="0"/>
              <a:t>출처 </a:t>
            </a:r>
            <a:r>
              <a:rPr lang="en-US" altLang="ko-KR" sz="1000" dirty="0"/>
              <a:t>: </a:t>
            </a:r>
            <a:r>
              <a:rPr lang="ko-KR" altLang="en-US" sz="1000" dirty="0"/>
              <a:t>농협은행 홈페이지</a:t>
            </a:r>
          </a:p>
        </p:txBody>
      </p:sp>
      <p:sp>
        <p:nvSpPr>
          <p:cNvPr id="5" name="폭발: 14pt 4">
            <a:extLst>
              <a:ext uri="{FF2B5EF4-FFF2-40B4-BE49-F238E27FC236}">
                <a16:creationId xmlns:a16="http://schemas.microsoft.com/office/drawing/2014/main" id="{2B0CBABE-2834-0061-841E-EB9A603BFA1B}"/>
              </a:ext>
            </a:extLst>
          </p:cNvPr>
          <p:cNvSpPr/>
          <p:nvPr/>
        </p:nvSpPr>
        <p:spPr>
          <a:xfrm>
            <a:off x="1700463" y="-57061"/>
            <a:ext cx="2017276" cy="1624195"/>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폭발: 14pt 5">
            <a:extLst>
              <a:ext uri="{FF2B5EF4-FFF2-40B4-BE49-F238E27FC236}">
                <a16:creationId xmlns:a16="http://schemas.microsoft.com/office/drawing/2014/main" id="{0A9CCDED-BEC2-1116-7C20-568AAD97545C}"/>
              </a:ext>
            </a:extLst>
          </p:cNvPr>
          <p:cNvSpPr/>
          <p:nvPr/>
        </p:nvSpPr>
        <p:spPr>
          <a:xfrm>
            <a:off x="754959" y="2875829"/>
            <a:ext cx="2652765" cy="2270929"/>
          </a:xfrm>
          <a:prstGeom prst="irregularSeal2">
            <a:avLst/>
          </a:prstGeom>
          <a:noFill/>
          <a:ln w="349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81865622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4">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2367418" y="389204"/>
            <a:ext cx="8859381"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종합소득세의 이해</a:t>
            </a:r>
          </a:p>
        </p:txBody>
      </p:sp>
      <p:sp>
        <p:nvSpPr>
          <p:cNvPr id="2" name="Text Box 9">
            <a:extLst>
              <a:ext uri="{FF2B5EF4-FFF2-40B4-BE49-F238E27FC236}">
                <a16:creationId xmlns:a16="http://schemas.microsoft.com/office/drawing/2014/main" id="{0D43E3A5-1E29-600E-1A9E-2112E8B5AF06}"/>
              </a:ext>
            </a:extLst>
          </p:cNvPr>
          <p:cNvSpPr txBox="1">
            <a:spLocks noChangeArrowheads="1"/>
          </p:cNvSpPr>
          <p:nvPr/>
        </p:nvSpPr>
        <p:spPr bwMode="auto">
          <a:xfrm>
            <a:off x="8447088" y="3149520"/>
            <a:ext cx="1392237" cy="154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algn="ctr" eaLnBrk="1" latinLnBrk="1" hangingPunct="1">
              <a:lnSpc>
                <a:spcPct val="130000"/>
              </a:lnSpc>
              <a:spcBef>
                <a:spcPct val="20000"/>
              </a:spcBef>
            </a:pPr>
            <a:r>
              <a:rPr lang="ko-KR" altLang="en-US" sz="3600" dirty="0">
                <a:solidFill>
                  <a:schemeClr val="bg1"/>
                </a:solidFill>
              </a:rPr>
              <a:t>누가</a:t>
            </a:r>
            <a:r>
              <a:rPr lang="en-US" altLang="ko-KR" sz="3600" dirty="0">
                <a:solidFill>
                  <a:schemeClr val="bg1"/>
                </a:solidFill>
              </a:rPr>
              <a:t>?</a:t>
            </a:r>
          </a:p>
          <a:p>
            <a:pPr algn="ctr" eaLnBrk="1" latinLnBrk="1" hangingPunct="1">
              <a:lnSpc>
                <a:spcPct val="130000"/>
              </a:lnSpc>
              <a:spcBef>
                <a:spcPct val="20000"/>
              </a:spcBef>
            </a:pPr>
            <a:r>
              <a:rPr lang="ko-KR" altLang="en-US" sz="3600" dirty="0">
                <a:solidFill>
                  <a:schemeClr val="bg1"/>
                </a:solidFill>
              </a:rPr>
              <a:t>얼마</a:t>
            </a:r>
            <a:r>
              <a:rPr lang="en-US" altLang="ko-KR" sz="3600" dirty="0">
                <a:solidFill>
                  <a:schemeClr val="bg1"/>
                </a:solidFill>
              </a:rPr>
              <a:t>?</a:t>
            </a:r>
            <a:endParaRPr lang="en-US" altLang="ko-KR" sz="2400" dirty="0">
              <a:solidFill>
                <a:schemeClr val="bg1"/>
              </a:solidFill>
            </a:endParaRPr>
          </a:p>
        </p:txBody>
      </p:sp>
      <p:sp>
        <p:nvSpPr>
          <p:cNvPr id="6" name="Text Box 9">
            <a:extLst>
              <a:ext uri="{FF2B5EF4-FFF2-40B4-BE49-F238E27FC236}">
                <a16:creationId xmlns:a16="http://schemas.microsoft.com/office/drawing/2014/main" id="{A6BCE37A-0581-E276-3EAB-A14B802C165B}"/>
              </a:ext>
            </a:extLst>
          </p:cNvPr>
          <p:cNvSpPr txBox="1">
            <a:spLocks noChangeArrowheads="1"/>
          </p:cNvSpPr>
          <p:nvPr/>
        </p:nvSpPr>
        <p:spPr bwMode="auto">
          <a:xfrm>
            <a:off x="2228850" y="3565445"/>
            <a:ext cx="1392238"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algn="ctr" eaLnBrk="1" latinLnBrk="1" hangingPunct="1">
              <a:lnSpc>
                <a:spcPct val="130000"/>
              </a:lnSpc>
              <a:spcBef>
                <a:spcPct val="20000"/>
              </a:spcBef>
            </a:pPr>
            <a:r>
              <a:rPr lang="ko-KR" altLang="en-US" sz="3600" dirty="0">
                <a:solidFill>
                  <a:schemeClr val="bg1"/>
                </a:solidFill>
              </a:rPr>
              <a:t>상품</a:t>
            </a:r>
            <a:r>
              <a:rPr lang="en-US" altLang="ko-KR" sz="3600" dirty="0">
                <a:solidFill>
                  <a:schemeClr val="bg1"/>
                </a:solidFill>
              </a:rPr>
              <a:t>?</a:t>
            </a:r>
            <a:endParaRPr lang="en-US" altLang="ko-KR" sz="2400" dirty="0">
              <a:solidFill>
                <a:schemeClr val="bg1"/>
              </a:solidFill>
            </a:endParaRPr>
          </a:p>
        </p:txBody>
      </p:sp>
      <p:graphicFrame>
        <p:nvGraphicFramePr>
          <p:cNvPr id="7" name="다이어그램 6">
            <a:extLst>
              <a:ext uri="{FF2B5EF4-FFF2-40B4-BE49-F238E27FC236}">
                <a16:creationId xmlns:a16="http://schemas.microsoft.com/office/drawing/2014/main" id="{1065E883-C57D-E223-E99E-6255D70EC7E7}"/>
              </a:ext>
            </a:extLst>
          </p:cNvPr>
          <p:cNvGraphicFramePr/>
          <p:nvPr/>
        </p:nvGraphicFramePr>
        <p:xfrm>
          <a:off x="834195" y="1712525"/>
          <a:ext cx="10163175" cy="47907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3928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종합소득세</a:t>
            </a:r>
            <a:r>
              <a:rPr lang="en-US" altLang="ko-KR" sz="4000" b="1" dirty="0">
                <a:solidFill>
                  <a:schemeClr val="bg1"/>
                </a:solidFill>
                <a:effectLst>
                  <a:outerShdw blurRad="38100" dist="38100" dir="2700000" algn="tl">
                    <a:srgbClr val="000000">
                      <a:alpha val="43137"/>
                    </a:srgbClr>
                  </a:outerShdw>
                </a:effectLst>
              </a:rPr>
              <a:t>- </a:t>
            </a:r>
            <a:r>
              <a:rPr lang="ko-KR" altLang="en-US" sz="4000" b="1" dirty="0">
                <a:solidFill>
                  <a:schemeClr val="bg1"/>
                </a:solidFill>
                <a:effectLst>
                  <a:outerShdw blurRad="38100" dist="38100" dir="2700000" algn="tl">
                    <a:srgbClr val="000000">
                      <a:alpha val="43137"/>
                    </a:srgbClr>
                  </a:outerShdw>
                </a:effectLst>
              </a:rPr>
              <a:t>단순경비율과 기준경비율</a:t>
            </a:r>
          </a:p>
        </p:txBody>
      </p:sp>
      <p:pic>
        <p:nvPicPr>
          <p:cNvPr id="2" name="그림 1">
            <a:extLst>
              <a:ext uri="{FF2B5EF4-FFF2-40B4-BE49-F238E27FC236}">
                <a16:creationId xmlns:a16="http://schemas.microsoft.com/office/drawing/2014/main" id="{F30B6C6C-A587-2570-78C0-446BCBF72A99}"/>
              </a:ext>
            </a:extLst>
          </p:cNvPr>
          <p:cNvPicPr>
            <a:picLocks noChangeAspect="1"/>
          </p:cNvPicPr>
          <p:nvPr/>
        </p:nvPicPr>
        <p:blipFill>
          <a:blip r:embed="rId2"/>
          <a:stretch>
            <a:fillRect/>
          </a:stretch>
        </p:blipFill>
        <p:spPr>
          <a:xfrm>
            <a:off x="331787" y="1256446"/>
            <a:ext cx="11014499" cy="5030054"/>
          </a:xfrm>
          <a:prstGeom prst="rect">
            <a:avLst/>
          </a:prstGeom>
        </p:spPr>
      </p:pic>
      <p:sp>
        <p:nvSpPr>
          <p:cNvPr id="3" name="TextBox 2">
            <a:extLst>
              <a:ext uri="{FF2B5EF4-FFF2-40B4-BE49-F238E27FC236}">
                <a16:creationId xmlns:a16="http://schemas.microsoft.com/office/drawing/2014/main" id="{FA99E2AA-8686-7496-0AD2-B0B441463413}"/>
              </a:ext>
            </a:extLst>
          </p:cNvPr>
          <p:cNvSpPr txBox="1"/>
          <p:nvPr/>
        </p:nvSpPr>
        <p:spPr>
          <a:xfrm>
            <a:off x="8964993" y="5753690"/>
            <a:ext cx="1502334" cy="246221"/>
          </a:xfrm>
          <a:prstGeom prst="rect">
            <a:avLst/>
          </a:prstGeom>
          <a:noFill/>
        </p:spPr>
        <p:txBody>
          <a:bodyPr wrap="none" rtlCol="0">
            <a:spAutoFit/>
          </a:bodyPr>
          <a:lstStyle/>
          <a:p>
            <a:r>
              <a:rPr lang="ko-KR" altLang="en-US" sz="1000" dirty="0">
                <a:solidFill>
                  <a:schemeClr val="bg2">
                    <a:lumMod val="50000"/>
                  </a:schemeClr>
                </a:solidFill>
              </a:rPr>
              <a:t>출처 </a:t>
            </a:r>
            <a:r>
              <a:rPr lang="en-US" altLang="ko-KR" sz="1000" dirty="0">
                <a:solidFill>
                  <a:schemeClr val="bg2">
                    <a:lumMod val="50000"/>
                  </a:schemeClr>
                </a:solidFill>
              </a:rPr>
              <a:t>: </a:t>
            </a:r>
            <a:r>
              <a:rPr lang="ko-KR" altLang="en-US" sz="1000" dirty="0" err="1">
                <a:solidFill>
                  <a:schemeClr val="bg2">
                    <a:lumMod val="50000"/>
                  </a:schemeClr>
                </a:solidFill>
              </a:rPr>
              <a:t>홈텍스</a:t>
            </a:r>
            <a:r>
              <a:rPr lang="ko-KR" altLang="en-US" sz="1000" dirty="0">
                <a:solidFill>
                  <a:schemeClr val="bg2">
                    <a:lumMod val="50000"/>
                  </a:schemeClr>
                </a:solidFill>
              </a:rPr>
              <a:t> 홈페이지</a:t>
            </a:r>
          </a:p>
        </p:txBody>
      </p:sp>
    </p:spTree>
    <p:extLst>
      <p:ext uri="{BB962C8B-B14F-4D97-AF65-F5344CB8AC3E}">
        <p14:creationId xmlns:p14="http://schemas.microsoft.com/office/powerpoint/2010/main" val="25440709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종합소득세</a:t>
            </a:r>
            <a:r>
              <a:rPr lang="en-US" altLang="ko-KR" sz="4000" b="1" dirty="0">
                <a:solidFill>
                  <a:schemeClr val="bg1"/>
                </a:solidFill>
                <a:effectLst>
                  <a:outerShdw blurRad="38100" dist="38100" dir="2700000" algn="tl">
                    <a:srgbClr val="000000">
                      <a:alpha val="43137"/>
                    </a:srgbClr>
                  </a:outerShdw>
                </a:effectLst>
              </a:rPr>
              <a:t>- </a:t>
            </a:r>
            <a:r>
              <a:rPr lang="ko-KR" altLang="en-US" sz="4000" b="1" dirty="0">
                <a:solidFill>
                  <a:schemeClr val="bg1"/>
                </a:solidFill>
                <a:effectLst>
                  <a:outerShdw blurRad="38100" dist="38100" dir="2700000" algn="tl">
                    <a:srgbClr val="000000">
                      <a:alpha val="43137"/>
                    </a:srgbClr>
                  </a:outerShdw>
                </a:effectLst>
              </a:rPr>
              <a:t>단순경비율과 기준경비율</a:t>
            </a:r>
          </a:p>
        </p:txBody>
      </p:sp>
      <p:pic>
        <p:nvPicPr>
          <p:cNvPr id="2" name="그림 2">
            <a:extLst>
              <a:ext uri="{FF2B5EF4-FFF2-40B4-BE49-F238E27FC236}">
                <a16:creationId xmlns:a16="http://schemas.microsoft.com/office/drawing/2014/main" id="{A42AD5BF-6221-952D-2CFD-8214E3022E6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6292" y="1069975"/>
            <a:ext cx="10565493" cy="5675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모서리가 둥근 직사각형 4">
            <a:extLst>
              <a:ext uri="{FF2B5EF4-FFF2-40B4-BE49-F238E27FC236}">
                <a16:creationId xmlns:a16="http://schemas.microsoft.com/office/drawing/2014/main" id="{FFA9A0AE-B1D6-382B-C63F-E95EA0C052F6}"/>
              </a:ext>
            </a:extLst>
          </p:cNvPr>
          <p:cNvSpPr/>
          <p:nvPr/>
        </p:nvSpPr>
        <p:spPr>
          <a:xfrm>
            <a:off x="723900" y="4882205"/>
            <a:ext cx="5545138" cy="42243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ko-KR" altLang="en-US"/>
          </a:p>
        </p:txBody>
      </p:sp>
      <p:sp>
        <p:nvSpPr>
          <p:cNvPr id="6" name="모서리가 둥근 직사각형 4">
            <a:extLst>
              <a:ext uri="{FF2B5EF4-FFF2-40B4-BE49-F238E27FC236}">
                <a16:creationId xmlns:a16="http://schemas.microsoft.com/office/drawing/2014/main" id="{DE0DBAC7-8AE9-ED4E-A7CD-812759A9BA95}"/>
              </a:ext>
            </a:extLst>
          </p:cNvPr>
          <p:cNvSpPr/>
          <p:nvPr/>
        </p:nvSpPr>
        <p:spPr>
          <a:xfrm>
            <a:off x="723900" y="5999911"/>
            <a:ext cx="5545138" cy="42243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ko-KR" altLang="en-US"/>
          </a:p>
        </p:txBody>
      </p:sp>
      <p:sp>
        <p:nvSpPr>
          <p:cNvPr id="7" name="TextBox 6">
            <a:extLst>
              <a:ext uri="{FF2B5EF4-FFF2-40B4-BE49-F238E27FC236}">
                <a16:creationId xmlns:a16="http://schemas.microsoft.com/office/drawing/2014/main" id="{007EFE4F-2556-B0AE-905D-7CC1749BEACE}"/>
              </a:ext>
            </a:extLst>
          </p:cNvPr>
          <p:cNvSpPr txBox="1"/>
          <p:nvPr/>
        </p:nvSpPr>
        <p:spPr>
          <a:xfrm>
            <a:off x="8964993" y="5753690"/>
            <a:ext cx="1502334" cy="246221"/>
          </a:xfrm>
          <a:prstGeom prst="rect">
            <a:avLst/>
          </a:prstGeom>
          <a:noFill/>
        </p:spPr>
        <p:txBody>
          <a:bodyPr wrap="none" rtlCol="0">
            <a:spAutoFit/>
          </a:bodyPr>
          <a:lstStyle/>
          <a:p>
            <a:r>
              <a:rPr lang="ko-KR" altLang="en-US" sz="1000" dirty="0">
                <a:solidFill>
                  <a:schemeClr val="bg2">
                    <a:lumMod val="50000"/>
                  </a:schemeClr>
                </a:solidFill>
              </a:rPr>
              <a:t>출처 </a:t>
            </a:r>
            <a:r>
              <a:rPr lang="en-US" altLang="ko-KR" sz="1000" dirty="0">
                <a:solidFill>
                  <a:schemeClr val="bg2">
                    <a:lumMod val="50000"/>
                  </a:schemeClr>
                </a:solidFill>
              </a:rPr>
              <a:t>: </a:t>
            </a:r>
            <a:r>
              <a:rPr lang="ko-KR" altLang="en-US" sz="1000" dirty="0" err="1">
                <a:solidFill>
                  <a:schemeClr val="bg2">
                    <a:lumMod val="50000"/>
                  </a:schemeClr>
                </a:solidFill>
              </a:rPr>
              <a:t>홈텍스</a:t>
            </a:r>
            <a:r>
              <a:rPr lang="ko-KR" altLang="en-US" sz="1000" dirty="0">
                <a:solidFill>
                  <a:schemeClr val="bg2">
                    <a:lumMod val="50000"/>
                  </a:schemeClr>
                </a:solidFill>
              </a:rPr>
              <a:t> 홈페이지</a:t>
            </a:r>
          </a:p>
        </p:txBody>
      </p:sp>
    </p:spTree>
    <p:extLst>
      <p:ext uri="{BB962C8B-B14F-4D97-AF65-F5344CB8AC3E}">
        <p14:creationId xmlns:p14="http://schemas.microsoft.com/office/powerpoint/2010/main" val="220163017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종합소득세</a:t>
            </a:r>
            <a:r>
              <a:rPr lang="en-US" altLang="ko-KR" sz="4000" b="1" dirty="0">
                <a:solidFill>
                  <a:schemeClr val="bg1"/>
                </a:solidFill>
                <a:effectLst>
                  <a:outerShdw blurRad="38100" dist="38100" dir="2700000" algn="tl">
                    <a:srgbClr val="000000">
                      <a:alpha val="43137"/>
                    </a:srgbClr>
                  </a:outerShdw>
                </a:effectLst>
              </a:rPr>
              <a:t>- </a:t>
            </a:r>
            <a:r>
              <a:rPr lang="ko-KR" altLang="en-US" sz="4000" b="1" dirty="0">
                <a:solidFill>
                  <a:schemeClr val="bg1"/>
                </a:solidFill>
                <a:effectLst>
                  <a:outerShdw blurRad="38100" dist="38100" dir="2700000" algn="tl">
                    <a:srgbClr val="000000">
                      <a:alpha val="43137"/>
                    </a:srgbClr>
                  </a:outerShdw>
                </a:effectLst>
              </a:rPr>
              <a:t>단순경비율과 기준경비율</a:t>
            </a:r>
          </a:p>
        </p:txBody>
      </p:sp>
      <p:graphicFrame>
        <p:nvGraphicFramePr>
          <p:cNvPr id="6" name="표 5">
            <a:extLst>
              <a:ext uri="{FF2B5EF4-FFF2-40B4-BE49-F238E27FC236}">
                <a16:creationId xmlns:a16="http://schemas.microsoft.com/office/drawing/2014/main" id="{6ACA120A-742D-468F-6055-A53630627053}"/>
              </a:ext>
            </a:extLst>
          </p:cNvPr>
          <p:cNvGraphicFramePr>
            <a:graphicFrameLocks noGrp="1"/>
          </p:cNvGraphicFramePr>
          <p:nvPr>
            <p:extLst>
              <p:ext uri="{D42A27DB-BD31-4B8C-83A1-F6EECF244321}">
                <p14:modId xmlns:p14="http://schemas.microsoft.com/office/powerpoint/2010/main" val="3904567701"/>
              </p:ext>
            </p:extLst>
          </p:nvPr>
        </p:nvGraphicFramePr>
        <p:xfrm>
          <a:off x="1136066" y="1389970"/>
          <a:ext cx="9608135" cy="4968875"/>
        </p:xfrm>
        <a:graphic>
          <a:graphicData uri="http://schemas.openxmlformats.org/drawingml/2006/table">
            <a:tbl>
              <a:tblPr>
                <a:tableStyleId>{16D9F66E-5EB9-4882-86FB-DCBF35E3C3E4}</a:tableStyleId>
              </a:tblPr>
              <a:tblGrid>
                <a:gridCol w="3011505">
                  <a:extLst>
                    <a:ext uri="{9D8B030D-6E8A-4147-A177-3AD203B41FA5}">
                      <a16:colId xmlns:a16="http://schemas.microsoft.com/office/drawing/2014/main" val="20000"/>
                    </a:ext>
                  </a:extLst>
                </a:gridCol>
                <a:gridCol w="3298315">
                  <a:extLst>
                    <a:ext uri="{9D8B030D-6E8A-4147-A177-3AD203B41FA5}">
                      <a16:colId xmlns:a16="http://schemas.microsoft.com/office/drawing/2014/main" val="20001"/>
                    </a:ext>
                  </a:extLst>
                </a:gridCol>
                <a:gridCol w="3298315">
                  <a:extLst>
                    <a:ext uri="{9D8B030D-6E8A-4147-A177-3AD203B41FA5}">
                      <a16:colId xmlns:a16="http://schemas.microsoft.com/office/drawing/2014/main" val="20002"/>
                    </a:ext>
                  </a:extLst>
                </a:gridCol>
              </a:tblGrid>
              <a:tr h="993775">
                <a:tc>
                  <a:txBody>
                    <a:bodyPr/>
                    <a:lstStyle/>
                    <a:p>
                      <a:pPr algn="ctr" fontAlgn="ctr"/>
                      <a:r>
                        <a:rPr lang="ko-KR" altLang="en-US" sz="3200" u="none" strike="noStrike" dirty="0">
                          <a:solidFill>
                            <a:schemeClr val="tx1">
                              <a:lumMod val="75000"/>
                              <a:lumOff val="25000"/>
                            </a:schemeClr>
                          </a:solidFill>
                          <a:effectLst/>
                        </a:rPr>
                        <a:t> 매출액 </a:t>
                      </a:r>
                      <a:endParaRPr lang="ko-KR" altLang="en-US" sz="3200" b="0" i="0" u="none" strike="noStrike" dirty="0">
                        <a:solidFill>
                          <a:schemeClr val="tx1">
                            <a:lumMod val="75000"/>
                            <a:lumOff val="25000"/>
                          </a:schemeClr>
                        </a:solidFill>
                        <a:effectLst/>
                        <a:latin typeface="+mn-ea"/>
                        <a:ea typeface="+mn-ea"/>
                      </a:endParaRPr>
                    </a:p>
                  </a:txBody>
                  <a:tcPr marL="9526" marR="9526" marT="9526" marB="0" anchor="ctr"/>
                </a:tc>
                <a:tc>
                  <a:txBody>
                    <a:bodyPr/>
                    <a:lstStyle/>
                    <a:p>
                      <a:pPr algn="ctr" fontAlgn="ctr"/>
                      <a:r>
                        <a:rPr lang="ko-KR" altLang="en-US" sz="3200" u="none" strike="noStrike" dirty="0">
                          <a:solidFill>
                            <a:schemeClr val="tx1">
                              <a:lumMod val="75000"/>
                              <a:lumOff val="25000"/>
                            </a:schemeClr>
                          </a:solidFill>
                          <a:effectLst/>
                        </a:rPr>
                        <a:t>     </a:t>
                      </a:r>
                      <a:r>
                        <a:rPr lang="en-US" altLang="ko-KR" sz="3200" u="none" strike="noStrike" dirty="0">
                          <a:solidFill>
                            <a:schemeClr val="tx1">
                              <a:lumMod val="75000"/>
                              <a:lumOff val="25000"/>
                            </a:schemeClr>
                          </a:solidFill>
                          <a:effectLst/>
                        </a:rPr>
                        <a:t>50,000,000 </a:t>
                      </a:r>
                      <a:endParaRPr lang="en-US" altLang="ko-KR" sz="3200" b="0" i="0" u="none" strike="noStrike" dirty="0">
                        <a:solidFill>
                          <a:schemeClr val="tx1">
                            <a:lumMod val="75000"/>
                            <a:lumOff val="25000"/>
                          </a:schemeClr>
                        </a:solidFill>
                        <a:effectLst/>
                        <a:latin typeface="+mn-ea"/>
                        <a:ea typeface="+mn-ea"/>
                      </a:endParaRPr>
                    </a:p>
                  </a:txBody>
                  <a:tcPr marL="9526" marR="9526" marT="9526" marB="0" anchor="ctr"/>
                </a:tc>
                <a:tc>
                  <a:txBody>
                    <a:bodyPr/>
                    <a:lstStyle/>
                    <a:p>
                      <a:pPr algn="ctr" fontAlgn="ctr"/>
                      <a:r>
                        <a:rPr lang="ko-KR" altLang="en-US" sz="3200" u="none" strike="noStrike" dirty="0">
                          <a:solidFill>
                            <a:schemeClr val="tx1">
                              <a:lumMod val="75000"/>
                              <a:lumOff val="25000"/>
                            </a:schemeClr>
                          </a:solidFill>
                          <a:effectLst/>
                        </a:rPr>
                        <a:t>    </a:t>
                      </a:r>
                      <a:r>
                        <a:rPr lang="en-US" altLang="ko-KR" sz="3200" u="none" strike="noStrike" dirty="0">
                          <a:solidFill>
                            <a:schemeClr val="tx1">
                              <a:lumMod val="75000"/>
                              <a:lumOff val="25000"/>
                            </a:schemeClr>
                          </a:solidFill>
                          <a:effectLst/>
                        </a:rPr>
                        <a:t>70,000,000 </a:t>
                      </a:r>
                      <a:endParaRPr lang="en-US" altLang="ko-KR" sz="3200" b="0" i="0" u="none" strike="noStrike" dirty="0">
                        <a:solidFill>
                          <a:schemeClr val="tx1">
                            <a:lumMod val="75000"/>
                            <a:lumOff val="25000"/>
                          </a:schemeClr>
                        </a:solidFill>
                        <a:effectLst/>
                        <a:latin typeface="+mn-ea"/>
                        <a:ea typeface="+mn-ea"/>
                      </a:endParaRPr>
                    </a:p>
                  </a:txBody>
                  <a:tcPr marL="9526" marR="9526" marT="9526" marB="0" anchor="ctr"/>
                </a:tc>
                <a:extLst>
                  <a:ext uri="{0D108BD9-81ED-4DB2-BD59-A6C34878D82A}">
                    <a16:rowId xmlns:a16="http://schemas.microsoft.com/office/drawing/2014/main" val="10000"/>
                  </a:ext>
                </a:extLst>
              </a:tr>
              <a:tr h="993775">
                <a:tc>
                  <a:txBody>
                    <a:bodyPr/>
                    <a:lstStyle/>
                    <a:p>
                      <a:pPr algn="ctr" fontAlgn="ctr"/>
                      <a:r>
                        <a:rPr lang="ko-KR" altLang="en-US" sz="3200" u="none" strike="noStrike">
                          <a:solidFill>
                            <a:schemeClr val="tx1">
                              <a:lumMod val="75000"/>
                              <a:lumOff val="25000"/>
                            </a:schemeClr>
                          </a:solidFill>
                          <a:effectLst/>
                        </a:rPr>
                        <a:t>단순경비율</a:t>
                      </a:r>
                      <a:endParaRPr lang="ko-KR" altLang="en-US" sz="3200" b="0" i="0" u="none" strike="noStrike">
                        <a:solidFill>
                          <a:schemeClr val="tx1">
                            <a:lumMod val="75000"/>
                            <a:lumOff val="25000"/>
                          </a:schemeClr>
                        </a:solidFill>
                        <a:effectLst/>
                        <a:latin typeface="+mn-ea"/>
                        <a:ea typeface="+mn-ea"/>
                      </a:endParaRPr>
                    </a:p>
                  </a:txBody>
                  <a:tcPr marL="9526" marR="9526" marT="9526" marB="0" anchor="ctr"/>
                </a:tc>
                <a:tc>
                  <a:txBody>
                    <a:bodyPr/>
                    <a:lstStyle/>
                    <a:p>
                      <a:pPr algn="ctr" fontAlgn="ctr"/>
                      <a:r>
                        <a:rPr lang="en-US" altLang="ko-KR" sz="3200" u="none" strike="noStrike" dirty="0">
                          <a:solidFill>
                            <a:schemeClr val="tx1">
                              <a:lumMod val="75000"/>
                              <a:lumOff val="25000"/>
                            </a:schemeClr>
                          </a:solidFill>
                          <a:effectLst/>
                        </a:rPr>
                        <a:t>93.4%</a:t>
                      </a:r>
                      <a:endParaRPr lang="en-US" altLang="ko-KR" sz="3200" b="0" i="0" u="none" strike="noStrike" dirty="0">
                        <a:solidFill>
                          <a:schemeClr val="tx1">
                            <a:lumMod val="75000"/>
                            <a:lumOff val="25000"/>
                          </a:schemeClr>
                        </a:solidFill>
                        <a:effectLst/>
                        <a:latin typeface="+mn-ea"/>
                        <a:ea typeface="+mn-ea"/>
                      </a:endParaRPr>
                    </a:p>
                  </a:txBody>
                  <a:tcPr marL="9526" marR="9526" marT="9526" marB="0" anchor="ctr"/>
                </a:tc>
                <a:tc>
                  <a:txBody>
                    <a:bodyPr/>
                    <a:lstStyle/>
                    <a:p>
                      <a:pPr algn="ctr" fontAlgn="ctr"/>
                      <a:endParaRPr lang="ko-KR" altLang="en-US" sz="3200" b="0" i="0" u="none" strike="noStrike" dirty="0">
                        <a:solidFill>
                          <a:schemeClr val="tx1">
                            <a:lumMod val="75000"/>
                            <a:lumOff val="25000"/>
                          </a:schemeClr>
                        </a:solidFill>
                        <a:effectLst/>
                        <a:latin typeface="+mn-ea"/>
                        <a:ea typeface="+mn-ea"/>
                      </a:endParaRPr>
                    </a:p>
                  </a:txBody>
                  <a:tcPr marL="9526" marR="9526" marT="9526" marB="0" anchor="ctr"/>
                </a:tc>
                <a:extLst>
                  <a:ext uri="{0D108BD9-81ED-4DB2-BD59-A6C34878D82A}">
                    <a16:rowId xmlns:a16="http://schemas.microsoft.com/office/drawing/2014/main" val="10001"/>
                  </a:ext>
                </a:extLst>
              </a:tr>
              <a:tr h="993775">
                <a:tc>
                  <a:txBody>
                    <a:bodyPr/>
                    <a:lstStyle/>
                    <a:p>
                      <a:pPr algn="ctr" fontAlgn="ctr"/>
                      <a:r>
                        <a:rPr lang="ko-KR" altLang="en-US" sz="3200" u="none" strike="noStrike">
                          <a:solidFill>
                            <a:schemeClr val="tx1">
                              <a:lumMod val="75000"/>
                              <a:lumOff val="25000"/>
                            </a:schemeClr>
                          </a:solidFill>
                          <a:effectLst/>
                        </a:rPr>
                        <a:t>기준경비율</a:t>
                      </a:r>
                      <a:endParaRPr lang="ko-KR" altLang="en-US" sz="3200" b="0" i="0" u="none" strike="noStrike">
                        <a:solidFill>
                          <a:schemeClr val="tx1">
                            <a:lumMod val="75000"/>
                            <a:lumOff val="25000"/>
                          </a:schemeClr>
                        </a:solidFill>
                        <a:effectLst/>
                        <a:latin typeface="+mn-ea"/>
                        <a:ea typeface="+mn-ea"/>
                      </a:endParaRPr>
                    </a:p>
                  </a:txBody>
                  <a:tcPr marL="9526" marR="9526" marT="9526" marB="0" anchor="ctr"/>
                </a:tc>
                <a:tc>
                  <a:txBody>
                    <a:bodyPr/>
                    <a:lstStyle/>
                    <a:p>
                      <a:pPr algn="ctr" fontAlgn="ctr"/>
                      <a:endParaRPr lang="ko-KR" altLang="en-US" sz="3200" b="0" i="0" u="none" strike="noStrike" dirty="0">
                        <a:solidFill>
                          <a:schemeClr val="tx1">
                            <a:lumMod val="75000"/>
                            <a:lumOff val="25000"/>
                          </a:schemeClr>
                        </a:solidFill>
                        <a:effectLst/>
                        <a:latin typeface="+mn-ea"/>
                        <a:ea typeface="+mn-ea"/>
                      </a:endParaRPr>
                    </a:p>
                  </a:txBody>
                  <a:tcPr marL="9526" marR="9526" marT="9526" marB="0" anchor="ctr"/>
                </a:tc>
                <a:tc>
                  <a:txBody>
                    <a:bodyPr/>
                    <a:lstStyle/>
                    <a:p>
                      <a:pPr algn="ctr" fontAlgn="ctr"/>
                      <a:r>
                        <a:rPr lang="en-US" altLang="ko-KR" sz="3200" u="none" strike="noStrike" dirty="0">
                          <a:solidFill>
                            <a:schemeClr val="tx1">
                              <a:lumMod val="75000"/>
                              <a:lumOff val="25000"/>
                            </a:schemeClr>
                          </a:solidFill>
                          <a:effectLst/>
                        </a:rPr>
                        <a:t>4.2%</a:t>
                      </a:r>
                      <a:endParaRPr lang="en-US" altLang="ko-KR" sz="3200" b="0" i="0" u="none" strike="noStrike" dirty="0">
                        <a:solidFill>
                          <a:schemeClr val="tx1">
                            <a:lumMod val="75000"/>
                            <a:lumOff val="25000"/>
                          </a:schemeClr>
                        </a:solidFill>
                        <a:effectLst/>
                        <a:latin typeface="+mn-ea"/>
                        <a:ea typeface="+mn-ea"/>
                      </a:endParaRPr>
                    </a:p>
                  </a:txBody>
                  <a:tcPr marL="9526" marR="9526" marT="9526" marB="0" anchor="ctr"/>
                </a:tc>
                <a:extLst>
                  <a:ext uri="{0D108BD9-81ED-4DB2-BD59-A6C34878D82A}">
                    <a16:rowId xmlns:a16="http://schemas.microsoft.com/office/drawing/2014/main" val="10002"/>
                  </a:ext>
                </a:extLst>
              </a:tr>
              <a:tr h="993775">
                <a:tc>
                  <a:txBody>
                    <a:bodyPr/>
                    <a:lstStyle/>
                    <a:p>
                      <a:pPr algn="ctr" fontAlgn="ctr"/>
                      <a:r>
                        <a:rPr lang="ko-KR" altLang="en-US" sz="3200" u="none" strike="noStrike">
                          <a:solidFill>
                            <a:schemeClr val="tx1">
                              <a:lumMod val="75000"/>
                              <a:lumOff val="25000"/>
                            </a:schemeClr>
                          </a:solidFill>
                          <a:effectLst/>
                        </a:rPr>
                        <a:t> 경비인정금액 </a:t>
                      </a:r>
                      <a:endParaRPr lang="ko-KR" altLang="en-US" sz="3200" b="0" i="0" u="none" strike="noStrike">
                        <a:solidFill>
                          <a:schemeClr val="tx1">
                            <a:lumMod val="75000"/>
                            <a:lumOff val="25000"/>
                          </a:schemeClr>
                        </a:solidFill>
                        <a:effectLst/>
                        <a:latin typeface="+mn-ea"/>
                        <a:ea typeface="+mn-ea"/>
                      </a:endParaRPr>
                    </a:p>
                  </a:txBody>
                  <a:tcPr marL="9526" marR="9526" marT="9526" marB="0" anchor="ctr"/>
                </a:tc>
                <a:tc>
                  <a:txBody>
                    <a:bodyPr/>
                    <a:lstStyle/>
                    <a:p>
                      <a:pPr algn="ctr" fontAlgn="ctr"/>
                      <a:r>
                        <a:rPr lang="ko-KR" altLang="en-US" sz="3200" u="none" strike="noStrike">
                          <a:solidFill>
                            <a:schemeClr val="tx1">
                              <a:lumMod val="75000"/>
                              <a:lumOff val="25000"/>
                            </a:schemeClr>
                          </a:solidFill>
                          <a:effectLst/>
                        </a:rPr>
                        <a:t>     </a:t>
                      </a:r>
                      <a:r>
                        <a:rPr lang="en-US" altLang="ko-KR" sz="3200" u="none" strike="noStrike">
                          <a:solidFill>
                            <a:schemeClr val="tx1">
                              <a:lumMod val="75000"/>
                              <a:lumOff val="25000"/>
                            </a:schemeClr>
                          </a:solidFill>
                          <a:effectLst/>
                        </a:rPr>
                        <a:t>46,700,000 </a:t>
                      </a:r>
                      <a:endParaRPr lang="en-US" altLang="ko-KR" sz="3200" b="0" i="0" u="none" strike="noStrike">
                        <a:solidFill>
                          <a:schemeClr val="tx1">
                            <a:lumMod val="75000"/>
                            <a:lumOff val="25000"/>
                          </a:schemeClr>
                        </a:solidFill>
                        <a:effectLst/>
                        <a:latin typeface="+mn-ea"/>
                        <a:ea typeface="+mn-ea"/>
                      </a:endParaRPr>
                    </a:p>
                  </a:txBody>
                  <a:tcPr marL="9526" marR="9526" marT="9526" marB="0" anchor="ctr"/>
                </a:tc>
                <a:tc>
                  <a:txBody>
                    <a:bodyPr/>
                    <a:lstStyle/>
                    <a:p>
                      <a:pPr algn="ctr" fontAlgn="ctr"/>
                      <a:r>
                        <a:rPr lang="ko-KR" altLang="en-US" sz="3200" u="none" strike="noStrike" dirty="0">
                          <a:solidFill>
                            <a:schemeClr val="tx1">
                              <a:lumMod val="75000"/>
                              <a:lumOff val="25000"/>
                            </a:schemeClr>
                          </a:solidFill>
                          <a:effectLst/>
                        </a:rPr>
                        <a:t>       </a:t>
                      </a:r>
                      <a:r>
                        <a:rPr lang="en-US" altLang="ko-KR" sz="3200" u="none" strike="noStrike" dirty="0">
                          <a:solidFill>
                            <a:schemeClr val="tx1">
                              <a:lumMod val="75000"/>
                              <a:lumOff val="25000"/>
                            </a:schemeClr>
                          </a:solidFill>
                          <a:effectLst/>
                        </a:rPr>
                        <a:t>2,940,000 </a:t>
                      </a:r>
                      <a:endParaRPr lang="en-US" altLang="ko-KR" sz="3200" b="0" i="0" u="none" strike="noStrike" dirty="0">
                        <a:solidFill>
                          <a:schemeClr val="tx1">
                            <a:lumMod val="75000"/>
                            <a:lumOff val="25000"/>
                          </a:schemeClr>
                        </a:solidFill>
                        <a:effectLst/>
                        <a:latin typeface="+mn-ea"/>
                        <a:ea typeface="+mn-ea"/>
                      </a:endParaRPr>
                    </a:p>
                  </a:txBody>
                  <a:tcPr marL="9526" marR="9526" marT="9526" marB="0" anchor="ctr"/>
                </a:tc>
                <a:extLst>
                  <a:ext uri="{0D108BD9-81ED-4DB2-BD59-A6C34878D82A}">
                    <a16:rowId xmlns:a16="http://schemas.microsoft.com/office/drawing/2014/main" val="10003"/>
                  </a:ext>
                </a:extLst>
              </a:tr>
              <a:tr h="993775">
                <a:tc>
                  <a:txBody>
                    <a:bodyPr/>
                    <a:lstStyle/>
                    <a:p>
                      <a:pPr algn="ctr" fontAlgn="ctr"/>
                      <a:r>
                        <a:rPr lang="ko-KR" altLang="en-US" sz="3200" u="none" strike="noStrike" dirty="0">
                          <a:solidFill>
                            <a:schemeClr val="tx1">
                              <a:lumMod val="75000"/>
                              <a:lumOff val="25000"/>
                            </a:schemeClr>
                          </a:solidFill>
                          <a:effectLst/>
                        </a:rPr>
                        <a:t> 이익 </a:t>
                      </a:r>
                      <a:endParaRPr lang="ko-KR" altLang="en-US" sz="3200" b="0" i="0" u="none" strike="noStrike" dirty="0">
                        <a:solidFill>
                          <a:schemeClr val="tx1">
                            <a:lumMod val="75000"/>
                            <a:lumOff val="25000"/>
                          </a:schemeClr>
                        </a:solidFill>
                        <a:effectLst/>
                        <a:latin typeface="+mn-ea"/>
                        <a:ea typeface="+mn-ea"/>
                      </a:endParaRPr>
                    </a:p>
                  </a:txBody>
                  <a:tcPr marL="9526" marR="9526" marT="9526" marB="0" anchor="ctr"/>
                </a:tc>
                <a:tc>
                  <a:txBody>
                    <a:bodyPr/>
                    <a:lstStyle/>
                    <a:p>
                      <a:pPr algn="ctr" fontAlgn="ctr"/>
                      <a:r>
                        <a:rPr lang="ko-KR" altLang="en-US" sz="3200" u="none" strike="noStrike" dirty="0">
                          <a:solidFill>
                            <a:schemeClr val="tx1">
                              <a:lumMod val="75000"/>
                              <a:lumOff val="25000"/>
                            </a:schemeClr>
                          </a:solidFill>
                          <a:effectLst/>
                        </a:rPr>
                        <a:t>       </a:t>
                      </a:r>
                      <a:r>
                        <a:rPr lang="en-US" altLang="ko-KR" sz="3200" u="none" strike="noStrike" dirty="0">
                          <a:solidFill>
                            <a:schemeClr val="tx1">
                              <a:lumMod val="75000"/>
                              <a:lumOff val="25000"/>
                            </a:schemeClr>
                          </a:solidFill>
                          <a:effectLst/>
                        </a:rPr>
                        <a:t>3,300,000 </a:t>
                      </a:r>
                      <a:endParaRPr lang="en-US" altLang="ko-KR" sz="3200" b="0" i="0" u="none" strike="noStrike" dirty="0">
                        <a:solidFill>
                          <a:schemeClr val="tx1">
                            <a:lumMod val="75000"/>
                            <a:lumOff val="25000"/>
                          </a:schemeClr>
                        </a:solidFill>
                        <a:effectLst/>
                        <a:latin typeface="+mn-ea"/>
                        <a:ea typeface="+mn-ea"/>
                      </a:endParaRPr>
                    </a:p>
                  </a:txBody>
                  <a:tcPr marL="9526" marR="9526" marT="9526" marB="0" anchor="ctr"/>
                </a:tc>
                <a:tc>
                  <a:txBody>
                    <a:bodyPr/>
                    <a:lstStyle/>
                    <a:p>
                      <a:pPr algn="ctr" fontAlgn="ctr"/>
                      <a:r>
                        <a:rPr lang="ko-KR" altLang="en-US" sz="3200" u="none" strike="noStrike" dirty="0">
                          <a:solidFill>
                            <a:schemeClr val="tx1">
                              <a:lumMod val="75000"/>
                              <a:lumOff val="25000"/>
                            </a:schemeClr>
                          </a:solidFill>
                          <a:effectLst/>
                        </a:rPr>
                        <a:t>     </a:t>
                      </a:r>
                      <a:r>
                        <a:rPr lang="en-US" altLang="ko-KR" sz="3200" u="none" strike="noStrike" dirty="0">
                          <a:solidFill>
                            <a:schemeClr val="tx1">
                              <a:lumMod val="75000"/>
                              <a:lumOff val="25000"/>
                            </a:schemeClr>
                          </a:solidFill>
                          <a:effectLst/>
                        </a:rPr>
                        <a:t>67,060,000 </a:t>
                      </a:r>
                      <a:endParaRPr lang="en-US" altLang="ko-KR" sz="3200" b="0" i="0" u="none" strike="noStrike" dirty="0">
                        <a:solidFill>
                          <a:schemeClr val="tx1">
                            <a:lumMod val="75000"/>
                            <a:lumOff val="25000"/>
                          </a:schemeClr>
                        </a:solidFill>
                        <a:effectLst/>
                        <a:latin typeface="+mn-ea"/>
                        <a:ea typeface="+mn-ea"/>
                      </a:endParaRPr>
                    </a:p>
                  </a:txBody>
                  <a:tcPr marL="9526" marR="9526" marT="9526" marB="0"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3487020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텍스트 개체 틀 3">
            <a:extLst>
              <a:ext uri="{FF2B5EF4-FFF2-40B4-BE49-F238E27FC236}">
                <a16:creationId xmlns:a16="http://schemas.microsoft.com/office/drawing/2014/main" id="{74B4827B-8222-6DEF-A50C-41AEE69949FE}"/>
              </a:ext>
            </a:extLst>
          </p:cNvPr>
          <p:cNvSpPr txBox="1">
            <a:spLocks/>
          </p:cNvSpPr>
          <p:nvPr/>
        </p:nvSpPr>
        <p:spPr>
          <a:xfrm>
            <a:off x="667752" y="1539920"/>
            <a:ext cx="9823661" cy="1363701"/>
          </a:xfrm>
          <a:prstGeom prst="rect">
            <a:avLst/>
          </a:prstGeom>
        </p:spPr>
        <p:txBody>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buNone/>
            </a:pPr>
            <a:r>
              <a:rPr lang="ko-KR" altLang="en-US" sz="2000" dirty="0">
                <a:solidFill>
                  <a:schemeClr val="bg2">
                    <a:lumMod val="10000"/>
                  </a:schemeClr>
                </a:solidFill>
              </a:rPr>
              <a:t>합산과세</a:t>
            </a:r>
            <a:r>
              <a:rPr lang="en-US" altLang="ko-KR" sz="2000" dirty="0">
                <a:solidFill>
                  <a:schemeClr val="bg2">
                    <a:lumMod val="10000"/>
                  </a:schemeClr>
                </a:solidFill>
              </a:rPr>
              <a:t>: </a:t>
            </a:r>
            <a:r>
              <a:rPr lang="ko-KR" altLang="en-US" sz="2000" dirty="0">
                <a:solidFill>
                  <a:schemeClr val="bg2">
                    <a:lumMod val="10000"/>
                  </a:schemeClr>
                </a:solidFill>
              </a:rPr>
              <a:t>모든 소득을 합산해서 세금을 내는 것</a:t>
            </a:r>
          </a:p>
          <a:p>
            <a:pPr marL="0" indent="0">
              <a:lnSpc>
                <a:spcPct val="200000"/>
              </a:lnSpc>
              <a:buNone/>
            </a:pPr>
            <a:r>
              <a:rPr lang="ko-KR" altLang="en-US" sz="2000" dirty="0">
                <a:solidFill>
                  <a:schemeClr val="bg2">
                    <a:lumMod val="10000"/>
                  </a:schemeClr>
                </a:solidFill>
              </a:rPr>
              <a:t>분리과세</a:t>
            </a:r>
            <a:r>
              <a:rPr lang="en-US" altLang="ko-KR" sz="2000" dirty="0">
                <a:solidFill>
                  <a:schemeClr val="bg2">
                    <a:lumMod val="10000"/>
                  </a:schemeClr>
                </a:solidFill>
              </a:rPr>
              <a:t>: </a:t>
            </a:r>
            <a:r>
              <a:rPr lang="ko-KR" altLang="en-US" sz="2000" dirty="0">
                <a:solidFill>
                  <a:schemeClr val="bg2">
                    <a:lumMod val="10000"/>
                  </a:schemeClr>
                </a:solidFill>
              </a:rPr>
              <a:t>각 소득의 종류에 따라서 별도로 세금을 산출하는 것</a:t>
            </a:r>
          </a:p>
        </p:txBody>
      </p:sp>
      <p:sp>
        <p:nvSpPr>
          <p:cNvPr id="6" name="직사각형 5">
            <a:extLst>
              <a:ext uri="{FF2B5EF4-FFF2-40B4-BE49-F238E27FC236}">
                <a16:creationId xmlns:a16="http://schemas.microsoft.com/office/drawing/2014/main" id="{8D41D9EA-1769-4E23-5895-47BFF73825A0}"/>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TextBox 6">
            <a:extLst>
              <a:ext uri="{FF2B5EF4-FFF2-40B4-BE49-F238E27FC236}">
                <a16:creationId xmlns:a16="http://schemas.microsoft.com/office/drawing/2014/main" id="{DA69DC53-8BA6-08BA-B434-418EBF98DB74}"/>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종합소득세</a:t>
            </a:r>
            <a:r>
              <a:rPr lang="en-US" altLang="ko-KR" sz="4000" b="1" dirty="0">
                <a:solidFill>
                  <a:schemeClr val="bg1"/>
                </a:solidFill>
                <a:effectLst>
                  <a:outerShdw blurRad="38100" dist="38100" dir="2700000" algn="tl">
                    <a:srgbClr val="000000">
                      <a:alpha val="43137"/>
                    </a:srgbClr>
                  </a:outerShdw>
                </a:effectLst>
              </a:rPr>
              <a:t>- </a:t>
            </a:r>
            <a:r>
              <a:rPr lang="ko-KR" altLang="en-US" sz="4000" b="1" dirty="0">
                <a:solidFill>
                  <a:schemeClr val="bg1"/>
                </a:solidFill>
                <a:effectLst>
                  <a:outerShdw blurRad="38100" dist="38100" dir="2700000" algn="tl">
                    <a:srgbClr val="000000">
                      <a:alpha val="43137"/>
                    </a:srgbClr>
                  </a:outerShdw>
                </a:effectLst>
              </a:rPr>
              <a:t>합산</a:t>
            </a:r>
            <a:r>
              <a:rPr lang="en-US" altLang="ko-KR" sz="4000" b="1" dirty="0">
                <a:solidFill>
                  <a:schemeClr val="bg1"/>
                </a:solidFill>
                <a:effectLst>
                  <a:outerShdw blurRad="38100" dist="38100" dir="2700000" algn="tl">
                    <a:srgbClr val="000000">
                      <a:alpha val="43137"/>
                    </a:srgbClr>
                  </a:outerShdw>
                </a:effectLst>
              </a:rPr>
              <a:t>? </a:t>
            </a:r>
            <a:r>
              <a:rPr lang="ko-KR" altLang="en-US" sz="4000" b="1" dirty="0">
                <a:solidFill>
                  <a:schemeClr val="bg1"/>
                </a:solidFill>
                <a:effectLst>
                  <a:outerShdw blurRad="38100" dist="38100" dir="2700000" algn="tl">
                    <a:srgbClr val="000000">
                      <a:alpha val="43137"/>
                    </a:srgbClr>
                  </a:outerShdw>
                </a:effectLst>
              </a:rPr>
              <a:t>분리</a:t>
            </a:r>
            <a:r>
              <a:rPr lang="en-US" altLang="ko-KR" sz="4000" b="1" dirty="0">
                <a:solidFill>
                  <a:schemeClr val="bg1"/>
                </a:solidFill>
                <a:effectLst>
                  <a:outerShdw blurRad="38100" dist="38100" dir="2700000" algn="tl">
                    <a:srgbClr val="000000">
                      <a:alpha val="43137"/>
                    </a:srgbClr>
                  </a:outerShdw>
                </a:effectLst>
              </a:rPr>
              <a:t>?</a:t>
            </a:r>
            <a:endParaRPr lang="ko-KR" altLang="en-US" sz="4000" b="1" dirty="0">
              <a:solidFill>
                <a:schemeClr val="bg1"/>
              </a:solidFill>
              <a:effectLst>
                <a:outerShdw blurRad="38100" dist="38100" dir="2700000" algn="tl">
                  <a:srgbClr val="000000">
                    <a:alpha val="43137"/>
                  </a:srgbClr>
                </a:outerShdw>
              </a:effectLst>
            </a:endParaRPr>
          </a:p>
        </p:txBody>
      </p:sp>
      <p:sp>
        <p:nvSpPr>
          <p:cNvPr id="8" name="텍스트 개체 틀 3">
            <a:extLst>
              <a:ext uri="{FF2B5EF4-FFF2-40B4-BE49-F238E27FC236}">
                <a16:creationId xmlns:a16="http://schemas.microsoft.com/office/drawing/2014/main" id="{ABC24F5D-02E3-5E45-87F5-AB9199626D00}"/>
              </a:ext>
            </a:extLst>
          </p:cNvPr>
          <p:cNvSpPr txBox="1">
            <a:spLocks/>
          </p:cNvSpPr>
          <p:nvPr/>
        </p:nvSpPr>
        <p:spPr>
          <a:xfrm>
            <a:off x="667752" y="3342105"/>
            <a:ext cx="11013594" cy="2513263"/>
          </a:xfrm>
          <a:prstGeom prst="rect">
            <a:avLst/>
          </a:prstGeom>
        </p:spPr>
        <p:txBody>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buNone/>
            </a:pPr>
            <a:r>
              <a:rPr lang="ko-KR" altLang="en-US" sz="2000" dirty="0">
                <a:solidFill>
                  <a:schemeClr val="bg2">
                    <a:lumMod val="10000"/>
                  </a:schemeClr>
                </a:solidFill>
              </a:rPr>
              <a:t>합산과세 </a:t>
            </a:r>
            <a:r>
              <a:rPr lang="en-US" altLang="ko-KR" sz="2000" dirty="0">
                <a:solidFill>
                  <a:schemeClr val="bg2">
                    <a:lumMod val="10000"/>
                  </a:schemeClr>
                </a:solidFill>
              </a:rPr>
              <a:t>: </a:t>
            </a:r>
            <a:r>
              <a:rPr lang="ko-KR" altLang="en-US" sz="2000" dirty="0">
                <a:solidFill>
                  <a:schemeClr val="bg2">
                    <a:lumMod val="10000"/>
                  </a:schemeClr>
                </a:solidFill>
              </a:rPr>
              <a:t>월급과 부동산 임대 수익이 있다면 합산과세는 </a:t>
            </a:r>
            <a:r>
              <a:rPr lang="ko-KR" altLang="en-US" sz="2000" dirty="0">
                <a:solidFill>
                  <a:schemeClr val="bg2">
                    <a:lumMod val="10000"/>
                  </a:schemeClr>
                </a:solidFill>
                <a:highlight>
                  <a:srgbClr val="EE7700"/>
                </a:highlight>
              </a:rPr>
              <a:t>두 소득을 합쳐서 세금</a:t>
            </a:r>
            <a:r>
              <a:rPr lang="ko-KR" altLang="en-US" sz="2000" dirty="0">
                <a:solidFill>
                  <a:schemeClr val="bg2">
                    <a:lumMod val="10000"/>
                  </a:schemeClr>
                </a:solidFill>
              </a:rPr>
              <a:t>을 내는 것</a:t>
            </a:r>
            <a:endParaRPr lang="en-US" altLang="ko-KR" sz="2000" dirty="0">
              <a:solidFill>
                <a:schemeClr val="bg2">
                  <a:lumMod val="10000"/>
                </a:schemeClr>
              </a:solidFill>
            </a:endParaRPr>
          </a:p>
          <a:p>
            <a:pPr marL="0" indent="0">
              <a:lnSpc>
                <a:spcPct val="200000"/>
              </a:lnSpc>
              <a:buNone/>
            </a:pPr>
            <a:r>
              <a:rPr lang="ko-KR" altLang="en-US" sz="2000" dirty="0">
                <a:solidFill>
                  <a:schemeClr val="bg2">
                    <a:lumMod val="10000"/>
                  </a:schemeClr>
                </a:solidFill>
              </a:rPr>
              <a:t>분리과세 </a:t>
            </a:r>
            <a:r>
              <a:rPr lang="en-US" altLang="ko-KR" sz="2000" dirty="0">
                <a:solidFill>
                  <a:schemeClr val="bg2">
                    <a:lumMod val="10000"/>
                  </a:schemeClr>
                </a:solidFill>
              </a:rPr>
              <a:t>:</a:t>
            </a:r>
            <a:r>
              <a:rPr lang="ko-KR" altLang="en-US" sz="2000" dirty="0">
                <a:solidFill>
                  <a:schemeClr val="bg2">
                    <a:lumMod val="10000"/>
                  </a:schemeClr>
                </a:solidFill>
              </a:rPr>
              <a:t> 월급에 대한 세금과 부동산 임대 수익에 대한 </a:t>
            </a:r>
            <a:r>
              <a:rPr lang="ko-KR" altLang="en-US" sz="2000" dirty="0">
                <a:solidFill>
                  <a:schemeClr val="bg2">
                    <a:lumMod val="10000"/>
                  </a:schemeClr>
                </a:solidFill>
                <a:highlight>
                  <a:srgbClr val="EE7700"/>
                </a:highlight>
              </a:rPr>
              <a:t>세금을 따로 내는 것 </a:t>
            </a:r>
            <a:r>
              <a:rPr lang="ko-KR" altLang="en-US" sz="2000" dirty="0">
                <a:solidFill>
                  <a:schemeClr val="bg2">
                    <a:lumMod val="10000"/>
                  </a:schemeClr>
                </a:solidFill>
              </a:rPr>
              <a:t>내는 </a:t>
            </a:r>
            <a:endParaRPr lang="en-US" altLang="ko-KR" sz="2000" dirty="0">
              <a:solidFill>
                <a:schemeClr val="bg2">
                  <a:lumMod val="10000"/>
                </a:schemeClr>
              </a:solidFill>
            </a:endParaRPr>
          </a:p>
          <a:p>
            <a:pPr marL="0" indent="0">
              <a:lnSpc>
                <a:spcPct val="200000"/>
              </a:lnSpc>
              <a:buNone/>
            </a:pPr>
            <a:r>
              <a:rPr lang="en-US" altLang="ko-KR" sz="2000" dirty="0">
                <a:solidFill>
                  <a:schemeClr val="bg2">
                    <a:lumMod val="10000"/>
                  </a:schemeClr>
                </a:solidFill>
              </a:rPr>
              <a:t>* </a:t>
            </a:r>
            <a:r>
              <a:rPr lang="ko-KR" altLang="en-US" sz="1400" dirty="0">
                <a:solidFill>
                  <a:schemeClr val="bg2">
                    <a:lumMod val="10000"/>
                  </a:schemeClr>
                </a:solidFill>
              </a:rPr>
              <a:t>종합소득에 합산되지 않는 절세 효과 단</a:t>
            </a:r>
            <a:r>
              <a:rPr lang="en-US" altLang="ko-KR" sz="1400" dirty="0">
                <a:solidFill>
                  <a:schemeClr val="bg2">
                    <a:lumMod val="10000"/>
                  </a:schemeClr>
                </a:solidFill>
              </a:rPr>
              <a:t>, </a:t>
            </a:r>
            <a:r>
              <a:rPr lang="ko-KR" altLang="en-US" sz="1400" dirty="0">
                <a:solidFill>
                  <a:schemeClr val="bg2">
                    <a:lumMod val="10000"/>
                  </a:schemeClr>
                </a:solidFill>
              </a:rPr>
              <a:t>소득 구조가 다양한 경우 관리가 어려워 세무조사에서 불이익을 받을 가능성이 높음</a:t>
            </a:r>
            <a:endParaRPr lang="en-US" altLang="ko-KR" sz="2000" dirty="0">
              <a:solidFill>
                <a:schemeClr val="bg2">
                  <a:lumMod val="10000"/>
                </a:schemeClr>
              </a:solidFill>
              <a:highlight>
                <a:srgbClr val="EE7700"/>
              </a:highlight>
            </a:endParaRPr>
          </a:p>
        </p:txBody>
      </p:sp>
    </p:spTree>
    <p:extLst>
      <p:ext uri="{BB962C8B-B14F-4D97-AF65-F5344CB8AC3E}">
        <p14:creationId xmlns:p14="http://schemas.microsoft.com/office/powerpoint/2010/main" val="21669762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텍스트 개체 틀 3">
            <a:extLst>
              <a:ext uri="{FF2B5EF4-FFF2-40B4-BE49-F238E27FC236}">
                <a16:creationId xmlns:a16="http://schemas.microsoft.com/office/drawing/2014/main" id="{D02F60B3-D841-B8B8-D41D-C4F536849FD3}"/>
              </a:ext>
            </a:extLst>
          </p:cNvPr>
          <p:cNvSpPr txBox="1">
            <a:spLocks/>
          </p:cNvSpPr>
          <p:nvPr/>
        </p:nvSpPr>
        <p:spPr>
          <a:xfrm>
            <a:off x="1181099" y="1307310"/>
            <a:ext cx="9823661" cy="365125"/>
          </a:xfrm>
          <a:prstGeom prst="rect">
            <a:avLst/>
          </a:prstGeom>
        </p:spPr>
        <p:txBody>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ko-KR" altLang="en-US" sz="2000" dirty="0">
                <a:solidFill>
                  <a:schemeClr val="bg2">
                    <a:lumMod val="25000"/>
                  </a:schemeClr>
                </a:solidFill>
              </a:rPr>
              <a:t>합산과세</a:t>
            </a:r>
            <a:r>
              <a:rPr lang="en-US" altLang="ko-KR" sz="2000" dirty="0">
                <a:solidFill>
                  <a:schemeClr val="bg2">
                    <a:lumMod val="25000"/>
                  </a:schemeClr>
                </a:solidFill>
              </a:rPr>
              <a:t>? </a:t>
            </a:r>
            <a:r>
              <a:rPr lang="ko-KR" altLang="en-US" sz="2000" dirty="0">
                <a:solidFill>
                  <a:schemeClr val="bg2">
                    <a:lumMod val="25000"/>
                  </a:schemeClr>
                </a:solidFill>
              </a:rPr>
              <a:t>분리과세</a:t>
            </a:r>
            <a:r>
              <a:rPr lang="en-US" altLang="ko-KR" sz="2000" dirty="0">
                <a:solidFill>
                  <a:schemeClr val="bg2">
                    <a:lumMod val="25000"/>
                  </a:schemeClr>
                </a:solidFill>
              </a:rPr>
              <a:t>? </a:t>
            </a:r>
            <a:r>
              <a:rPr lang="ko-KR" altLang="en-US" sz="2000" dirty="0">
                <a:solidFill>
                  <a:schemeClr val="bg2">
                    <a:lumMod val="25000"/>
                  </a:schemeClr>
                </a:solidFill>
              </a:rPr>
              <a:t>저렴한 세금 신고 방법은</a:t>
            </a:r>
            <a:r>
              <a:rPr lang="en-US" altLang="ko-KR" sz="2000" dirty="0">
                <a:solidFill>
                  <a:schemeClr val="bg2">
                    <a:lumMod val="25000"/>
                  </a:schemeClr>
                </a:solidFill>
              </a:rPr>
              <a:t>?</a:t>
            </a:r>
            <a:endParaRPr lang="ko-KR" altLang="en-US" sz="2000" dirty="0">
              <a:solidFill>
                <a:schemeClr val="bg2">
                  <a:lumMod val="25000"/>
                </a:schemeClr>
              </a:solidFill>
            </a:endParaRPr>
          </a:p>
        </p:txBody>
      </p:sp>
      <p:grpSp>
        <p:nvGrpSpPr>
          <p:cNvPr id="2" name="그룹 1">
            <a:extLst>
              <a:ext uri="{FF2B5EF4-FFF2-40B4-BE49-F238E27FC236}">
                <a16:creationId xmlns:a16="http://schemas.microsoft.com/office/drawing/2014/main" id="{B492966B-2FD7-19FD-84EC-D22787AE10C8}"/>
              </a:ext>
            </a:extLst>
          </p:cNvPr>
          <p:cNvGrpSpPr/>
          <p:nvPr/>
        </p:nvGrpSpPr>
        <p:grpSpPr>
          <a:xfrm>
            <a:off x="1345591" y="1672435"/>
            <a:ext cx="9556961" cy="4948109"/>
            <a:chOff x="183938" y="752559"/>
            <a:chExt cx="11792273" cy="6105441"/>
          </a:xfrm>
        </p:grpSpPr>
        <p:pic>
          <p:nvPicPr>
            <p:cNvPr id="5" name="그림 4">
              <a:extLst>
                <a:ext uri="{FF2B5EF4-FFF2-40B4-BE49-F238E27FC236}">
                  <a16:creationId xmlns:a16="http://schemas.microsoft.com/office/drawing/2014/main" id="{670D6CF7-46B7-E54F-4834-50F79DB3FB30}"/>
                </a:ext>
              </a:extLst>
            </p:cNvPr>
            <p:cNvPicPr>
              <a:picLocks noChangeAspect="1"/>
            </p:cNvPicPr>
            <p:nvPr/>
          </p:nvPicPr>
          <p:blipFill>
            <a:blip r:embed="rId2"/>
            <a:stretch>
              <a:fillRect/>
            </a:stretch>
          </p:blipFill>
          <p:spPr>
            <a:xfrm>
              <a:off x="485379" y="752559"/>
              <a:ext cx="11221242" cy="6105441"/>
            </a:xfrm>
            <a:prstGeom prst="rect">
              <a:avLst/>
            </a:prstGeom>
          </p:spPr>
        </p:pic>
        <p:sp>
          <p:nvSpPr>
            <p:cNvPr id="7" name="모서리가 둥근 직사각형 4">
              <a:extLst>
                <a:ext uri="{FF2B5EF4-FFF2-40B4-BE49-F238E27FC236}">
                  <a16:creationId xmlns:a16="http://schemas.microsoft.com/office/drawing/2014/main" id="{4C7D4655-B492-3526-BA47-37ACFFD54F48}"/>
                </a:ext>
              </a:extLst>
            </p:cNvPr>
            <p:cNvSpPr/>
            <p:nvPr/>
          </p:nvSpPr>
          <p:spPr>
            <a:xfrm>
              <a:off x="183938" y="1200329"/>
              <a:ext cx="11792273" cy="176135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ko-KR" altLang="en-US"/>
            </a:p>
          </p:txBody>
        </p:sp>
      </p:grpSp>
      <p:sp>
        <p:nvSpPr>
          <p:cNvPr id="3" name="직사각형 2">
            <a:extLst>
              <a:ext uri="{FF2B5EF4-FFF2-40B4-BE49-F238E27FC236}">
                <a16:creationId xmlns:a16="http://schemas.microsoft.com/office/drawing/2014/main" id="{90CDBE40-8A3F-C151-457B-BDD1F6E513D0}"/>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TextBox 3">
            <a:extLst>
              <a:ext uri="{FF2B5EF4-FFF2-40B4-BE49-F238E27FC236}">
                <a16:creationId xmlns:a16="http://schemas.microsoft.com/office/drawing/2014/main" id="{435EC4E5-1A8D-B5FD-40B8-07009EB0B16A}"/>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종합소득세</a:t>
            </a:r>
            <a:r>
              <a:rPr lang="en-US" altLang="ko-KR" sz="4000" b="1" dirty="0">
                <a:solidFill>
                  <a:schemeClr val="bg1"/>
                </a:solidFill>
                <a:effectLst>
                  <a:outerShdw blurRad="38100" dist="38100" dir="2700000" algn="tl">
                    <a:srgbClr val="000000">
                      <a:alpha val="43137"/>
                    </a:srgbClr>
                  </a:outerShdw>
                </a:effectLst>
              </a:rPr>
              <a:t>- </a:t>
            </a:r>
            <a:r>
              <a:rPr lang="ko-KR" altLang="en-US" sz="4000" b="1" dirty="0" err="1">
                <a:solidFill>
                  <a:schemeClr val="bg1"/>
                </a:solidFill>
                <a:effectLst>
                  <a:outerShdw blurRad="38100" dist="38100" dir="2700000" algn="tl">
                    <a:srgbClr val="000000">
                      <a:alpha val="43137"/>
                    </a:srgbClr>
                  </a:outerShdw>
                </a:effectLst>
              </a:rPr>
              <a:t>과세표예시</a:t>
            </a:r>
            <a:endParaRPr lang="ko-KR" altLang="en-US" sz="40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6208125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a:extLst>
              <a:ext uri="{FF2B5EF4-FFF2-40B4-BE49-F238E27FC236}">
                <a16:creationId xmlns:a16="http://schemas.microsoft.com/office/drawing/2014/main" id="{383DF18C-AE27-783A-B796-2DE3AA1361FC}"/>
              </a:ext>
            </a:extLst>
          </p:cNvPr>
          <p:cNvSpPr>
            <a:spLocks noGrp="1"/>
          </p:cNvSpPr>
          <p:nvPr>
            <p:ph idx="1"/>
          </p:nvPr>
        </p:nvSpPr>
        <p:spPr/>
        <p:txBody>
          <a:bodyPr/>
          <a:lstStyle/>
          <a:p>
            <a:endParaRPr lang="ko-KR" altLang="en-US" dirty="0"/>
          </a:p>
        </p:txBody>
      </p:sp>
      <p:pic>
        <p:nvPicPr>
          <p:cNvPr id="5" name="그림 4">
            <a:extLst>
              <a:ext uri="{FF2B5EF4-FFF2-40B4-BE49-F238E27FC236}">
                <a16:creationId xmlns:a16="http://schemas.microsoft.com/office/drawing/2014/main" id="{30EC15BA-5AE8-5364-8A27-0655CB928D90}"/>
              </a:ext>
            </a:extLst>
          </p:cNvPr>
          <p:cNvPicPr>
            <a:picLocks noChangeAspect="1"/>
          </p:cNvPicPr>
          <p:nvPr/>
        </p:nvPicPr>
        <p:blipFill>
          <a:blip r:embed="rId2"/>
          <a:stretch>
            <a:fillRect/>
          </a:stretch>
        </p:blipFill>
        <p:spPr>
          <a:xfrm>
            <a:off x="286439" y="849435"/>
            <a:ext cx="11297156" cy="5327528"/>
          </a:xfrm>
          <a:prstGeom prst="rect">
            <a:avLst/>
          </a:prstGeom>
        </p:spPr>
      </p:pic>
      <p:sp>
        <p:nvSpPr>
          <p:cNvPr id="6" name="모서리가 둥근 직사각형 4">
            <a:extLst>
              <a:ext uri="{FF2B5EF4-FFF2-40B4-BE49-F238E27FC236}">
                <a16:creationId xmlns:a16="http://schemas.microsoft.com/office/drawing/2014/main" id="{E91CBA9F-59DD-65CE-8D46-8F6472F27070}"/>
              </a:ext>
            </a:extLst>
          </p:cNvPr>
          <p:cNvSpPr/>
          <p:nvPr/>
        </p:nvSpPr>
        <p:spPr>
          <a:xfrm>
            <a:off x="113288" y="2942710"/>
            <a:ext cx="11792273" cy="1140977"/>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ko-KR" altLang="en-US"/>
          </a:p>
        </p:txBody>
      </p:sp>
    </p:spTree>
    <p:extLst>
      <p:ext uri="{BB962C8B-B14F-4D97-AF65-F5344CB8AC3E}">
        <p14:creationId xmlns:p14="http://schemas.microsoft.com/office/powerpoint/2010/main" val="291624338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BAE43-AF95-6A34-402C-0A34B56A90A4}"/>
            </a:ext>
          </a:extLst>
        </p:cNvPr>
        <p:cNvGrpSpPr/>
        <p:nvPr/>
      </p:nvGrpSpPr>
      <p:grpSpPr>
        <a:xfrm>
          <a:off x="0" y="0"/>
          <a:ext cx="0" cy="0"/>
          <a:chOff x="0" y="0"/>
          <a:chExt cx="0" cy="0"/>
        </a:xfrm>
      </p:grpSpPr>
      <p:sp>
        <p:nvSpPr>
          <p:cNvPr id="4" name="직사각형 3">
            <a:extLst>
              <a:ext uri="{FF2B5EF4-FFF2-40B4-BE49-F238E27FC236}">
                <a16:creationId xmlns:a16="http://schemas.microsoft.com/office/drawing/2014/main" id="{12F26B2F-BF39-1AA9-B900-FF405E3BE2CC}"/>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77EA7C27-7508-01BC-24FE-ECA1D4E3BB1E}"/>
              </a:ext>
            </a:extLst>
          </p:cNvPr>
          <p:cNvSpPr txBox="1"/>
          <p:nvPr/>
        </p:nvSpPr>
        <p:spPr>
          <a:xfrm>
            <a:off x="4229100" y="39485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세금신고 해야 하는 이유</a:t>
            </a:r>
          </a:p>
        </p:txBody>
      </p:sp>
      <p:pic>
        <p:nvPicPr>
          <p:cNvPr id="2" name="그림 1">
            <a:extLst>
              <a:ext uri="{FF2B5EF4-FFF2-40B4-BE49-F238E27FC236}">
                <a16:creationId xmlns:a16="http://schemas.microsoft.com/office/drawing/2014/main" id="{8AA57242-B94A-EC87-A510-75645A20622D}"/>
              </a:ext>
            </a:extLst>
          </p:cNvPr>
          <p:cNvPicPr>
            <a:picLocks noChangeAspect="1"/>
          </p:cNvPicPr>
          <p:nvPr/>
        </p:nvPicPr>
        <p:blipFill>
          <a:blip r:embed="rId3"/>
          <a:stretch>
            <a:fillRect/>
          </a:stretch>
        </p:blipFill>
        <p:spPr>
          <a:xfrm>
            <a:off x="1731818" y="1101436"/>
            <a:ext cx="7757868" cy="5361710"/>
          </a:xfrm>
          <a:prstGeom prst="rect">
            <a:avLst/>
          </a:prstGeom>
        </p:spPr>
      </p:pic>
    </p:spTree>
    <p:extLst>
      <p:ext uri="{BB962C8B-B14F-4D97-AF65-F5344CB8AC3E}">
        <p14:creationId xmlns:p14="http://schemas.microsoft.com/office/powerpoint/2010/main" val="396560475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그림 6">
            <a:extLst>
              <a:ext uri="{FF2B5EF4-FFF2-40B4-BE49-F238E27FC236}">
                <a16:creationId xmlns:a16="http://schemas.microsoft.com/office/drawing/2014/main" id="{ED69F8DA-DCEB-ED62-9067-AA10CF79AA68}"/>
              </a:ext>
            </a:extLst>
          </p:cNvPr>
          <p:cNvPicPr>
            <a:picLocks noChangeAspect="1"/>
          </p:cNvPicPr>
          <p:nvPr/>
        </p:nvPicPr>
        <p:blipFill>
          <a:blip r:embed="rId2"/>
          <a:stretch>
            <a:fillRect/>
          </a:stretch>
        </p:blipFill>
        <p:spPr>
          <a:xfrm>
            <a:off x="1413850" y="5013959"/>
            <a:ext cx="9130502" cy="1462951"/>
          </a:xfrm>
          <a:prstGeom prst="rect">
            <a:avLst/>
          </a:prstGeom>
        </p:spPr>
      </p:pic>
      <p:pic>
        <p:nvPicPr>
          <p:cNvPr id="11" name="그림 10">
            <a:extLst>
              <a:ext uri="{FF2B5EF4-FFF2-40B4-BE49-F238E27FC236}">
                <a16:creationId xmlns:a16="http://schemas.microsoft.com/office/drawing/2014/main" id="{31B6ECAA-2492-FC9C-4B80-26D537452519}"/>
              </a:ext>
            </a:extLst>
          </p:cNvPr>
          <p:cNvPicPr>
            <a:picLocks noChangeAspect="1"/>
          </p:cNvPicPr>
          <p:nvPr/>
        </p:nvPicPr>
        <p:blipFill>
          <a:blip r:embed="rId3"/>
          <a:stretch>
            <a:fillRect/>
          </a:stretch>
        </p:blipFill>
        <p:spPr>
          <a:xfrm>
            <a:off x="1069369" y="381090"/>
            <a:ext cx="6385169" cy="1736425"/>
          </a:xfrm>
          <a:prstGeom prst="rect">
            <a:avLst/>
          </a:prstGeom>
        </p:spPr>
      </p:pic>
      <p:pic>
        <p:nvPicPr>
          <p:cNvPr id="13" name="그림 12">
            <a:extLst>
              <a:ext uri="{FF2B5EF4-FFF2-40B4-BE49-F238E27FC236}">
                <a16:creationId xmlns:a16="http://schemas.microsoft.com/office/drawing/2014/main" id="{C7ADEB04-DC65-BC1A-BFB8-098F57469803}"/>
              </a:ext>
            </a:extLst>
          </p:cNvPr>
          <p:cNvPicPr>
            <a:picLocks noChangeAspect="1"/>
          </p:cNvPicPr>
          <p:nvPr/>
        </p:nvPicPr>
        <p:blipFill>
          <a:blip r:embed="rId4"/>
          <a:stretch>
            <a:fillRect/>
          </a:stretch>
        </p:blipFill>
        <p:spPr>
          <a:xfrm>
            <a:off x="8003353" y="381090"/>
            <a:ext cx="2540999" cy="1846043"/>
          </a:xfrm>
          <a:prstGeom prst="rect">
            <a:avLst/>
          </a:prstGeom>
        </p:spPr>
      </p:pic>
      <p:pic>
        <p:nvPicPr>
          <p:cNvPr id="15" name="그림 14">
            <a:extLst>
              <a:ext uri="{FF2B5EF4-FFF2-40B4-BE49-F238E27FC236}">
                <a16:creationId xmlns:a16="http://schemas.microsoft.com/office/drawing/2014/main" id="{4134B9D2-EC4A-80C6-8AFC-7B519A8DE631}"/>
              </a:ext>
            </a:extLst>
          </p:cNvPr>
          <p:cNvPicPr>
            <a:picLocks noChangeAspect="1"/>
          </p:cNvPicPr>
          <p:nvPr/>
        </p:nvPicPr>
        <p:blipFill>
          <a:blip r:embed="rId5"/>
          <a:stretch>
            <a:fillRect/>
          </a:stretch>
        </p:blipFill>
        <p:spPr>
          <a:xfrm>
            <a:off x="1609126" y="2367265"/>
            <a:ext cx="2818764" cy="2123469"/>
          </a:xfrm>
          <a:prstGeom prst="rect">
            <a:avLst/>
          </a:prstGeom>
        </p:spPr>
      </p:pic>
      <p:pic>
        <p:nvPicPr>
          <p:cNvPr id="17" name="그림 16">
            <a:extLst>
              <a:ext uri="{FF2B5EF4-FFF2-40B4-BE49-F238E27FC236}">
                <a16:creationId xmlns:a16="http://schemas.microsoft.com/office/drawing/2014/main" id="{0A5B69BA-CC16-500E-DC61-3F86B840494B}"/>
              </a:ext>
            </a:extLst>
          </p:cNvPr>
          <p:cNvPicPr>
            <a:picLocks noChangeAspect="1"/>
          </p:cNvPicPr>
          <p:nvPr/>
        </p:nvPicPr>
        <p:blipFill>
          <a:blip r:embed="rId6"/>
          <a:stretch>
            <a:fillRect/>
          </a:stretch>
        </p:blipFill>
        <p:spPr>
          <a:xfrm>
            <a:off x="5855576" y="2504002"/>
            <a:ext cx="3546750" cy="1719896"/>
          </a:xfrm>
          <a:prstGeom prst="rect">
            <a:avLst/>
          </a:prstGeom>
        </p:spPr>
      </p:pic>
      <p:sp>
        <p:nvSpPr>
          <p:cNvPr id="18" name="TextBox 17">
            <a:extLst>
              <a:ext uri="{FF2B5EF4-FFF2-40B4-BE49-F238E27FC236}">
                <a16:creationId xmlns:a16="http://schemas.microsoft.com/office/drawing/2014/main" id="{B89770B2-DF16-D9A3-D9D5-927CBB8F3F37}"/>
              </a:ext>
            </a:extLst>
          </p:cNvPr>
          <p:cNvSpPr txBox="1"/>
          <p:nvPr/>
        </p:nvSpPr>
        <p:spPr>
          <a:xfrm>
            <a:off x="5720415" y="4230758"/>
            <a:ext cx="3817071" cy="400110"/>
          </a:xfrm>
          <a:prstGeom prst="rect">
            <a:avLst/>
          </a:prstGeom>
          <a:noFill/>
        </p:spPr>
        <p:txBody>
          <a:bodyPr wrap="none" rtlCol="0">
            <a:spAutoFit/>
          </a:bodyPr>
          <a:lstStyle/>
          <a:p>
            <a:pPr marL="285750" indent="-285750">
              <a:buFont typeface="Arial" panose="020B0604020202020204" pitchFamily="34" charset="0"/>
              <a:buChar char="•"/>
            </a:pPr>
            <a:r>
              <a:rPr lang="ko-KR" altLang="en-US" sz="1000" dirty="0"/>
              <a:t>부동산 임대수입금액 연감</a:t>
            </a:r>
            <a:r>
              <a:rPr lang="en-US" altLang="ko-KR" sz="1000" dirty="0"/>
              <a:t>2,000</a:t>
            </a:r>
            <a:r>
              <a:rPr lang="ko-KR" altLang="en-US" sz="1000" dirty="0"/>
              <a:t>만 원 이하일 경우 </a:t>
            </a:r>
            <a:endParaRPr lang="en-US" altLang="ko-KR" sz="1000" dirty="0"/>
          </a:p>
          <a:p>
            <a:pPr marL="285750" indent="-285750">
              <a:buFont typeface="Arial" panose="020B0604020202020204" pitchFamily="34" charset="0"/>
              <a:buChar char="•"/>
            </a:pPr>
            <a:r>
              <a:rPr lang="ko-KR" altLang="en-US" sz="1000" dirty="0"/>
              <a:t>분리과세</a:t>
            </a:r>
            <a:r>
              <a:rPr lang="en-US" altLang="ko-KR" sz="1000" dirty="0"/>
              <a:t>(</a:t>
            </a:r>
            <a:r>
              <a:rPr lang="ko-KR" altLang="en-US" sz="1000" dirty="0"/>
              <a:t>단일세율 </a:t>
            </a:r>
            <a:r>
              <a:rPr lang="en-US" altLang="ko-KR" sz="1000" dirty="0"/>
              <a:t>14%)</a:t>
            </a:r>
            <a:r>
              <a:rPr lang="ko-KR" altLang="en-US" sz="1000" dirty="0"/>
              <a:t>와 종합과세</a:t>
            </a:r>
            <a:r>
              <a:rPr lang="en-US" altLang="ko-KR" sz="1000" dirty="0"/>
              <a:t>(6~45%) </a:t>
            </a:r>
            <a:r>
              <a:rPr lang="ko-KR" altLang="en-US" sz="1000" dirty="0"/>
              <a:t>중 선택 가능</a:t>
            </a:r>
          </a:p>
        </p:txBody>
      </p:sp>
      <p:sp>
        <p:nvSpPr>
          <p:cNvPr id="19" name="모서리가 둥근 직사각형 4">
            <a:extLst>
              <a:ext uri="{FF2B5EF4-FFF2-40B4-BE49-F238E27FC236}">
                <a16:creationId xmlns:a16="http://schemas.microsoft.com/office/drawing/2014/main" id="{021EA878-D126-9F61-810A-7D9610CFCC3D}"/>
              </a:ext>
            </a:extLst>
          </p:cNvPr>
          <p:cNvSpPr/>
          <p:nvPr/>
        </p:nvSpPr>
        <p:spPr>
          <a:xfrm>
            <a:off x="8887205" y="4896638"/>
            <a:ext cx="1300562" cy="1140977"/>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ko-KR" altLang="en-US"/>
          </a:p>
        </p:txBody>
      </p:sp>
      <p:pic>
        <p:nvPicPr>
          <p:cNvPr id="20" name="그림 19">
            <a:extLst>
              <a:ext uri="{FF2B5EF4-FFF2-40B4-BE49-F238E27FC236}">
                <a16:creationId xmlns:a16="http://schemas.microsoft.com/office/drawing/2014/main" id="{41DA76A2-3A66-FB57-A8F0-EFDDBC007294}"/>
              </a:ext>
            </a:extLst>
          </p:cNvPr>
          <p:cNvPicPr>
            <a:picLocks noChangeAspect="1"/>
          </p:cNvPicPr>
          <p:nvPr/>
        </p:nvPicPr>
        <p:blipFill>
          <a:blip r:embed="rId7"/>
          <a:stretch>
            <a:fillRect/>
          </a:stretch>
        </p:blipFill>
        <p:spPr>
          <a:xfrm>
            <a:off x="8972190" y="5331992"/>
            <a:ext cx="301662" cy="270267"/>
          </a:xfrm>
          <a:prstGeom prst="rect">
            <a:avLst/>
          </a:prstGeom>
        </p:spPr>
      </p:pic>
    </p:spTree>
    <p:extLst>
      <p:ext uri="{BB962C8B-B14F-4D97-AF65-F5344CB8AC3E}">
        <p14:creationId xmlns:p14="http://schemas.microsoft.com/office/powerpoint/2010/main" val="15070077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1ACFC-762D-35C5-E188-5408F0C1258E}"/>
            </a:ext>
          </a:extLst>
        </p:cNvPr>
        <p:cNvGrpSpPr/>
        <p:nvPr/>
      </p:nvGrpSpPr>
      <p:grpSpPr>
        <a:xfrm>
          <a:off x="0" y="0"/>
          <a:ext cx="0" cy="0"/>
          <a:chOff x="0" y="0"/>
          <a:chExt cx="0" cy="0"/>
        </a:xfrm>
      </p:grpSpPr>
      <p:pic>
        <p:nvPicPr>
          <p:cNvPr id="5" name="그림 4">
            <a:extLst>
              <a:ext uri="{FF2B5EF4-FFF2-40B4-BE49-F238E27FC236}">
                <a16:creationId xmlns:a16="http://schemas.microsoft.com/office/drawing/2014/main" id="{BF0A4EB9-9B27-027E-4766-98199D37EC1B}"/>
              </a:ext>
            </a:extLst>
          </p:cNvPr>
          <p:cNvPicPr>
            <a:picLocks noChangeAspect="1"/>
          </p:cNvPicPr>
          <p:nvPr/>
        </p:nvPicPr>
        <p:blipFill>
          <a:blip r:embed="rId3"/>
          <a:stretch>
            <a:fillRect/>
          </a:stretch>
        </p:blipFill>
        <p:spPr>
          <a:xfrm>
            <a:off x="357051" y="200298"/>
            <a:ext cx="10510583" cy="4120889"/>
          </a:xfrm>
          <a:prstGeom prst="rect">
            <a:avLst/>
          </a:prstGeom>
        </p:spPr>
      </p:pic>
      <p:pic>
        <p:nvPicPr>
          <p:cNvPr id="9" name="그림 8">
            <a:extLst>
              <a:ext uri="{FF2B5EF4-FFF2-40B4-BE49-F238E27FC236}">
                <a16:creationId xmlns:a16="http://schemas.microsoft.com/office/drawing/2014/main" id="{4BCA1A6D-0D54-928B-BAB5-8C72EF760565}"/>
              </a:ext>
            </a:extLst>
          </p:cNvPr>
          <p:cNvPicPr>
            <a:picLocks noChangeAspect="1"/>
          </p:cNvPicPr>
          <p:nvPr/>
        </p:nvPicPr>
        <p:blipFill>
          <a:blip r:embed="rId4"/>
          <a:stretch>
            <a:fillRect/>
          </a:stretch>
        </p:blipFill>
        <p:spPr>
          <a:xfrm>
            <a:off x="2456370" y="72288"/>
            <a:ext cx="7139919" cy="6319803"/>
          </a:xfrm>
          <a:prstGeom prst="rect">
            <a:avLst/>
          </a:prstGeom>
        </p:spPr>
      </p:pic>
      <p:sp>
        <p:nvSpPr>
          <p:cNvPr id="2" name="모서리가 둥근 직사각형 4">
            <a:extLst>
              <a:ext uri="{FF2B5EF4-FFF2-40B4-BE49-F238E27FC236}">
                <a16:creationId xmlns:a16="http://schemas.microsoft.com/office/drawing/2014/main" id="{2F084612-764C-A3CA-B50E-FE06D457A001}"/>
              </a:ext>
            </a:extLst>
          </p:cNvPr>
          <p:cNvSpPr/>
          <p:nvPr/>
        </p:nvSpPr>
        <p:spPr>
          <a:xfrm>
            <a:off x="2255086" y="3750698"/>
            <a:ext cx="4746605" cy="1140977"/>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ko-KR" altLang="en-US"/>
          </a:p>
        </p:txBody>
      </p:sp>
      <p:sp>
        <p:nvSpPr>
          <p:cNvPr id="3" name="모서리가 둥근 직사각형 4">
            <a:extLst>
              <a:ext uri="{FF2B5EF4-FFF2-40B4-BE49-F238E27FC236}">
                <a16:creationId xmlns:a16="http://schemas.microsoft.com/office/drawing/2014/main" id="{E8ABA5A0-6D25-81D4-1453-D1222A9BA38C}"/>
              </a:ext>
            </a:extLst>
          </p:cNvPr>
          <p:cNvSpPr/>
          <p:nvPr/>
        </p:nvSpPr>
        <p:spPr>
          <a:xfrm>
            <a:off x="83067" y="3248297"/>
            <a:ext cx="1989573" cy="363218"/>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ko-KR" altLang="en-US"/>
          </a:p>
        </p:txBody>
      </p:sp>
      <p:sp>
        <p:nvSpPr>
          <p:cNvPr id="4" name="모서리가 둥근 직사각형 4">
            <a:extLst>
              <a:ext uri="{FF2B5EF4-FFF2-40B4-BE49-F238E27FC236}">
                <a16:creationId xmlns:a16="http://schemas.microsoft.com/office/drawing/2014/main" id="{71E563EE-C75C-E165-7D8D-D7607B4EDEE6}"/>
              </a:ext>
            </a:extLst>
          </p:cNvPr>
          <p:cNvSpPr/>
          <p:nvPr/>
        </p:nvSpPr>
        <p:spPr>
          <a:xfrm>
            <a:off x="9797573" y="2499360"/>
            <a:ext cx="1453791" cy="668018"/>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defRPr/>
            </a:pPr>
            <a:endParaRPr lang="ko-KR" altLang="en-US"/>
          </a:p>
        </p:txBody>
      </p:sp>
      <p:pic>
        <p:nvPicPr>
          <p:cNvPr id="8" name="그림 7">
            <a:extLst>
              <a:ext uri="{FF2B5EF4-FFF2-40B4-BE49-F238E27FC236}">
                <a16:creationId xmlns:a16="http://schemas.microsoft.com/office/drawing/2014/main" id="{D4E3CB9B-27E2-15CE-D637-7F81A52839DE}"/>
              </a:ext>
            </a:extLst>
          </p:cNvPr>
          <p:cNvPicPr>
            <a:picLocks noChangeAspect="1"/>
          </p:cNvPicPr>
          <p:nvPr/>
        </p:nvPicPr>
        <p:blipFill>
          <a:blip r:embed="rId5"/>
          <a:stretch>
            <a:fillRect/>
          </a:stretch>
        </p:blipFill>
        <p:spPr>
          <a:xfrm>
            <a:off x="83067" y="2897111"/>
            <a:ext cx="301662" cy="270267"/>
          </a:xfrm>
          <a:prstGeom prst="rect">
            <a:avLst/>
          </a:prstGeom>
        </p:spPr>
      </p:pic>
      <p:pic>
        <p:nvPicPr>
          <p:cNvPr id="11" name="그림 10">
            <a:extLst>
              <a:ext uri="{FF2B5EF4-FFF2-40B4-BE49-F238E27FC236}">
                <a16:creationId xmlns:a16="http://schemas.microsoft.com/office/drawing/2014/main" id="{AE696360-BC5E-C800-FF36-587BF6FB7E75}"/>
              </a:ext>
            </a:extLst>
          </p:cNvPr>
          <p:cNvPicPr>
            <a:picLocks noChangeAspect="1"/>
          </p:cNvPicPr>
          <p:nvPr/>
        </p:nvPicPr>
        <p:blipFill>
          <a:blip r:embed="rId6"/>
          <a:stretch>
            <a:fillRect/>
          </a:stretch>
        </p:blipFill>
        <p:spPr>
          <a:xfrm>
            <a:off x="10631415" y="2593589"/>
            <a:ext cx="472437" cy="479559"/>
          </a:xfrm>
          <a:prstGeom prst="rect">
            <a:avLst/>
          </a:prstGeom>
        </p:spPr>
      </p:pic>
      <p:pic>
        <p:nvPicPr>
          <p:cNvPr id="13" name="그림 12">
            <a:extLst>
              <a:ext uri="{FF2B5EF4-FFF2-40B4-BE49-F238E27FC236}">
                <a16:creationId xmlns:a16="http://schemas.microsoft.com/office/drawing/2014/main" id="{AC819681-ECFD-42CD-374D-8ADD8DF74F69}"/>
              </a:ext>
            </a:extLst>
          </p:cNvPr>
          <p:cNvPicPr>
            <a:picLocks noChangeAspect="1"/>
          </p:cNvPicPr>
          <p:nvPr/>
        </p:nvPicPr>
        <p:blipFill>
          <a:blip r:embed="rId7"/>
          <a:stretch>
            <a:fillRect/>
          </a:stretch>
        </p:blipFill>
        <p:spPr>
          <a:xfrm>
            <a:off x="4713156" y="4273550"/>
            <a:ext cx="462721" cy="450977"/>
          </a:xfrm>
          <a:prstGeom prst="rect">
            <a:avLst/>
          </a:prstGeom>
        </p:spPr>
      </p:pic>
    </p:spTree>
    <p:extLst>
      <p:ext uri="{BB962C8B-B14F-4D97-AF65-F5344CB8AC3E}">
        <p14:creationId xmlns:p14="http://schemas.microsoft.com/office/powerpoint/2010/main" val="20127833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a:extLst>
              <a:ext uri="{FF2B5EF4-FFF2-40B4-BE49-F238E27FC236}">
                <a16:creationId xmlns:a16="http://schemas.microsoft.com/office/drawing/2014/main" id="{182D222B-DBAC-4177-A799-AD88B0D4F70B}"/>
              </a:ext>
            </a:extLst>
          </p:cNvPr>
          <p:cNvPicPr>
            <a:picLocks noChangeAspect="1"/>
          </p:cNvPicPr>
          <p:nvPr/>
        </p:nvPicPr>
        <p:blipFill>
          <a:blip r:embed="rId2"/>
          <a:stretch>
            <a:fillRect/>
          </a:stretch>
        </p:blipFill>
        <p:spPr>
          <a:xfrm>
            <a:off x="0" y="745685"/>
            <a:ext cx="12192000" cy="5366630"/>
          </a:xfrm>
          <a:prstGeom prst="rect">
            <a:avLst/>
          </a:prstGeom>
        </p:spPr>
      </p:pic>
    </p:spTree>
    <p:extLst>
      <p:ext uri="{BB962C8B-B14F-4D97-AF65-F5344CB8AC3E}">
        <p14:creationId xmlns:p14="http://schemas.microsoft.com/office/powerpoint/2010/main" val="25177038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그림 2">
            <a:extLst>
              <a:ext uri="{FF2B5EF4-FFF2-40B4-BE49-F238E27FC236}">
                <a16:creationId xmlns:a16="http://schemas.microsoft.com/office/drawing/2014/main" id="{0AD08968-D403-4A61-8958-6431A9BFF6AC}"/>
              </a:ext>
            </a:extLst>
          </p:cNvPr>
          <p:cNvPicPr>
            <a:picLocks noChangeAspect="1"/>
          </p:cNvPicPr>
          <p:nvPr/>
        </p:nvPicPr>
        <p:blipFill>
          <a:blip r:embed="rId2"/>
          <a:stretch>
            <a:fillRect/>
          </a:stretch>
        </p:blipFill>
        <p:spPr>
          <a:xfrm>
            <a:off x="986195" y="0"/>
            <a:ext cx="10219609" cy="6858000"/>
          </a:xfrm>
          <a:prstGeom prst="rect">
            <a:avLst/>
          </a:prstGeom>
        </p:spPr>
      </p:pic>
    </p:spTree>
    <p:extLst>
      <p:ext uri="{BB962C8B-B14F-4D97-AF65-F5344CB8AC3E}">
        <p14:creationId xmlns:p14="http://schemas.microsoft.com/office/powerpoint/2010/main" val="151922146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4">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2367418" y="389204"/>
            <a:ext cx="8859381"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세금은 왜 </a:t>
            </a:r>
            <a:r>
              <a:rPr lang="ko-KR" altLang="en-US" sz="4000" b="1" dirty="0" err="1">
                <a:solidFill>
                  <a:schemeClr val="bg1"/>
                </a:solidFill>
                <a:effectLst>
                  <a:outerShdw blurRad="38100" dist="38100" dir="2700000" algn="tl">
                    <a:srgbClr val="000000">
                      <a:alpha val="43137"/>
                    </a:srgbClr>
                  </a:outerShdw>
                </a:effectLst>
              </a:rPr>
              <a:t>두번</a:t>
            </a:r>
            <a:r>
              <a:rPr lang="ko-KR" altLang="en-US" sz="4000" b="1" dirty="0">
                <a:solidFill>
                  <a:schemeClr val="bg1"/>
                </a:solidFill>
                <a:effectLst>
                  <a:outerShdw blurRad="38100" dist="38100" dir="2700000" algn="tl">
                    <a:srgbClr val="000000">
                      <a:alpha val="43137"/>
                    </a:srgbClr>
                  </a:outerShdw>
                </a:effectLst>
              </a:rPr>
              <a:t> 내나요</a:t>
            </a:r>
            <a:r>
              <a:rPr lang="en-US" altLang="ko-KR" sz="4000" b="1" dirty="0">
                <a:solidFill>
                  <a:schemeClr val="bg1"/>
                </a:solidFill>
                <a:effectLst>
                  <a:outerShdw blurRad="38100" dist="38100" dir="2700000" algn="tl">
                    <a:srgbClr val="000000">
                      <a:alpha val="43137"/>
                    </a:srgbClr>
                  </a:outerShdw>
                </a:effectLst>
              </a:rPr>
              <a:t>?</a:t>
            </a:r>
            <a:endParaRPr lang="ko-KR" altLang="en-US" sz="4000" b="1" dirty="0">
              <a:solidFill>
                <a:schemeClr val="bg1"/>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790AB6D7-0E6C-FFD5-56AE-D85651264FE7}"/>
              </a:ext>
            </a:extLst>
          </p:cNvPr>
          <p:cNvSpPr txBox="1"/>
          <p:nvPr/>
        </p:nvSpPr>
        <p:spPr>
          <a:xfrm>
            <a:off x="1101142" y="3243987"/>
            <a:ext cx="9897057" cy="646331"/>
          </a:xfrm>
          <a:prstGeom prst="rect">
            <a:avLst/>
          </a:prstGeom>
          <a:noFill/>
        </p:spPr>
        <p:txBody>
          <a:bodyPr wrap="square" rtlCol="0">
            <a:spAutoFit/>
          </a:bodyPr>
          <a:lstStyle/>
          <a:p>
            <a:pPr algn="ctr"/>
            <a:r>
              <a:rPr lang="ko-KR" altLang="en-US" sz="3600" b="1" dirty="0">
                <a:solidFill>
                  <a:srgbClr val="FFC000"/>
                </a:solidFill>
                <a:highlight>
                  <a:srgbClr val="00FFFF"/>
                </a:highlight>
                <a:latin typeface="+mn-ea"/>
              </a:rPr>
              <a:t>국세와 지방세</a:t>
            </a:r>
            <a:endParaRPr lang="en-US" altLang="ko-KR" sz="3600" b="1" dirty="0">
              <a:solidFill>
                <a:srgbClr val="FFC000"/>
              </a:solidFill>
              <a:latin typeface="+mn-ea"/>
            </a:endParaRPr>
          </a:p>
        </p:txBody>
      </p:sp>
      <p:pic>
        <p:nvPicPr>
          <p:cNvPr id="3" name="그림 2">
            <a:extLst>
              <a:ext uri="{FF2B5EF4-FFF2-40B4-BE49-F238E27FC236}">
                <a16:creationId xmlns:a16="http://schemas.microsoft.com/office/drawing/2014/main" id="{70070013-72FE-DFC5-9ECA-751697F00953}"/>
              </a:ext>
            </a:extLst>
          </p:cNvPr>
          <p:cNvPicPr>
            <a:picLocks noChangeAspect="1"/>
          </p:cNvPicPr>
          <p:nvPr/>
        </p:nvPicPr>
        <p:blipFill>
          <a:blip r:embed="rId2"/>
          <a:stretch>
            <a:fillRect/>
          </a:stretch>
        </p:blipFill>
        <p:spPr>
          <a:xfrm>
            <a:off x="9545727" y="4721617"/>
            <a:ext cx="1452472" cy="1692516"/>
          </a:xfrm>
          <a:prstGeom prst="rect">
            <a:avLst/>
          </a:prstGeom>
        </p:spPr>
      </p:pic>
    </p:spTree>
    <p:extLst>
      <p:ext uri="{BB962C8B-B14F-4D97-AF65-F5344CB8AC3E}">
        <p14:creationId xmlns:p14="http://schemas.microsoft.com/office/powerpoint/2010/main" val="127568108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왜 세금은 두 번 내요</a:t>
            </a:r>
            <a:r>
              <a:rPr lang="en-US" altLang="ko-KR" sz="4000" b="1" dirty="0">
                <a:solidFill>
                  <a:schemeClr val="bg1"/>
                </a:solidFill>
                <a:effectLst>
                  <a:outerShdw blurRad="38100" dist="38100" dir="2700000" algn="tl">
                    <a:srgbClr val="000000">
                      <a:alpha val="43137"/>
                    </a:srgbClr>
                  </a:outerShdw>
                </a:effectLst>
              </a:rPr>
              <a:t>?</a:t>
            </a:r>
            <a:endParaRPr lang="ko-KR" altLang="en-US" sz="4000" b="1" dirty="0">
              <a:solidFill>
                <a:schemeClr val="bg1"/>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39A1880E-CCD3-571B-9EE7-C08C17B4557F}"/>
              </a:ext>
            </a:extLst>
          </p:cNvPr>
          <p:cNvSpPr txBox="1"/>
          <p:nvPr/>
        </p:nvSpPr>
        <p:spPr>
          <a:xfrm>
            <a:off x="10711522" y="6520183"/>
            <a:ext cx="1438275" cy="215444"/>
          </a:xfrm>
          <a:prstGeom prst="rect">
            <a:avLst/>
          </a:prstGeom>
          <a:noFill/>
        </p:spPr>
        <p:txBody>
          <a:bodyPr wrap="square" rtlCol="0">
            <a:spAutoFit/>
          </a:bodyPr>
          <a:lstStyle/>
          <a:p>
            <a:pPr algn="r"/>
            <a:r>
              <a:rPr lang="en-US" altLang="ko-KR" sz="800" dirty="0">
                <a:latin typeface="나눔고딕" pitchFamily="2" charset="-127"/>
                <a:ea typeface="나눔고딕" pitchFamily="2" charset="-127"/>
              </a:rPr>
              <a:t>[</a:t>
            </a:r>
            <a:r>
              <a:rPr lang="ko-KR" altLang="en-US" sz="800" dirty="0">
                <a:latin typeface="나눔고딕" pitchFamily="2" charset="-127"/>
                <a:ea typeface="나눔고딕" pitchFamily="2" charset="-127"/>
              </a:rPr>
              <a:t>출처 </a:t>
            </a:r>
            <a:r>
              <a:rPr lang="en-US" altLang="ko-KR" sz="800" dirty="0">
                <a:latin typeface="나눔고딕" pitchFamily="2" charset="-127"/>
                <a:ea typeface="나눔고딕" pitchFamily="2" charset="-127"/>
              </a:rPr>
              <a:t>:</a:t>
            </a:r>
            <a:r>
              <a:rPr lang="ko-KR" altLang="en-US" sz="800" dirty="0">
                <a:latin typeface="나눔고딕" pitchFamily="2" charset="-127"/>
                <a:ea typeface="나눔고딕" pitchFamily="2" charset="-127"/>
              </a:rPr>
              <a:t> 국세청 홈페이지</a:t>
            </a:r>
            <a:r>
              <a:rPr lang="en-US" altLang="ko-KR" sz="800" dirty="0">
                <a:latin typeface="나눔고딕" pitchFamily="2" charset="-127"/>
                <a:ea typeface="나눔고딕" pitchFamily="2" charset="-127"/>
              </a:rPr>
              <a:t>]</a:t>
            </a:r>
            <a:endParaRPr lang="ko-KR" altLang="en-US" sz="800" dirty="0">
              <a:latin typeface="나눔고딕" pitchFamily="2" charset="-127"/>
              <a:ea typeface="나눔고딕" pitchFamily="2" charset="-127"/>
            </a:endParaRPr>
          </a:p>
        </p:txBody>
      </p:sp>
      <p:pic>
        <p:nvPicPr>
          <p:cNvPr id="7" name="그림 6">
            <a:extLst>
              <a:ext uri="{FF2B5EF4-FFF2-40B4-BE49-F238E27FC236}">
                <a16:creationId xmlns:a16="http://schemas.microsoft.com/office/drawing/2014/main" id="{7EAD3A56-AA05-BB42-B1A6-8CE4D6AD5950}"/>
              </a:ext>
            </a:extLst>
          </p:cNvPr>
          <p:cNvPicPr>
            <a:picLocks noChangeAspect="1"/>
          </p:cNvPicPr>
          <p:nvPr/>
        </p:nvPicPr>
        <p:blipFill>
          <a:blip r:embed="rId2"/>
          <a:stretch>
            <a:fillRect/>
          </a:stretch>
        </p:blipFill>
        <p:spPr>
          <a:xfrm>
            <a:off x="546937" y="1943060"/>
            <a:ext cx="4448796" cy="4763165"/>
          </a:xfrm>
          <a:prstGeom prst="rect">
            <a:avLst/>
          </a:prstGeom>
        </p:spPr>
      </p:pic>
      <p:sp>
        <p:nvSpPr>
          <p:cNvPr id="8" name="제목 1">
            <a:extLst>
              <a:ext uri="{FF2B5EF4-FFF2-40B4-BE49-F238E27FC236}">
                <a16:creationId xmlns:a16="http://schemas.microsoft.com/office/drawing/2014/main" id="{3B4ABABC-0132-7C26-62F8-5188BCBEAADD}"/>
              </a:ext>
            </a:extLst>
          </p:cNvPr>
          <p:cNvSpPr txBox="1">
            <a:spLocks/>
          </p:cNvSpPr>
          <p:nvPr/>
        </p:nvSpPr>
        <p:spPr>
          <a:xfrm>
            <a:off x="405854" y="1206538"/>
            <a:ext cx="4589879" cy="706581"/>
          </a:xfrm>
          <a:prstGeom prst="rect">
            <a:avLst/>
          </a:prstGeom>
        </p:spPr>
        <p:txBody>
          <a:bodyPr vert="horz" lIns="91440" tIns="45720" rIns="91440" bIns="45720" rtlCol="0" anchor="b">
            <a:norm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sz="2800" b="1" dirty="0">
                <a:solidFill>
                  <a:srgbClr val="FF0000"/>
                </a:solidFill>
                <a:effectLst>
                  <a:outerShdw blurRad="38100" dist="38100" dir="2700000" algn="tl">
                    <a:srgbClr val="000000">
                      <a:alpha val="43137"/>
                    </a:srgbClr>
                  </a:outerShdw>
                </a:effectLst>
                <a:latin typeface="나눔고딕" pitchFamily="2" charset="-127"/>
                <a:ea typeface="나눔고딕" pitchFamily="2" charset="-127"/>
              </a:rPr>
              <a:t>국가</a:t>
            </a:r>
            <a:r>
              <a:rPr lang="ko-KR" altLang="en-US" sz="2400" b="1" dirty="0">
                <a:solidFill>
                  <a:schemeClr val="accent6">
                    <a:lumMod val="75000"/>
                  </a:schemeClr>
                </a:solidFill>
                <a:latin typeface="나눔고딕" pitchFamily="2" charset="-127"/>
                <a:ea typeface="나눔고딕" pitchFamily="2" charset="-127"/>
              </a:rPr>
              <a:t> 살림에 쓰는 세금</a:t>
            </a:r>
            <a:endParaRPr lang="en-US" altLang="ko-KR" sz="2400" b="1" dirty="0">
              <a:solidFill>
                <a:schemeClr val="accent6">
                  <a:lumMod val="75000"/>
                </a:schemeClr>
              </a:solidFill>
              <a:latin typeface="나눔고딕" pitchFamily="2" charset="-127"/>
              <a:ea typeface="나눔고딕" pitchFamily="2" charset="-127"/>
            </a:endParaRPr>
          </a:p>
        </p:txBody>
      </p:sp>
      <mc:AlternateContent xmlns:mc="http://schemas.openxmlformats.org/markup-compatibility/2006" xmlns:p14="http://schemas.microsoft.com/office/powerpoint/2010/main">
        <mc:Choice Requires="p14">
          <p:contentPart p14:bwMode="auto" r:id="rId3">
            <p14:nvContentPartPr>
              <p14:cNvPr id="38" name="잉크 37">
                <a:extLst>
                  <a:ext uri="{FF2B5EF4-FFF2-40B4-BE49-F238E27FC236}">
                    <a16:creationId xmlns:a16="http://schemas.microsoft.com/office/drawing/2014/main" id="{FFF73A46-31FE-C978-40E9-0A6C5FA852CB}"/>
                  </a:ext>
                </a:extLst>
              </p14:cNvPr>
              <p14:cNvContentPartPr/>
              <p14:nvPr/>
            </p14:nvContentPartPr>
            <p14:xfrm>
              <a:off x="1446863" y="1177805"/>
              <a:ext cx="561240" cy="758880"/>
            </p14:xfrm>
          </p:contentPart>
        </mc:Choice>
        <mc:Fallback xmlns="">
          <p:pic>
            <p:nvPicPr>
              <p:cNvPr id="38" name="잉크 37">
                <a:extLst>
                  <a:ext uri="{FF2B5EF4-FFF2-40B4-BE49-F238E27FC236}">
                    <a16:creationId xmlns:a16="http://schemas.microsoft.com/office/drawing/2014/main" id="{FFF73A46-31FE-C978-40E9-0A6C5FA852CB}"/>
                  </a:ext>
                </a:extLst>
              </p:cNvPr>
              <p:cNvPicPr/>
              <p:nvPr/>
            </p:nvPicPr>
            <p:blipFill>
              <a:blip r:embed="rId4"/>
              <a:stretch>
                <a:fillRect/>
              </a:stretch>
            </p:blipFill>
            <p:spPr>
              <a:xfrm>
                <a:off x="1392863" y="1069805"/>
                <a:ext cx="668880" cy="974520"/>
              </a:xfrm>
              <a:prstGeom prst="rect">
                <a:avLst/>
              </a:prstGeom>
            </p:spPr>
          </p:pic>
        </mc:Fallback>
      </mc:AlternateContent>
      <p:pic>
        <p:nvPicPr>
          <p:cNvPr id="10" name="그림 9">
            <a:extLst>
              <a:ext uri="{FF2B5EF4-FFF2-40B4-BE49-F238E27FC236}">
                <a16:creationId xmlns:a16="http://schemas.microsoft.com/office/drawing/2014/main" id="{78767A49-1744-4609-3F87-7C2530430704}"/>
              </a:ext>
            </a:extLst>
          </p:cNvPr>
          <p:cNvPicPr>
            <a:picLocks noChangeAspect="1"/>
          </p:cNvPicPr>
          <p:nvPr/>
        </p:nvPicPr>
        <p:blipFill>
          <a:blip r:embed="rId5"/>
          <a:stretch>
            <a:fillRect/>
          </a:stretch>
        </p:blipFill>
        <p:spPr>
          <a:xfrm>
            <a:off x="6096000" y="2040732"/>
            <a:ext cx="4838221" cy="4694895"/>
          </a:xfrm>
          <a:prstGeom prst="rect">
            <a:avLst/>
          </a:prstGeom>
        </p:spPr>
      </p:pic>
      <p:sp>
        <p:nvSpPr>
          <p:cNvPr id="11" name="제목 1">
            <a:extLst>
              <a:ext uri="{FF2B5EF4-FFF2-40B4-BE49-F238E27FC236}">
                <a16:creationId xmlns:a16="http://schemas.microsoft.com/office/drawing/2014/main" id="{0F64546C-F0CA-FF42-B143-A086A6894FAF}"/>
              </a:ext>
            </a:extLst>
          </p:cNvPr>
          <p:cNvSpPr txBox="1">
            <a:spLocks/>
          </p:cNvSpPr>
          <p:nvPr/>
        </p:nvSpPr>
        <p:spPr>
          <a:xfrm>
            <a:off x="6298514" y="1164611"/>
            <a:ext cx="4589879" cy="706582"/>
          </a:xfrm>
          <a:prstGeom prst="rect">
            <a:avLst/>
          </a:prstGeom>
        </p:spPr>
        <p:txBody>
          <a:bodyPr vert="horz" lIns="91440" tIns="45720" rIns="91440" bIns="45720" rtlCol="0" anchor="b">
            <a:norm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sz="2800" b="1" dirty="0">
                <a:solidFill>
                  <a:srgbClr val="FF0000"/>
                </a:solidFill>
                <a:effectLst>
                  <a:outerShdw blurRad="38100" dist="38100" dir="2700000" algn="tl">
                    <a:srgbClr val="000000">
                      <a:alpha val="43137"/>
                    </a:srgbClr>
                  </a:outerShdw>
                </a:effectLst>
                <a:latin typeface="나눔고딕" pitchFamily="2" charset="-127"/>
                <a:ea typeface="나눔고딕" pitchFamily="2" charset="-127"/>
              </a:rPr>
              <a:t>지자체</a:t>
            </a:r>
            <a:r>
              <a:rPr lang="ko-KR" altLang="en-US" sz="2400" b="1" dirty="0">
                <a:solidFill>
                  <a:schemeClr val="accent6">
                    <a:lumMod val="75000"/>
                  </a:schemeClr>
                </a:solidFill>
                <a:latin typeface="나눔고딕" pitchFamily="2" charset="-127"/>
                <a:ea typeface="나눔고딕" pitchFamily="2" charset="-127"/>
              </a:rPr>
              <a:t> 지역살림에 쓰는 세금</a:t>
            </a:r>
          </a:p>
        </p:txBody>
      </p:sp>
      <mc:AlternateContent xmlns:mc="http://schemas.openxmlformats.org/markup-compatibility/2006" xmlns:p14="http://schemas.microsoft.com/office/powerpoint/2010/main">
        <mc:Choice Requires="p14">
          <p:contentPart p14:bwMode="auto" r:id="rId6">
            <p14:nvContentPartPr>
              <p14:cNvPr id="36" name="잉크 35">
                <a:extLst>
                  <a:ext uri="{FF2B5EF4-FFF2-40B4-BE49-F238E27FC236}">
                    <a16:creationId xmlns:a16="http://schemas.microsoft.com/office/drawing/2014/main" id="{68AA5B25-C481-32B4-0F34-D8B6875B59BD}"/>
                  </a:ext>
                </a:extLst>
              </p14:cNvPr>
              <p14:cNvContentPartPr/>
              <p14:nvPr/>
            </p14:nvContentPartPr>
            <p14:xfrm>
              <a:off x="6423098" y="1089965"/>
              <a:ext cx="717840" cy="934560"/>
            </p14:xfrm>
          </p:contentPart>
        </mc:Choice>
        <mc:Fallback xmlns="">
          <p:pic>
            <p:nvPicPr>
              <p:cNvPr id="36" name="잉크 35">
                <a:extLst>
                  <a:ext uri="{FF2B5EF4-FFF2-40B4-BE49-F238E27FC236}">
                    <a16:creationId xmlns:a16="http://schemas.microsoft.com/office/drawing/2014/main" id="{68AA5B25-C481-32B4-0F34-D8B6875B59BD}"/>
                  </a:ext>
                </a:extLst>
              </p:cNvPr>
              <p:cNvPicPr/>
              <p:nvPr/>
            </p:nvPicPr>
            <p:blipFill>
              <a:blip r:embed="rId7"/>
              <a:stretch>
                <a:fillRect/>
              </a:stretch>
            </p:blipFill>
            <p:spPr>
              <a:xfrm>
                <a:off x="6369098" y="982007"/>
                <a:ext cx="825480" cy="1150117"/>
              </a:xfrm>
              <a:prstGeom prst="rect">
                <a:avLst/>
              </a:prstGeom>
            </p:spPr>
          </p:pic>
        </mc:Fallback>
      </mc:AlternateContent>
    </p:spTree>
    <p:extLst>
      <p:ext uri="{BB962C8B-B14F-4D97-AF65-F5344CB8AC3E}">
        <p14:creationId xmlns:p14="http://schemas.microsoft.com/office/powerpoint/2010/main" val="171001006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id="{ACBCAE0B-BA4E-1AB9-C85A-A1D989373643}"/>
              </a:ext>
            </a:extLst>
          </p:cNvPr>
          <p:cNvSpPr txBox="1">
            <a:spLocks/>
          </p:cNvSpPr>
          <p:nvPr/>
        </p:nvSpPr>
        <p:spPr>
          <a:xfrm>
            <a:off x="923655" y="1251416"/>
            <a:ext cx="10163175" cy="341313"/>
          </a:xfrm>
          <a:prstGeom prst="rect">
            <a:avLst/>
          </a:prstGeom>
        </p:spPr>
        <p:txBody>
          <a:bodyPr vert="horz" lIns="91440" tIns="45720" rIns="91440" bIns="45720" rtlCol="0" anchor="b">
            <a:normAutofit fontScale="30000" lnSpcReduction="20000"/>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endParaRPr lang="ko-KR" altLang="en-US" b="1" dirty="0">
              <a:solidFill>
                <a:schemeClr val="accent6">
                  <a:lumMod val="75000"/>
                </a:schemeClr>
              </a:solidFill>
              <a:latin typeface="나눔고딕" pitchFamily="2" charset="-127"/>
              <a:ea typeface="나눔고딕" pitchFamily="2" charset="-127"/>
            </a:endParaRPr>
          </a:p>
        </p:txBody>
      </p:sp>
      <p:pic>
        <p:nvPicPr>
          <p:cNvPr id="6" name="그림 5">
            <a:extLst>
              <a:ext uri="{FF2B5EF4-FFF2-40B4-BE49-F238E27FC236}">
                <a16:creationId xmlns:a16="http://schemas.microsoft.com/office/drawing/2014/main" id="{0D952350-61DC-13B0-9F7C-411567C62295}"/>
              </a:ext>
            </a:extLst>
          </p:cNvPr>
          <p:cNvPicPr>
            <a:picLocks noChangeAspect="1"/>
          </p:cNvPicPr>
          <p:nvPr/>
        </p:nvPicPr>
        <p:blipFill>
          <a:blip r:embed="rId2"/>
          <a:stretch>
            <a:fillRect/>
          </a:stretch>
        </p:blipFill>
        <p:spPr>
          <a:xfrm>
            <a:off x="523713" y="2586032"/>
            <a:ext cx="3767263" cy="2665906"/>
          </a:xfrm>
          <a:prstGeom prst="rect">
            <a:avLst/>
          </a:prstGeom>
        </p:spPr>
      </p:pic>
      <p:sp>
        <p:nvSpPr>
          <p:cNvPr id="7" name="제목 1">
            <a:extLst>
              <a:ext uri="{FF2B5EF4-FFF2-40B4-BE49-F238E27FC236}">
                <a16:creationId xmlns:a16="http://schemas.microsoft.com/office/drawing/2014/main" id="{A6800D12-2D05-59FD-2F21-5AAB10186D9D}"/>
              </a:ext>
            </a:extLst>
          </p:cNvPr>
          <p:cNvSpPr txBox="1">
            <a:spLocks/>
          </p:cNvSpPr>
          <p:nvPr/>
        </p:nvSpPr>
        <p:spPr>
          <a:xfrm>
            <a:off x="-1601410" y="1736090"/>
            <a:ext cx="4589879" cy="706581"/>
          </a:xfrm>
          <a:prstGeom prst="rect">
            <a:avLst/>
          </a:prstGeom>
        </p:spPr>
        <p:txBody>
          <a:bodyPr vert="horz" lIns="91440" tIns="45720" rIns="91440" bIns="45720" rtlCol="0" anchor="b">
            <a:norm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sz="2400" b="1" dirty="0">
                <a:solidFill>
                  <a:schemeClr val="accent6">
                    <a:lumMod val="75000"/>
                  </a:schemeClr>
                </a:solidFill>
                <a:latin typeface="나눔고딕" pitchFamily="2" charset="-127"/>
                <a:ea typeface="나눔고딕" pitchFamily="2" charset="-127"/>
              </a:rPr>
              <a:t>통합 열람</a:t>
            </a:r>
            <a:endParaRPr lang="en-US" altLang="ko-KR" sz="2400" b="1" dirty="0">
              <a:solidFill>
                <a:schemeClr val="accent6">
                  <a:lumMod val="75000"/>
                </a:schemeClr>
              </a:solidFill>
              <a:latin typeface="나눔고딕" pitchFamily="2" charset="-127"/>
              <a:ea typeface="나눔고딕" pitchFamily="2" charset="-127"/>
            </a:endParaRPr>
          </a:p>
        </p:txBody>
      </p:sp>
      <p:pic>
        <p:nvPicPr>
          <p:cNvPr id="9" name="그림 8">
            <a:extLst>
              <a:ext uri="{FF2B5EF4-FFF2-40B4-BE49-F238E27FC236}">
                <a16:creationId xmlns:a16="http://schemas.microsoft.com/office/drawing/2014/main" id="{9B2828F7-A513-CE27-7A85-85EE8436A5F3}"/>
              </a:ext>
            </a:extLst>
          </p:cNvPr>
          <p:cNvPicPr>
            <a:picLocks noChangeAspect="1"/>
          </p:cNvPicPr>
          <p:nvPr/>
        </p:nvPicPr>
        <p:blipFill>
          <a:blip r:embed="rId3"/>
          <a:stretch>
            <a:fillRect/>
          </a:stretch>
        </p:blipFill>
        <p:spPr>
          <a:xfrm>
            <a:off x="6714943" y="1980348"/>
            <a:ext cx="3333594" cy="1496468"/>
          </a:xfrm>
          <a:prstGeom prst="rect">
            <a:avLst/>
          </a:prstGeom>
        </p:spPr>
      </p:pic>
      <p:sp>
        <p:nvSpPr>
          <p:cNvPr id="12" name="제목 1">
            <a:extLst>
              <a:ext uri="{FF2B5EF4-FFF2-40B4-BE49-F238E27FC236}">
                <a16:creationId xmlns:a16="http://schemas.microsoft.com/office/drawing/2014/main" id="{687FAE97-1718-87CC-5326-1D160AC3A055}"/>
              </a:ext>
            </a:extLst>
          </p:cNvPr>
          <p:cNvSpPr txBox="1">
            <a:spLocks/>
          </p:cNvSpPr>
          <p:nvPr/>
        </p:nvSpPr>
        <p:spPr>
          <a:xfrm>
            <a:off x="4131844" y="1780323"/>
            <a:ext cx="2169319" cy="1228770"/>
          </a:xfrm>
          <a:prstGeom prst="rect">
            <a:avLst/>
          </a:prstGeom>
        </p:spPr>
        <p:txBody>
          <a:bodyPr vert="horz" lIns="91440" tIns="45720" rIns="91440" bIns="45720" rtlCol="0" anchor="b">
            <a:norm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sz="3200" b="1" dirty="0">
                <a:solidFill>
                  <a:schemeClr val="accent6">
                    <a:lumMod val="75000"/>
                  </a:schemeClr>
                </a:solidFill>
                <a:latin typeface="나눔고딕" pitchFamily="2" charset="-127"/>
                <a:ea typeface="나눔고딕" pitchFamily="2" charset="-127"/>
              </a:rPr>
              <a:t>국세</a:t>
            </a:r>
            <a:endParaRPr lang="en-US" altLang="ko-KR" sz="2400" b="1" dirty="0">
              <a:solidFill>
                <a:schemeClr val="accent6">
                  <a:lumMod val="75000"/>
                </a:schemeClr>
              </a:solidFill>
              <a:latin typeface="나눔고딕" pitchFamily="2" charset="-127"/>
              <a:ea typeface="나눔고딕" pitchFamily="2" charset="-127"/>
            </a:endParaRPr>
          </a:p>
        </p:txBody>
      </p:sp>
      <p:sp>
        <p:nvSpPr>
          <p:cNvPr id="13" name="제목 1">
            <a:extLst>
              <a:ext uri="{FF2B5EF4-FFF2-40B4-BE49-F238E27FC236}">
                <a16:creationId xmlns:a16="http://schemas.microsoft.com/office/drawing/2014/main" id="{DFCD9C61-AEB6-3352-61F4-0477CF6E3EFE}"/>
              </a:ext>
            </a:extLst>
          </p:cNvPr>
          <p:cNvSpPr txBox="1">
            <a:spLocks/>
          </p:cNvSpPr>
          <p:nvPr/>
        </p:nvSpPr>
        <p:spPr>
          <a:xfrm>
            <a:off x="4290976" y="4134814"/>
            <a:ext cx="2169319" cy="1228770"/>
          </a:xfrm>
          <a:prstGeom prst="rect">
            <a:avLst/>
          </a:prstGeom>
        </p:spPr>
        <p:txBody>
          <a:bodyPr vert="horz" lIns="91440" tIns="45720" rIns="91440" bIns="45720" rtlCol="0" anchor="b">
            <a:normAutofit/>
          </a:bodyPr>
          <a:lstStyle>
            <a:lvl1pPr algn="ctr" defTabSz="914400" rtl="0" eaLnBrk="1" latinLnBrk="1" hangingPunct="1">
              <a:lnSpc>
                <a:spcPct val="90000"/>
              </a:lnSpc>
              <a:spcBef>
                <a:spcPct val="0"/>
              </a:spcBef>
              <a:buNone/>
              <a:defRPr sz="6000" kern="1200">
                <a:solidFill>
                  <a:schemeClr val="tx1"/>
                </a:solidFill>
                <a:latin typeface="+mj-lt"/>
                <a:ea typeface="+mj-ea"/>
                <a:cs typeface="+mj-cs"/>
              </a:defRPr>
            </a:lvl1pPr>
          </a:lstStyle>
          <a:p>
            <a:pPr algn="r"/>
            <a:r>
              <a:rPr lang="ko-KR" altLang="en-US" sz="3200" b="1" dirty="0">
                <a:solidFill>
                  <a:schemeClr val="accent6">
                    <a:lumMod val="75000"/>
                  </a:schemeClr>
                </a:solidFill>
                <a:latin typeface="나눔고딕" pitchFamily="2" charset="-127"/>
                <a:ea typeface="나눔고딕" pitchFamily="2" charset="-127"/>
              </a:rPr>
              <a:t>지방세</a:t>
            </a:r>
            <a:endParaRPr lang="en-US" altLang="ko-KR" sz="2400" b="1" dirty="0">
              <a:solidFill>
                <a:schemeClr val="accent6">
                  <a:lumMod val="75000"/>
                </a:schemeClr>
              </a:solidFill>
              <a:latin typeface="나눔고딕" pitchFamily="2" charset="-127"/>
              <a:ea typeface="나눔고딕" pitchFamily="2" charset="-127"/>
            </a:endParaRPr>
          </a:p>
        </p:txBody>
      </p:sp>
      <p:pic>
        <p:nvPicPr>
          <p:cNvPr id="17" name="그림 16">
            <a:extLst>
              <a:ext uri="{FF2B5EF4-FFF2-40B4-BE49-F238E27FC236}">
                <a16:creationId xmlns:a16="http://schemas.microsoft.com/office/drawing/2014/main" id="{6878E332-5422-B7D5-F8B1-224E4438FD86}"/>
              </a:ext>
            </a:extLst>
          </p:cNvPr>
          <p:cNvPicPr>
            <a:picLocks noChangeAspect="1"/>
          </p:cNvPicPr>
          <p:nvPr/>
        </p:nvPicPr>
        <p:blipFill>
          <a:blip r:embed="rId4"/>
          <a:stretch>
            <a:fillRect/>
          </a:stretch>
        </p:blipFill>
        <p:spPr>
          <a:xfrm>
            <a:off x="6593022" y="4233863"/>
            <a:ext cx="3410220" cy="1419081"/>
          </a:xfrm>
          <a:prstGeom prst="rect">
            <a:avLst/>
          </a:prstGeom>
        </p:spPr>
      </p:pic>
      <p:sp>
        <p:nvSpPr>
          <p:cNvPr id="20" name="TextBox 19">
            <a:extLst>
              <a:ext uri="{FF2B5EF4-FFF2-40B4-BE49-F238E27FC236}">
                <a16:creationId xmlns:a16="http://schemas.microsoft.com/office/drawing/2014/main" id="{3D08CA03-877B-A55F-C6D5-7308EF70279F}"/>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왜 세금은 두 번 내요</a:t>
            </a:r>
            <a:r>
              <a:rPr lang="en-US" altLang="ko-KR" sz="4000" b="1" dirty="0">
                <a:solidFill>
                  <a:schemeClr val="bg1"/>
                </a:solidFill>
                <a:effectLst>
                  <a:outerShdw blurRad="38100" dist="38100" dir="2700000" algn="tl">
                    <a:srgbClr val="000000">
                      <a:alpha val="43137"/>
                    </a:srgbClr>
                  </a:outerShdw>
                </a:effectLst>
              </a:rPr>
              <a:t>?</a:t>
            </a:r>
            <a:endParaRPr lang="ko-KR" altLang="en-US" sz="40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4365549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4">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2367418" y="389204"/>
            <a:ext cx="8859381"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영수증의 이해</a:t>
            </a:r>
          </a:p>
        </p:txBody>
      </p:sp>
      <p:sp>
        <p:nvSpPr>
          <p:cNvPr id="3" name="TextBox 2">
            <a:extLst>
              <a:ext uri="{FF2B5EF4-FFF2-40B4-BE49-F238E27FC236}">
                <a16:creationId xmlns:a16="http://schemas.microsoft.com/office/drawing/2014/main" id="{EF7A02ED-80E4-2DFC-85A4-71FD5AF8521F}"/>
              </a:ext>
            </a:extLst>
          </p:cNvPr>
          <p:cNvSpPr txBox="1"/>
          <p:nvPr/>
        </p:nvSpPr>
        <p:spPr>
          <a:xfrm>
            <a:off x="1329742" y="2551837"/>
            <a:ext cx="9897057" cy="1754326"/>
          </a:xfrm>
          <a:prstGeom prst="rect">
            <a:avLst/>
          </a:prstGeom>
          <a:noFill/>
        </p:spPr>
        <p:txBody>
          <a:bodyPr wrap="square" rtlCol="0">
            <a:spAutoFit/>
          </a:bodyPr>
          <a:lstStyle/>
          <a:p>
            <a:pPr algn="ctr"/>
            <a:r>
              <a:rPr lang="ko-KR" altLang="en-US" sz="3600" b="1" dirty="0">
                <a:solidFill>
                  <a:srgbClr val="FFC000"/>
                </a:solidFill>
                <a:highlight>
                  <a:srgbClr val="00FFFF"/>
                </a:highlight>
                <a:latin typeface="+mn-ea"/>
              </a:rPr>
              <a:t>거래의 기본</a:t>
            </a:r>
            <a:endParaRPr lang="en-US" altLang="ko-KR" sz="3600" b="1" dirty="0">
              <a:solidFill>
                <a:srgbClr val="FFC000"/>
              </a:solidFill>
              <a:highlight>
                <a:srgbClr val="00FFFF"/>
              </a:highlight>
              <a:latin typeface="+mn-ea"/>
            </a:endParaRPr>
          </a:p>
          <a:p>
            <a:pPr algn="ctr"/>
            <a:endParaRPr lang="en-US" altLang="ko-KR" sz="3600" b="1" dirty="0">
              <a:solidFill>
                <a:srgbClr val="FFC000"/>
              </a:solidFill>
              <a:latin typeface="+mn-ea"/>
            </a:endParaRPr>
          </a:p>
          <a:p>
            <a:pPr algn="ctr"/>
            <a:r>
              <a:rPr lang="ko-KR" altLang="en-US" sz="3600" b="1" dirty="0">
                <a:solidFill>
                  <a:srgbClr val="FFC000"/>
                </a:solidFill>
                <a:latin typeface="+mn-ea"/>
              </a:rPr>
              <a:t>잘 모으고</a:t>
            </a:r>
            <a:r>
              <a:rPr lang="en-US" altLang="ko-KR" sz="3600" b="1" dirty="0">
                <a:solidFill>
                  <a:srgbClr val="FFC000"/>
                </a:solidFill>
                <a:latin typeface="+mn-ea"/>
              </a:rPr>
              <a:t>,</a:t>
            </a:r>
            <a:r>
              <a:rPr lang="ko-KR" altLang="en-US" sz="3600" b="1" dirty="0">
                <a:solidFill>
                  <a:srgbClr val="FFC000"/>
                </a:solidFill>
                <a:latin typeface="+mn-ea"/>
              </a:rPr>
              <a:t> </a:t>
            </a:r>
            <a:r>
              <a:rPr lang="ko-KR" altLang="en-US" sz="3600" b="1" dirty="0" err="1">
                <a:solidFill>
                  <a:srgbClr val="FFC000"/>
                </a:solidFill>
                <a:latin typeface="+mn-ea"/>
              </a:rPr>
              <a:t>틈틈히</a:t>
            </a:r>
            <a:r>
              <a:rPr lang="ko-KR" altLang="en-US" sz="3600" b="1" dirty="0">
                <a:solidFill>
                  <a:srgbClr val="FFC000"/>
                </a:solidFill>
                <a:latin typeface="+mn-ea"/>
              </a:rPr>
              <a:t> 정리해 두면 큰 돈이 됩니다</a:t>
            </a:r>
            <a:r>
              <a:rPr lang="en-US" altLang="ko-KR" sz="3600" b="1" dirty="0">
                <a:solidFill>
                  <a:srgbClr val="FFC000"/>
                </a:solidFill>
                <a:latin typeface="+mn-ea"/>
              </a:rPr>
              <a:t>.</a:t>
            </a:r>
          </a:p>
        </p:txBody>
      </p:sp>
    </p:spTree>
    <p:extLst>
      <p:ext uri="{BB962C8B-B14F-4D97-AF65-F5344CB8AC3E}">
        <p14:creationId xmlns:p14="http://schemas.microsoft.com/office/powerpoint/2010/main" val="224688805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영수증관리 </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err="1">
                <a:solidFill>
                  <a:schemeClr val="bg1"/>
                </a:solidFill>
                <a:effectLst>
                  <a:outerShdw blurRad="38100" dist="38100" dir="2700000" algn="tl">
                    <a:srgbClr val="000000">
                      <a:alpha val="43137"/>
                    </a:srgbClr>
                  </a:outerShdw>
                </a:effectLst>
              </a:rPr>
              <a:t>적격증빙의</a:t>
            </a:r>
            <a:r>
              <a:rPr lang="ko-KR" altLang="en-US" sz="4000" b="1" dirty="0">
                <a:solidFill>
                  <a:schemeClr val="bg1"/>
                </a:solidFill>
                <a:effectLst>
                  <a:outerShdw blurRad="38100" dist="38100" dir="2700000" algn="tl">
                    <a:srgbClr val="000000">
                      <a:alpha val="43137"/>
                    </a:srgbClr>
                  </a:outerShdw>
                </a:effectLst>
              </a:rPr>
              <a:t> 이해</a:t>
            </a:r>
          </a:p>
        </p:txBody>
      </p:sp>
      <p:sp>
        <p:nvSpPr>
          <p:cNvPr id="7" name="Text Box 2">
            <a:extLst>
              <a:ext uri="{FF2B5EF4-FFF2-40B4-BE49-F238E27FC236}">
                <a16:creationId xmlns:a16="http://schemas.microsoft.com/office/drawing/2014/main" id="{DF6C6F14-9E1F-032D-B42D-DF1B8E7D60E4}"/>
              </a:ext>
            </a:extLst>
          </p:cNvPr>
          <p:cNvSpPr txBox="1">
            <a:spLocks noChangeArrowheads="1"/>
          </p:cNvSpPr>
          <p:nvPr/>
        </p:nvSpPr>
        <p:spPr bwMode="auto">
          <a:xfrm>
            <a:off x="1640395" y="1381639"/>
            <a:ext cx="8440615" cy="461665"/>
          </a:xfrm>
          <a:prstGeom prst="rect">
            <a:avLst/>
          </a:prstGeom>
          <a:noFill/>
          <a:ln w="9525">
            <a:noFill/>
            <a:miter lim="800000"/>
            <a:headEnd/>
            <a:tailEnd/>
          </a:ln>
        </p:spPr>
        <p:txBody>
          <a:bodyPr>
            <a:spAutoFit/>
          </a:bodyPr>
          <a:lstStyle/>
          <a:p>
            <a:pPr>
              <a:defRPr/>
            </a:pPr>
            <a:r>
              <a:rPr lang="ko-KR" altLang="en-US" sz="2400" dirty="0">
                <a:ln>
                  <a:solidFill>
                    <a:schemeClr val="tx1">
                      <a:alpha val="1000"/>
                    </a:schemeClr>
                  </a:solidFill>
                </a:ln>
                <a:latin typeface="나눔바른고딕" panose="020B0600000101010101" charset="-127"/>
                <a:ea typeface="나눔바른고딕" panose="020B0600000101010101" charset="-127"/>
              </a:rPr>
              <a:t>사업자등록증이 있는 </a:t>
            </a:r>
            <a:r>
              <a:rPr lang="ko-KR" altLang="en-US" sz="2400" dirty="0" err="1">
                <a:ln>
                  <a:solidFill>
                    <a:schemeClr val="tx1">
                      <a:alpha val="1000"/>
                    </a:schemeClr>
                  </a:solidFill>
                </a:ln>
                <a:latin typeface="나눔바른고딕" panose="020B0600000101010101" charset="-127"/>
                <a:ea typeface="나눔바른고딕" panose="020B0600000101010101" charset="-127"/>
              </a:rPr>
              <a:t>고객군</a:t>
            </a:r>
            <a:r>
              <a:rPr lang="ko-KR" altLang="en-US" sz="2400" dirty="0">
                <a:ln>
                  <a:solidFill>
                    <a:schemeClr val="tx1">
                      <a:alpha val="1000"/>
                    </a:schemeClr>
                  </a:solidFill>
                </a:ln>
                <a:latin typeface="나눔바른고딕" panose="020B0600000101010101" charset="-127"/>
                <a:ea typeface="나눔바른고딕" panose="020B0600000101010101" charset="-127"/>
              </a:rPr>
              <a:t> </a:t>
            </a:r>
            <a:r>
              <a:rPr lang="en-US" altLang="ko-KR" sz="2400" dirty="0">
                <a:ln>
                  <a:solidFill>
                    <a:schemeClr val="tx1">
                      <a:alpha val="1000"/>
                    </a:schemeClr>
                  </a:solidFill>
                </a:ln>
                <a:latin typeface="나눔바른고딕" panose="020B0600000101010101" charset="-127"/>
                <a:ea typeface="나눔바른고딕" panose="020B0600000101010101" charset="-127"/>
              </a:rPr>
              <a:t>– </a:t>
            </a:r>
            <a:r>
              <a:rPr lang="ko-KR" altLang="en-US" sz="2400" dirty="0">
                <a:ln>
                  <a:solidFill>
                    <a:schemeClr val="tx1">
                      <a:alpha val="1000"/>
                    </a:schemeClr>
                  </a:solidFill>
                </a:ln>
                <a:latin typeface="나눔바른고딕" panose="020B0600000101010101" charset="-127"/>
                <a:ea typeface="나눔바른고딕" panose="020B0600000101010101" charset="-127"/>
              </a:rPr>
              <a:t>기업</a:t>
            </a:r>
            <a:r>
              <a:rPr lang="en-US" altLang="ko-KR" sz="2400" dirty="0">
                <a:ln>
                  <a:solidFill>
                    <a:schemeClr val="tx1">
                      <a:alpha val="1000"/>
                    </a:schemeClr>
                  </a:solidFill>
                </a:ln>
                <a:latin typeface="나눔바른고딕" panose="020B0600000101010101" charset="-127"/>
                <a:ea typeface="나눔바른고딕" panose="020B0600000101010101" charset="-127"/>
              </a:rPr>
              <a:t>, </a:t>
            </a:r>
            <a:r>
              <a:rPr lang="ko-KR" altLang="en-US" sz="2400" dirty="0">
                <a:ln>
                  <a:solidFill>
                    <a:schemeClr val="tx1">
                      <a:alpha val="1000"/>
                    </a:schemeClr>
                  </a:solidFill>
                </a:ln>
                <a:latin typeface="나눔바른고딕" panose="020B0600000101010101" charset="-127"/>
                <a:ea typeface="나눔바른고딕" panose="020B0600000101010101" charset="-127"/>
              </a:rPr>
              <a:t>학교</a:t>
            </a:r>
            <a:r>
              <a:rPr lang="en-US" altLang="ko-KR" sz="2400" dirty="0">
                <a:ln>
                  <a:solidFill>
                    <a:schemeClr val="tx1">
                      <a:alpha val="1000"/>
                    </a:schemeClr>
                  </a:solidFill>
                </a:ln>
                <a:latin typeface="나눔바른고딕" panose="020B0600000101010101" charset="-127"/>
                <a:ea typeface="나눔바른고딕" panose="020B0600000101010101" charset="-127"/>
              </a:rPr>
              <a:t>, </a:t>
            </a:r>
            <a:r>
              <a:rPr lang="ko-KR" altLang="en-US" sz="2400" dirty="0" err="1">
                <a:ln>
                  <a:solidFill>
                    <a:schemeClr val="tx1">
                      <a:alpha val="1000"/>
                    </a:schemeClr>
                  </a:solidFill>
                </a:ln>
                <a:latin typeface="나눔바른고딕" panose="020B0600000101010101" charset="-127"/>
                <a:ea typeface="나눔바른고딕" panose="020B0600000101010101" charset="-127"/>
              </a:rPr>
              <a:t>관공서등</a:t>
            </a:r>
            <a:endParaRPr lang="ko-KR" altLang="en-US" sz="2400" dirty="0">
              <a:ln>
                <a:solidFill>
                  <a:schemeClr val="tx1">
                    <a:alpha val="1000"/>
                  </a:schemeClr>
                </a:solidFill>
              </a:ln>
              <a:latin typeface="나눔바른고딕" panose="020B0600000101010101" charset="-127"/>
              <a:ea typeface="나눔바른고딕" panose="020B0600000101010101" charset="-127"/>
            </a:endParaRPr>
          </a:p>
        </p:txBody>
      </p:sp>
      <p:sp>
        <p:nvSpPr>
          <p:cNvPr id="8" name="Text Box 2">
            <a:extLst>
              <a:ext uri="{FF2B5EF4-FFF2-40B4-BE49-F238E27FC236}">
                <a16:creationId xmlns:a16="http://schemas.microsoft.com/office/drawing/2014/main" id="{15839B16-4934-1714-4960-DA990338BD64}"/>
              </a:ext>
            </a:extLst>
          </p:cNvPr>
          <p:cNvSpPr txBox="1">
            <a:spLocks noChangeArrowheads="1"/>
          </p:cNvSpPr>
          <p:nvPr/>
        </p:nvSpPr>
        <p:spPr bwMode="auto">
          <a:xfrm>
            <a:off x="1361704" y="3951880"/>
            <a:ext cx="9865096" cy="461665"/>
          </a:xfrm>
          <a:prstGeom prst="rect">
            <a:avLst/>
          </a:prstGeom>
          <a:noFill/>
          <a:ln w="9525">
            <a:noFill/>
            <a:miter lim="800000"/>
            <a:headEnd/>
            <a:tailEnd/>
          </a:ln>
        </p:spPr>
        <p:txBody>
          <a:bodyPr>
            <a:spAutoFit/>
          </a:bodyPr>
          <a:lstStyle/>
          <a:p>
            <a:pPr>
              <a:defRPr/>
            </a:pPr>
            <a:r>
              <a:rPr lang="ko-KR" altLang="en-US" sz="2400" dirty="0">
                <a:ln>
                  <a:solidFill>
                    <a:schemeClr val="tx1">
                      <a:alpha val="1000"/>
                    </a:schemeClr>
                  </a:solidFill>
                </a:ln>
                <a:latin typeface="나눔바른고딕" panose="020B0600000101010101" charset="-127"/>
                <a:ea typeface="나눔바른고딕" panose="020B0600000101010101" charset="-127"/>
              </a:rPr>
              <a:t>사업자등록증이 없는 </a:t>
            </a:r>
            <a:r>
              <a:rPr lang="ko-KR" altLang="en-US" sz="2400" dirty="0" err="1">
                <a:ln>
                  <a:solidFill>
                    <a:schemeClr val="tx1">
                      <a:alpha val="1000"/>
                    </a:schemeClr>
                  </a:solidFill>
                </a:ln>
                <a:latin typeface="나눔바른고딕" panose="020B0600000101010101" charset="-127"/>
                <a:ea typeface="나눔바른고딕" panose="020B0600000101010101" charset="-127"/>
              </a:rPr>
              <a:t>고객군</a:t>
            </a:r>
            <a:r>
              <a:rPr lang="ko-KR" altLang="en-US" sz="2400" dirty="0">
                <a:ln>
                  <a:solidFill>
                    <a:schemeClr val="tx1">
                      <a:alpha val="1000"/>
                    </a:schemeClr>
                  </a:solidFill>
                </a:ln>
                <a:latin typeface="나눔바른고딕" panose="020B0600000101010101" charset="-127"/>
                <a:ea typeface="나눔바른고딕" panose="020B0600000101010101" charset="-127"/>
              </a:rPr>
              <a:t> </a:t>
            </a:r>
            <a:r>
              <a:rPr lang="en-US" altLang="ko-KR" sz="2400" dirty="0">
                <a:ln>
                  <a:solidFill>
                    <a:schemeClr val="tx1">
                      <a:alpha val="1000"/>
                    </a:schemeClr>
                  </a:solidFill>
                </a:ln>
                <a:latin typeface="나눔바른고딕" panose="020B0600000101010101" charset="-127"/>
                <a:ea typeface="나눔바른고딕" panose="020B0600000101010101" charset="-127"/>
              </a:rPr>
              <a:t>– </a:t>
            </a:r>
            <a:r>
              <a:rPr lang="ko-KR" altLang="en-US" sz="2400" dirty="0">
                <a:ln>
                  <a:solidFill>
                    <a:schemeClr val="tx1">
                      <a:alpha val="1000"/>
                    </a:schemeClr>
                  </a:solidFill>
                </a:ln>
                <a:latin typeface="나눔바른고딕" panose="020B0600000101010101" charset="-127"/>
                <a:ea typeface="나눔바른고딕" panose="020B0600000101010101" charset="-127"/>
              </a:rPr>
              <a:t>보험사 직원</a:t>
            </a:r>
            <a:r>
              <a:rPr lang="en-US" altLang="ko-KR" sz="2400" dirty="0">
                <a:ln>
                  <a:solidFill>
                    <a:schemeClr val="tx1">
                      <a:alpha val="1000"/>
                    </a:schemeClr>
                  </a:solidFill>
                </a:ln>
                <a:latin typeface="나눔바른고딕" panose="020B0600000101010101" charset="-127"/>
                <a:ea typeface="나눔바른고딕" panose="020B0600000101010101" charset="-127"/>
              </a:rPr>
              <a:t>, </a:t>
            </a:r>
            <a:r>
              <a:rPr lang="ko-KR" altLang="en-US" sz="2400" dirty="0">
                <a:ln>
                  <a:solidFill>
                    <a:schemeClr val="tx1">
                      <a:alpha val="1000"/>
                    </a:schemeClr>
                  </a:solidFill>
                </a:ln>
                <a:latin typeface="나눔바른고딕" panose="020B0600000101010101" charset="-127"/>
                <a:ea typeface="나눔바른고딕" panose="020B0600000101010101" charset="-127"/>
              </a:rPr>
              <a:t>판촉물을 쓰는 </a:t>
            </a:r>
            <a:r>
              <a:rPr lang="ko-KR" altLang="en-US" sz="2400" dirty="0" err="1">
                <a:ln>
                  <a:solidFill>
                    <a:schemeClr val="tx1">
                      <a:alpha val="1000"/>
                    </a:schemeClr>
                  </a:solidFill>
                </a:ln>
                <a:latin typeface="나눔바른고딕" panose="020B0600000101010101" charset="-127"/>
                <a:ea typeface="나눔바른고딕" panose="020B0600000101010101" charset="-127"/>
              </a:rPr>
              <a:t>영업직원등</a:t>
            </a:r>
            <a:endParaRPr lang="ko-KR" altLang="en-US" sz="2400" dirty="0">
              <a:ln>
                <a:solidFill>
                  <a:schemeClr val="tx1">
                    <a:alpha val="1000"/>
                  </a:schemeClr>
                </a:solidFill>
              </a:ln>
              <a:latin typeface="나눔바른고딕" panose="020B0600000101010101" charset="-127"/>
              <a:ea typeface="나눔바른고딕" panose="020B0600000101010101" charset="-127"/>
            </a:endParaRPr>
          </a:p>
        </p:txBody>
      </p:sp>
      <p:pic>
        <p:nvPicPr>
          <p:cNvPr id="9" name="그림 8">
            <a:extLst>
              <a:ext uri="{FF2B5EF4-FFF2-40B4-BE49-F238E27FC236}">
                <a16:creationId xmlns:a16="http://schemas.microsoft.com/office/drawing/2014/main" id="{E0353B24-A114-570B-5A42-9B933F22BCB1}"/>
              </a:ext>
            </a:extLst>
          </p:cNvPr>
          <p:cNvPicPr>
            <a:picLocks noChangeAspect="1"/>
          </p:cNvPicPr>
          <p:nvPr/>
        </p:nvPicPr>
        <p:blipFill>
          <a:blip r:embed="rId2"/>
          <a:stretch>
            <a:fillRect/>
          </a:stretch>
        </p:blipFill>
        <p:spPr>
          <a:xfrm>
            <a:off x="1945858" y="1843304"/>
            <a:ext cx="2529119" cy="1749987"/>
          </a:xfrm>
          <a:prstGeom prst="rect">
            <a:avLst/>
          </a:prstGeom>
        </p:spPr>
      </p:pic>
      <p:pic>
        <p:nvPicPr>
          <p:cNvPr id="10" name="그림 9">
            <a:extLst>
              <a:ext uri="{FF2B5EF4-FFF2-40B4-BE49-F238E27FC236}">
                <a16:creationId xmlns:a16="http://schemas.microsoft.com/office/drawing/2014/main" id="{E20C45B2-A5C2-9507-3213-F7E800ED8987}"/>
              </a:ext>
            </a:extLst>
          </p:cNvPr>
          <p:cNvPicPr>
            <a:picLocks noChangeAspect="1"/>
          </p:cNvPicPr>
          <p:nvPr/>
        </p:nvPicPr>
        <p:blipFill>
          <a:blip r:embed="rId3"/>
          <a:stretch>
            <a:fillRect/>
          </a:stretch>
        </p:blipFill>
        <p:spPr>
          <a:xfrm>
            <a:off x="6984937" y="1843304"/>
            <a:ext cx="2762250" cy="1880941"/>
          </a:xfrm>
          <a:prstGeom prst="rect">
            <a:avLst/>
          </a:prstGeom>
        </p:spPr>
      </p:pic>
      <p:pic>
        <p:nvPicPr>
          <p:cNvPr id="11" name="그림 10">
            <a:extLst>
              <a:ext uri="{FF2B5EF4-FFF2-40B4-BE49-F238E27FC236}">
                <a16:creationId xmlns:a16="http://schemas.microsoft.com/office/drawing/2014/main" id="{C850F033-2177-DAE1-79E8-FB7724F7A42A}"/>
              </a:ext>
            </a:extLst>
          </p:cNvPr>
          <p:cNvPicPr>
            <a:picLocks noChangeAspect="1"/>
          </p:cNvPicPr>
          <p:nvPr/>
        </p:nvPicPr>
        <p:blipFill>
          <a:blip r:embed="rId4"/>
          <a:stretch>
            <a:fillRect/>
          </a:stretch>
        </p:blipFill>
        <p:spPr>
          <a:xfrm>
            <a:off x="1798452" y="4411780"/>
            <a:ext cx="2676525" cy="2247900"/>
          </a:xfrm>
          <a:prstGeom prst="rect">
            <a:avLst/>
          </a:prstGeom>
        </p:spPr>
      </p:pic>
      <p:pic>
        <p:nvPicPr>
          <p:cNvPr id="12" name="그림 11">
            <a:extLst>
              <a:ext uri="{FF2B5EF4-FFF2-40B4-BE49-F238E27FC236}">
                <a16:creationId xmlns:a16="http://schemas.microsoft.com/office/drawing/2014/main" id="{0921714F-0276-CC44-DB9A-72B32AE6904E}"/>
              </a:ext>
            </a:extLst>
          </p:cNvPr>
          <p:cNvPicPr>
            <a:picLocks noChangeAspect="1"/>
          </p:cNvPicPr>
          <p:nvPr/>
        </p:nvPicPr>
        <p:blipFill>
          <a:blip r:embed="rId5"/>
          <a:stretch>
            <a:fillRect/>
          </a:stretch>
        </p:blipFill>
        <p:spPr>
          <a:xfrm>
            <a:off x="6984937" y="4630855"/>
            <a:ext cx="3067050" cy="1971675"/>
          </a:xfrm>
          <a:prstGeom prst="rect">
            <a:avLst/>
          </a:prstGeom>
        </p:spPr>
      </p:pic>
    </p:spTree>
    <p:extLst>
      <p:ext uri="{BB962C8B-B14F-4D97-AF65-F5344CB8AC3E}">
        <p14:creationId xmlns:p14="http://schemas.microsoft.com/office/powerpoint/2010/main" val="138641502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영수증관리 </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err="1">
                <a:solidFill>
                  <a:schemeClr val="bg1"/>
                </a:solidFill>
                <a:effectLst>
                  <a:outerShdw blurRad="38100" dist="38100" dir="2700000" algn="tl">
                    <a:srgbClr val="000000">
                      <a:alpha val="43137"/>
                    </a:srgbClr>
                  </a:outerShdw>
                </a:effectLst>
              </a:rPr>
              <a:t>비적격증빙의</a:t>
            </a:r>
            <a:r>
              <a:rPr lang="ko-KR" altLang="en-US" sz="4000" b="1" dirty="0">
                <a:solidFill>
                  <a:schemeClr val="bg1"/>
                </a:solidFill>
                <a:effectLst>
                  <a:outerShdw blurRad="38100" dist="38100" dir="2700000" algn="tl">
                    <a:srgbClr val="000000">
                      <a:alpha val="43137"/>
                    </a:srgbClr>
                  </a:outerShdw>
                </a:effectLst>
              </a:rPr>
              <a:t> 이해</a:t>
            </a:r>
          </a:p>
        </p:txBody>
      </p:sp>
      <p:pic>
        <p:nvPicPr>
          <p:cNvPr id="2" name="그림 1">
            <a:extLst>
              <a:ext uri="{FF2B5EF4-FFF2-40B4-BE49-F238E27FC236}">
                <a16:creationId xmlns:a16="http://schemas.microsoft.com/office/drawing/2014/main" id="{EC53276B-998F-55DE-0AB0-F07FE67779BA}"/>
              </a:ext>
            </a:extLst>
          </p:cNvPr>
          <p:cNvPicPr>
            <a:picLocks noChangeAspect="1"/>
          </p:cNvPicPr>
          <p:nvPr/>
        </p:nvPicPr>
        <p:blipFill>
          <a:blip r:embed="rId2"/>
          <a:stretch>
            <a:fillRect/>
          </a:stretch>
        </p:blipFill>
        <p:spPr>
          <a:xfrm>
            <a:off x="1166653" y="1114076"/>
            <a:ext cx="2398278" cy="5258149"/>
          </a:xfrm>
          <a:prstGeom prst="rect">
            <a:avLst/>
          </a:prstGeom>
        </p:spPr>
      </p:pic>
      <p:sp>
        <p:nvSpPr>
          <p:cNvPr id="3" name="Rectangle 194">
            <a:extLst>
              <a:ext uri="{FF2B5EF4-FFF2-40B4-BE49-F238E27FC236}">
                <a16:creationId xmlns:a16="http://schemas.microsoft.com/office/drawing/2014/main" id="{42032C65-5199-3D83-1978-1388B52C9692}"/>
              </a:ext>
            </a:extLst>
          </p:cNvPr>
          <p:cNvSpPr>
            <a:spLocks noChangeArrowheads="1"/>
          </p:cNvSpPr>
          <p:nvPr/>
        </p:nvSpPr>
        <p:spPr bwMode="auto">
          <a:xfrm>
            <a:off x="3769928" y="2034990"/>
            <a:ext cx="767795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eaLnBrk="1" latinLnBrk="1" hangingPunct="1"/>
            <a:r>
              <a:rPr lang="ko-KR" altLang="en-US" sz="2400" b="1" dirty="0">
                <a:solidFill>
                  <a:schemeClr val="tx1">
                    <a:lumMod val="65000"/>
                    <a:lumOff val="35000"/>
                  </a:schemeClr>
                </a:solidFill>
                <a:latin typeface="+mn-ea"/>
                <a:ea typeface="+mn-ea"/>
              </a:rPr>
              <a:t>영수증이 필요한 </a:t>
            </a:r>
            <a:r>
              <a:rPr lang="ko-KR" altLang="en-US" sz="2400" b="1" dirty="0" err="1">
                <a:solidFill>
                  <a:schemeClr val="tx1">
                    <a:lumMod val="65000"/>
                    <a:lumOff val="35000"/>
                  </a:schemeClr>
                </a:solidFill>
                <a:latin typeface="+mn-ea"/>
                <a:ea typeface="+mn-ea"/>
              </a:rPr>
              <a:t>고객군</a:t>
            </a:r>
            <a:r>
              <a:rPr lang="ko-KR" altLang="en-US" sz="2400" b="1" dirty="0">
                <a:solidFill>
                  <a:schemeClr val="tx1">
                    <a:lumMod val="65000"/>
                    <a:lumOff val="35000"/>
                  </a:schemeClr>
                </a:solidFill>
                <a:latin typeface="+mn-ea"/>
                <a:ea typeface="+mn-ea"/>
              </a:rPr>
              <a:t> </a:t>
            </a:r>
            <a:r>
              <a:rPr lang="en-US" altLang="ko-KR" sz="2400" b="1" dirty="0">
                <a:solidFill>
                  <a:schemeClr val="tx1">
                    <a:lumMod val="65000"/>
                    <a:lumOff val="35000"/>
                  </a:schemeClr>
                </a:solidFill>
                <a:latin typeface="+mn-ea"/>
                <a:ea typeface="+mn-ea"/>
              </a:rPr>
              <a:t>– </a:t>
            </a:r>
            <a:r>
              <a:rPr lang="ko-KR" altLang="en-US" sz="2400" b="1" dirty="0">
                <a:solidFill>
                  <a:schemeClr val="tx1">
                    <a:lumMod val="65000"/>
                    <a:lumOff val="35000"/>
                  </a:schemeClr>
                </a:solidFill>
                <a:latin typeface="+mn-ea"/>
                <a:ea typeface="+mn-ea"/>
              </a:rPr>
              <a:t>계모임</a:t>
            </a:r>
            <a:r>
              <a:rPr lang="en-US" altLang="ko-KR" sz="2400" b="1" dirty="0">
                <a:solidFill>
                  <a:schemeClr val="tx1">
                    <a:lumMod val="65000"/>
                    <a:lumOff val="35000"/>
                  </a:schemeClr>
                </a:solidFill>
                <a:latin typeface="+mn-ea"/>
                <a:ea typeface="+mn-ea"/>
              </a:rPr>
              <a:t>, </a:t>
            </a:r>
            <a:r>
              <a:rPr lang="ko-KR" altLang="en-US" sz="2400" b="1" dirty="0" err="1">
                <a:solidFill>
                  <a:schemeClr val="tx1">
                    <a:lumMod val="65000"/>
                    <a:lumOff val="35000"/>
                  </a:schemeClr>
                </a:solidFill>
                <a:latin typeface="+mn-ea"/>
                <a:ea typeface="+mn-ea"/>
              </a:rPr>
              <a:t>동창회등</a:t>
            </a:r>
            <a:endParaRPr lang="en-US" altLang="ko-KR" sz="2400" b="1" dirty="0">
              <a:solidFill>
                <a:schemeClr val="tx1">
                  <a:lumMod val="65000"/>
                  <a:lumOff val="35000"/>
                </a:schemeClr>
              </a:solidFill>
              <a:latin typeface="+mn-ea"/>
              <a:ea typeface="+mn-ea"/>
            </a:endParaRPr>
          </a:p>
          <a:p>
            <a:pPr marL="457200" indent="-457200" eaLnBrk="1" latinLnBrk="1" hangingPunct="1">
              <a:buFontTx/>
              <a:buChar char="-"/>
            </a:pPr>
            <a:endParaRPr lang="en-US" altLang="ko-KR" sz="2400" b="1" dirty="0">
              <a:solidFill>
                <a:schemeClr val="tx1">
                  <a:lumMod val="65000"/>
                  <a:lumOff val="35000"/>
                </a:schemeClr>
              </a:solidFill>
              <a:latin typeface="+mn-ea"/>
              <a:ea typeface="+mn-ea"/>
            </a:endParaRPr>
          </a:p>
          <a:p>
            <a:pPr eaLnBrk="1" latinLnBrk="1" hangingPunct="1"/>
            <a:r>
              <a:rPr lang="ko-KR" altLang="en-US" sz="2400" b="1" dirty="0">
                <a:solidFill>
                  <a:schemeClr val="tx1">
                    <a:lumMod val="65000"/>
                    <a:lumOff val="35000"/>
                  </a:schemeClr>
                </a:solidFill>
                <a:latin typeface="+mn-ea"/>
                <a:ea typeface="+mn-ea"/>
              </a:rPr>
              <a:t>농업인 주민번호로 발행할 경우</a:t>
            </a:r>
            <a:endParaRPr lang="en-US" altLang="ko-KR" sz="2400" b="1" dirty="0">
              <a:solidFill>
                <a:schemeClr val="tx1">
                  <a:lumMod val="65000"/>
                  <a:lumOff val="35000"/>
                </a:schemeClr>
              </a:solidFill>
              <a:latin typeface="+mn-ea"/>
              <a:ea typeface="+mn-ea"/>
            </a:endParaRPr>
          </a:p>
          <a:p>
            <a:pPr eaLnBrk="1" latinLnBrk="1" hangingPunct="1"/>
            <a:r>
              <a:rPr lang="ko-KR" altLang="en-US" sz="2400" b="1" dirty="0" err="1">
                <a:solidFill>
                  <a:srgbClr val="C00000"/>
                </a:solidFill>
                <a:latin typeface="+mn-ea"/>
                <a:ea typeface="+mn-ea"/>
              </a:rPr>
              <a:t>증빙불비가산세</a:t>
            </a:r>
            <a:r>
              <a:rPr lang="en-US" altLang="ko-KR" sz="2400" b="1" dirty="0">
                <a:solidFill>
                  <a:srgbClr val="C00000"/>
                </a:solidFill>
                <a:latin typeface="+mn-ea"/>
                <a:ea typeface="+mn-ea"/>
              </a:rPr>
              <a:t> </a:t>
            </a:r>
            <a:r>
              <a:rPr lang="ko-KR" altLang="en-US" sz="2400" b="1" dirty="0">
                <a:solidFill>
                  <a:srgbClr val="C00000"/>
                </a:solidFill>
                <a:latin typeface="+mn-ea"/>
                <a:ea typeface="+mn-ea"/>
              </a:rPr>
              <a:t>적용 안됨</a:t>
            </a:r>
            <a:r>
              <a:rPr lang="en-US" altLang="ko-KR" sz="2400" b="1" dirty="0">
                <a:solidFill>
                  <a:srgbClr val="C00000"/>
                </a:solidFill>
                <a:latin typeface="+mn-ea"/>
                <a:ea typeface="+mn-ea"/>
              </a:rPr>
              <a:t>.</a:t>
            </a:r>
          </a:p>
          <a:p>
            <a:pPr eaLnBrk="1" latinLnBrk="1" hangingPunct="1"/>
            <a:r>
              <a:rPr lang="en-US" altLang="ko-KR" sz="2000" b="1" dirty="0">
                <a:solidFill>
                  <a:schemeClr val="tx1">
                    <a:lumMod val="65000"/>
                    <a:lumOff val="35000"/>
                  </a:schemeClr>
                </a:solidFill>
                <a:latin typeface="+mn-ea"/>
                <a:ea typeface="+mn-ea"/>
              </a:rPr>
              <a:t>(</a:t>
            </a:r>
            <a:r>
              <a:rPr lang="ko-KR" altLang="en-US" sz="2000" b="1" dirty="0">
                <a:solidFill>
                  <a:schemeClr val="tx1">
                    <a:lumMod val="65000"/>
                    <a:lumOff val="35000"/>
                  </a:schemeClr>
                </a:solidFill>
                <a:latin typeface="+mn-ea"/>
                <a:ea typeface="+mn-ea"/>
              </a:rPr>
              <a:t>즉</a:t>
            </a:r>
            <a:r>
              <a:rPr lang="en-US" altLang="ko-KR" sz="2000" b="1" dirty="0">
                <a:solidFill>
                  <a:schemeClr val="tx1">
                    <a:lumMod val="65000"/>
                    <a:lumOff val="35000"/>
                  </a:schemeClr>
                </a:solidFill>
                <a:latin typeface="+mn-ea"/>
                <a:ea typeface="+mn-ea"/>
              </a:rPr>
              <a:t>, </a:t>
            </a:r>
            <a:r>
              <a:rPr lang="ko-KR" altLang="en-US" sz="2000" b="1" dirty="0">
                <a:solidFill>
                  <a:schemeClr val="tx1">
                    <a:lumMod val="65000"/>
                    <a:lumOff val="35000"/>
                  </a:schemeClr>
                </a:solidFill>
                <a:latin typeface="+mn-ea"/>
                <a:ea typeface="+mn-ea"/>
              </a:rPr>
              <a:t>금액 상관없이 발행 가능하며 고객은</a:t>
            </a:r>
            <a:r>
              <a:rPr lang="en-US" altLang="ko-KR" sz="2000" b="1" dirty="0">
                <a:solidFill>
                  <a:schemeClr val="tx1">
                    <a:lumMod val="65000"/>
                    <a:lumOff val="35000"/>
                  </a:schemeClr>
                </a:solidFill>
                <a:latin typeface="+mn-ea"/>
                <a:ea typeface="+mn-ea"/>
              </a:rPr>
              <a:t> </a:t>
            </a:r>
            <a:r>
              <a:rPr lang="ko-KR" altLang="en-US" sz="2000" b="1" dirty="0" err="1">
                <a:solidFill>
                  <a:srgbClr val="C00000"/>
                </a:solidFill>
                <a:latin typeface="+mn-ea"/>
                <a:ea typeface="+mn-ea"/>
              </a:rPr>
              <a:t>증빙불비가산세</a:t>
            </a:r>
            <a:r>
              <a:rPr lang="ko-KR" altLang="en-US" sz="2000" b="1" dirty="0">
                <a:solidFill>
                  <a:srgbClr val="C00000"/>
                </a:solidFill>
                <a:latin typeface="+mn-ea"/>
                <a:ea typeface="+mn-ea"/>
              </a:rPr>
              <a:t> </a:t>
            </a:r>
            <a:r>
              <a:rPr lang="en-US" altLang="ko-KR" sz="2000" b="1" dirty="0">
                <a:solidFill>
                  <a:srgbClr val="C00000"/>
                </a:solidFill>
                <a:latin typeface="+mn-ea"/>
                <a:ea typeface="+mn-ea"/>
              </a:rPr>
              <a:t>2%</a:t>
            </a:r>
            <a:r>
              <a:rPr lang="ko-KR" altLang="en-US" sz="2000" b="1" dirty="0">
                <a:solidFill>
                  <a:schemeClr val="tx1">
                    <a:lumMod val="65000"/>
                    <a:lumOff val="35000"/>
                  </a:schemeClr>
                </a:solidFill>
                <a:latin typeface="+mn-ea"/>
                <a:ea typeface="+mn-ea"/>
              </a:rPr>
              <a:t>를 납부하지 않음</a:t>
            </a:r>
            <a:r>
              <a:rPr lang="en-US" altLang="ko-KR" sz="2000" b="1" dirty="0">
                <a:solidFill>
                  <a:schemeClr val="tx1">
                    <a:lumMod val="65000"/>
                    <a:lumOff val="35000"/>
                  </a:schemeClr>
                </a:solidFill>
                <a:latin typeface="+mn-ea"/>
                <a:ea typeface="+mn-ea"/>
              </a:rPr>
              <a:t>)</a:t>
            </a:r>
          </a:p>
          <a:p>
            <a:pPr marL="457200" indent="-457200" eaLnBrk="1" latinLnBrk="1" hangingPunct="1">
              <a:buFontTx/>
              <a:buChar char="-"/>
            </a:pPr>
            <a:endParaRPr lang="en-US" altLang="ko-KR" sz="2400" b="1" dirty="0">
              <a:solidFill>
                <a:schemeClr val="tx1">
                  <a:lumMod val="65000"/>
                  <a:lumOff val="35000"/>
                </a:schemeClr>
              </a:solidFill>
              <a:latin typeface="+mn-ea"/>
              <a:ea typeface="+mn-ea"/>
            </a:endParaRPr>
          </a:p>
          <a:p>
            <a:pPr eaLnBrk="1" latinLnBrk="1" hangingPunct="1"/>
            <a:r>
              <a:rPr lang="ko-KR" altLang="en-US" sz="2400" b="1" dirty="0">
                <a:solidFill>
                  <a:schemeClr val="tx1">
                    <a:lumMod val="65000"/>
                    <a:lumOff val="35000"/>
                  </a:schemeClr>
                </a:solidFill>
                <a:latin typeface="+mn-ea"/>
                <a:ea typeface="+mn-ea"/>
              </a:rPr>
              <a:t>국세청 소득세 경비 자료로 쓴다면 </a:t>
            </a:r>
            <a:r>
              <a:rPr lang="en-US" altLang="ko-KR" sz="2400" b="1" dirty="0">
                <a:solidFill>
                  <a:srgbClr val="C00000"/>
                </a:solidFill>
                <a:latin typeface="+mn-ea"/>
                <a:ea typeface="+mn-ea"/>
              </a:rPr>
              <a:t>1</a:t>
            </a:r>
            <a:r>
              <a:rPr lang="ko-KR" altLang="en-US" sz="2400" b="1" dirty="0">
                <a:solidFill>
                  <a:srgbClr val="C00000"/>
                </a:solidFill>
                <a:latin typeface="+mn-ea"/>
                <a:ea typeface="+mn-ea"/>
              </a:rPr>
              <a:t>장당 </a:t>
            </a:r>
            <a:r>
              <a:rPr lang="en-US" altLang="ko-KR" sz="2400" b="1" dirty="0">
                <a:solidFill>
                  <a:srgbClr val="C00000"/>
                </a:solidFill>
                <a:latin typeface="+mn-ea"/>
                <a:ea typeface="+mn-ea"/>
              </a:rPr>
              <a:t>3</a:t>
            </a:r>
            <a:r>
              <a:rPr lang="ko-KR" altLang="en-US" sz="2400" b="1" dirty="0">
                <a:solidFill>
                  <a:srgbClr val="C00000"/>
                </a:solidFill>
                <a:latin typeface="+mn-ea"/>
                <a:ea typeface="+mn-ea"/>
              </a:rPr>
              <a:t>만원</a:t>
            </a:r>
            <a:r>
              <a:rPr lang="en-US" altLang="ko-KR" sz="2400" b="1" dirty="0">
                <a:solidFill>
                  <a:srgbClr val="C00000"/>
                </a:solidFill>
                <a:latin typeface="+mn-ea"/>
                <a:ea typeface="+mn-ea"/>
              </a:rPr>
              <a:t> </a:t>
            </a:r>
          </a:p>
          <a:p>
            <a:pPr marL="457200" indent="-457200" eaLnBrk="1" latinLnBrk="1" hangingPunct="1">
              <a:buFontTx/>
              <a:buChar char="-"/>
            </a:pPr>
            <a:endParaRPr lang="ko-KR" altLang="en-US" sz="2400" b="1" dirty="0">
              <a:solidFill>
                <a:schemeClr val="tx1">
                  <a:lumMod val="65000"/>
                  <a:lumOff val="35000"/>
                </a:schemeClr>
              </a:solidFill>
              <a:latin typeface="+mn-ea"/>
              <a:ea typeface="+mn-ea"/>
            </a:endParaRPr>
          </a:p>
        </p:txBody>
      </p:sp>
    </p:spTree>
    <p:extLst>
      <p:ext uri="{BB962C8B-B14F-4D97-AF65-F5344CB8AC3E}">
        <p14:creationId xmlns:p14="http://schemas.microsoft.com/office/powerpoint/2010/main" val="83901057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_x238900560" descr="EMB0000487c7b15">
            <a:extLst>
              <a:ext uri="{FF2B5EF4-FFF2-40B4-BE49-F238E27FC236}">
                <a16:creationId xmlns:a16="http://schemas.microsoft.com/office/drawing/2014/main" id="{AC25269A-9EDA-9317-8596-9091AB6152B5}"/>
              </a:ext>
            </a:extLst>
          </p:cNvPr>
          <p:cNvPicPr>
            <a:picLocks noChangeAspect="1" noChangeArrowheads="1"/>
          </p:cNvPicPr>
          <p:nvPr/>
        </p:nvPicPr>
        <p:blipFill>
          <a:blip r:embed="rId3" cstate="print"/>
          <a:srcRect/>
          <a:stretch>
            <a:fillRect/>
          </a:stretch>
        </p:blipFill>
        <p:spPr bwMode="auto">
          <a:xfrm>
            <a:off x="2044268" y="1373177"/>
            <a:ext cx="7257747" cy="4722823"/>
          </a:xfrm>
          <a:prstGeom prst="rect">
            <a:avLst/>
          </a:prstGeom>
          <a:noFill/>
          <a:ln w="9525">
            <a:noFill/>
            <a:miter lim="800000"/>
            <a:headEnd/>
            <a:tailEnd/>
          </a:ln>
        </p:spPr>
      </p:pic>
      <p:sp>
        <p:nvSpPr>
          <p:cNvPr id="3" name="직사각형 2">
            <a:extLst>
              <a:ext uri="{FF2B5EF4-FFF2-40B4-BE49-F238E27FC236}">
                <a16:creationId xmlns:a16="http://schemas.microsoft.com/office/drawing/2014/main" id="{D5E17A46-43AC-1D20-89E0-BDB561590254}"/>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TextBox 3">
            <a:extLst>
              <a:ext uri="{FF2B5EF4-FFF2-40B4-BE49-F238E27FC236}">
                <a16:creationId xmlns:a16="http://schemas.microsoft.com/office/drawing/2014/main" id="{7AE9C41A-7C6A-1F7A-63C9-5BAB5FA44F73}"/>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영수증관리 </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err="1">
                <a:solidFill>
                  <a:schemeClr val="bg1"/>
                </a:solidFill>
                <a:effectLst>
                  <a:outerShdw blurRad="38100" dist="38100" dir="2700000" algn="tl">
                    <a:srgbClr val="000000">
                      <a:alpha val="43137"/>
                    </a:srgbClr>
                  </a:outerShdw>
                </a:effectLst>
              </a:rPr>
              <a:t>비적격증빙의</a:t>
            </a:r>
            <a:r>
              <a:rPr lang="ko-KR" altLang="en-US" sz="4000" b="1" dirty="0">
                <a:solidFill>
                  <a:schemeClr val="bg1"/>
                </a:solidFill>
                <a:effectLst>
                  <a:outerShdw blurRad="38100" dist="38100" dir="2700000" algn="tl">
                    <a:srgbClr val="000000">
                      <a:alpha val="43137"/>
                    </a:srgbClr>
                  </a:outerShdw>
                </a:effectLst>
              </a:rPr>
              <a:t> 이해</a:t>
            </a:r>
          </a:p>
        </p:txBody>
      </p:sp>
    </p:spTree>
    <p:extLst>
      <p:ext uri="{BB962C8B-B14F-4D97-AF65-F5344CB8AC3E}">
        <p14:creationId xmlns:p14="http://schemas.microsoft.com/office/powerpoint/2010/main" val="50458068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a:extLst>
              <a:ext uri="{FF2B5EF4-FFF2-40B4-BE49-F238E27FC236}">
                <a16:creationId xmlns:a16="http://schemas.microsoft.com/office/drawing/2014/main" id="{ECB7991D-22F0-C131-FE3F-049681DB810E}"/>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TextBox 5">
            <a:extLst>
              <a:ext uri="{FF2B5EF4-FFF2-40B4-BE49-F238E27FC236}">
                <a16:creationId xmlns:a16="http://schemas.microsoft.com/office/drawing/2014/main" id="{A6B69354-03FA-0928-C4AC-029449CFD71D}"/>
              </a:ext>
            </a:extLst>
          </p:cNvPr>
          <p:cNvSpPr txBox="1"/>
          <p:nvPr/>
        </p:nvSpPr>
        <p:spPr>
          <a:xfrm>
            <a:off x="1021345" y="389204"/>
            <a:ext cx="10205455"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영수증관리 </a:t>
            </a:r>
            <a:r>
              <a:rPr lang="en-US" altLang="ko-KR" sz="4000" b="1" dirty="0">
                <a:solidFill>
                  <a:schemeClr val="bg1"/>
                </a:solidFill>
                <a:effectLst>
                  <a:outerShdw blurRad="38100" dist="38100" dir="2700000" algn="tl">
                    <a:srgbClr val="000000">
                      <a:alpha val="43137"/>
                    </a:srgbClr>
                  </a:outerShdw>
                </a:effectLst>
              </a:rPr>
              <a:t>– </a:t>
            </a:r>
            <a:r>
              <a:rPr lang="ko-KR" altLang="en-US" sz="4000" b="1" dirty="0" err="1">
                <a:solidFill>
                  <a:schemeClr val="bg1"/>
                </a:solidFill>
                <a:effectLst>
                  <a:outerShdw blurRad="38100" dist="38100" dir="2700000" algn="tl">
                    <a:srgbClr val="000000">
                      <a:alpha val="43137"/>
                    </a:srgbClr>
                  </a:outerShdw>
                </a:effectLst>
              </a:rPr>
              <a:t>증빙불비가산세</a:t>
            </a:r>
            <a:endParaRPr lang="ko-KR" altLang="en-US" sz="4000" b="1" dirty="0">
              <a:solidFill>
                <a:schemeClr val="bg1"/>
              </a:solidFill>
              <a:effectLst>
                <a:outerShdw blurRad="38100" dist="38100" dir="2700000" algn="tl">
                  <a:srgbClr val="000000">
                    <a:alpha val="43137"/>
                  </a:srgbClr>
                </a:outerShdw>
              </a:effectLst>
            </a:endParaRPr>
          </a:p>
        </p:txBody>
      </p:sp>
      <p:sp>
        <p:nvSpPr>
          <p:cNvPr id="7" name="Rectangle 194">
            <a:extLst>
              <a:ext uri="{FF2B5EF4-FFF2-40B4-BE49-F238E27FC236}">
                <a16:creationId xmlns:a16="http://schemas.microsoft.com/office/drawing/2014/main" id="{4E217E4B-1D31-C0FC-F496-DB41D3EEB459}"/>
              </a:ext>
            </a:extLst>
          </p:cNvPr>
          <p:cNvSpPr>
            <a:spLocks noChangeArrowheads="1"/>
          </p:cNvSpPr>
          <p:nvPr/>
        </p:nvSpPr>
        <p:spPr bwMode="auto">
          <a:xfrm>
            <a:off x="778042" y="1720840"/>
            <a:ext cx="1044875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pPr eaLnBrk="1" latinLnBrk="1" hangingPunct="1"/>
            <a:r>
              <a:rPr lang="ko-KR" altLang="en-US" sz="2400" b="1" dirty="0" err="1">
                <a:solidFill>
                  <a:schemeClr val="tx1">
                    <a:lumMod val="65000"/>
                    <a:lumOff val="35000"/>
                  </a:schemeClr>
                </a:solidFill>
                <a:latin typeface="+mn-ea"/>
                <a:ea typeface="+mn-ea"/>
              </a:rPr>
              <a:t>정규증빙을</a:t>
            </a:r>
            <a:r>
              <a:rPr lang="ko-KR" altLang="en-US" sz="2400" b="1" dirty="0">
                <a:solidFill>
                  <a:schemeClr val="tx1">
                    <a:lumMod val="65000"/>
                    <a:lumOff val="35000"/>
                  </a:schemeClr>
                </a:solidFill>
                <a:latin typeface="+mn-ea"/>
                <a:ea typeface="+mn-ea"/>
              </a:rPr>
              <a:t> 받지 못했는데</a:t>
            </a:r>
            <a:r>
              <a:rPr lang="en-US" altLang="ko-KR" sz="2400" b="1" dirty="0">
                <a:solidFill>
                  <a:schemeClr val="tx1">
                    <a:lumMod val="65000"/>
                    <a:lumOff val="35000"/>
                  </a:schemeClr>
                </a:solidFill>
                <a:latin typeface="+mn-ea"/>
                <a:ea typeface="+mn-ea"/>
              </a:rPr>
              <a:t>, </a:t>
            </a:r>
            <a:r>
              <a:rPr lang="ko-KR" altLang="en-US" sz="2400" b="1" dirty="0">
                <a:solidFill>
                  <a:schemeClr val="tx1">
                    <a:lumMod val="65000"/>
                    <a:lumOff val="35000"/>
                  </a:schemeClr>
                </a:solidFill>
                <a:latin typeface="+mn-ea"/>
                <a:ea typeface="+mn-ea"/>
              </a:rPr>
              <a:t>비용처리 할 수 있을까</a:t>
            </a:r>
            <a:r>
              <a:rPr lang="en-US" altLang="ko-KR" sz="2400" b="1" dirty="0">
                <a:solidFill>
                  <a:schemeClr val="tx1">
                    <a:lumMod val="65000"/>
                    <a:lumOff val="35000"/>
                  </a:schemeClr>
                </a:solidFill>
                <a:latin typeface="+mn-ea"/>
                <a:ea typeface="+mn-ea"/>
              </a:rPr>
              <a:t>?</a:t>
            </a:r>
          </a:p>
          <a:p>
            <a:pPr eaLnBrk="1" latinLnBrk="1" hangingPunct="1"/>
            <a:endParaRPr lang="en-US" altLang="ko-KR" sz="2400" b="1" dirty="0">
              <a:solidFill>
                <a:schemeClr val="tx1">
                  <a:lumMod val="65000"/>
                  <a:lumOff val="35000"/>
                </a:schemeClr>
              </a:solidFill>
              <a:latin typeface="+mn-ea"/>
              <a:ea typeface="+mn-ea"/>
            </a:endParaRPr>
          </a:p>
          <a:p>
            <a:pPr eaLnBrk="1" latinLnBrk="1" hangingPunct="1"/>
            <a:r>
              <a:rPr lang="ko-KR" altLang="en-US" sz="2400" b="1" dirty="0" err="1">
                <a:solidFill>
                  <a:srgbClr val="C00000"/>
                </a:solidFill>
                <a:latin typeface="+mn-ea"/>
                <a:ea typeface="+mn-ea"/>
              </a:rPr>
              <a:t>증빙불비가산세</a:t>
            </a:r>
            <a:r>
              <a:rPr lang="ko-KR" altLang="en-US" sz="2400" b="1" dirty="0" err="1">
                <a:solidFill>
                  <a:schemeClr val="tx1">
                    <a:lumMod val="65000"/>
                    <a:lumOff val="35000"/>
                  </a:schemeClr>
                </a:solidFill>
                <a:latin typeface="+mn-ea"/>
                <a:ea typeface="+mn-ea"/>
              </a:rPr>
              <a:t>는</a:t>
            </a:r>
            <a:r>
              <a:rPr lang="ko-KR" altLang="en-US" sz="2400" b="1" dirty="0">
                <a:solidFill>
                  <a:schemeClr val="tx1">
                    <a:lumMod val="65000"/>
                    <a:lumOff val="35000"/>
                  </a:schemeClr>
                </a:solidFill>
                <a:latin typeface="+mn-ea"/>
                <a:ea typeface="+mn-ea"/>
              </a:rPr>
              <a:t> </a:t>
            </a:r>
            <a:r>
              <a:rPr lang="ko-KR" altLang="en-US" sz="2400" b="1" dirty="0" err="1">
                <a:solidFill>
                  <a:schemeClr val="tx1">
                    <a:lumMod val="65000"/>
                    <a:lumOff val="35000"/>
                  </a:schemeClr>
                </a:solidFill>
                <a:latin typeface="+mn-ea"/>
                <a:ea typeface="+mn-ea"/>
              </a:rPr>
              <a:t>정규증빙을</a:t>
            </a:r>
            <a:r>
              <a:rPr lang="ko-KR" altLang="en-US" sz="2400" b="1" dirty="0">
                <a:solidFill>
                  <a:schemeClr val="tx1">
                    <a:lumMod val="65000"/>
                    <a:lumOff val="35000"/>
                  </a:schemeClr>
                </a:solidFill>
                <a:latin typeface="+mn-ea"/>
                <a:ea typeface="+mn-ea"/>
              </a:rPr>
              <a:t> 받지 못한 금액을 실제 지출금액의 </a:t>
            </a:r>
            <a:r>
              <a:rPr lang="en-US" altLang="ko-KR" sz="2400" b="1" dirty="0">
                <a:solidFill>
                  <a:schemeClr val="tx1">
                    <a:lumMod val="65000"/>
                    <a:lumOff val="35000"/>
                  </a:schemeClr>
                </a:solidFill>
                <a:latin typeface="+mn-ea"/>
                <a:ea typeface="+mn-ea"/>
              </a:rPr>
              <a:t>2%</a:t>
            </a:r>
            <a:r>
              <a:rPr lang="ko-KR" altLang="en-US" sz="2400" b="1" dirty="0">
                <a:solidFill>
                  <a:schemeClr val="tx1">
                    <a:lumMod val="65000"/>
                    <a:lumOff val="35000"/>
                  </a:schemeClr>
                </a:solidFill>
                <a:latin typeface="+mn-ea"/>
                <a:ea typeface="+mn-ea"/>
              </a:rPr>
              <a:t>의 가산세를 물리는 조건으로 비용으로 인정해 주는 제도</a:t>
            </a:r>
          </a:p>
          <a:p>
            <a:pPr eaLnBrk="1" latinLnBrk="1" hangingPunct="1"/>
            <a:r>
              <a:rPr lang="ko-KR" altLang="en-US" sz="2400" b="1" dirty="0">
                <a:solidFill>
                  <a:schemeClr val="tx1">
                    <a:lumMod val="65000"/>
                    <a:lumOff val="35000"/>
                  </a:schemeClr>
                </a:solidFill>
                <a:latin typeface="+mn-ea"/>
                <a:ea typeface="+mn-ea"/>
              </a:rPr>
              <a:t>단</a:t>
            </a:r>
            <a:r>
              <a:rPr lang="en-US" altLang="ko-KR" sz="2400" b="1" dirty="0">
                <a:solidFill>
                  <a:schemeClr val="tx1">
                    <a:lumMod val="65000"/>
                    <a:lumOff val="35000"/>
                  </a:schemeClr>
                </a:solidFill>
                <a:latin typeface="+mn-ea"/>
                <a:ea typeface="+mn-ea"/>
              </a:rPr>
              <a:t>, '</a:t>
            </a:r>
            <a:r>
              <a:rPr lang="ko-KR" altLang="en-US" sz="2400" b="1" dirty="0">
                <a:solidFill>
                  <a:schemeClr val="tx1">
                    <a:lumMod val="65000"/>
                    <a:lumOff val="35000"/>
                  </a:schemeClr>
                </a:solidFill>
                <a:latin typeface="+mn-ea"/>
                <a:ea typeface="+mn-ea"/>
              </a:rPr>
              <a:t>장부에 정확하게 기록했을 </a:t>
            </a:r>
            <a:r>
              <a:rPr lang="ko-KR" altLang="en-US" sz="2400" b="1" dirty="0" err="1">
                <a:solidFill>
                  <a:schemeClr val="tx1">
                    <a:lumMod val="65000"/>
                    <a:lumOff val="35000"/>
                  </a:schemeClr>
                </a:solidFill>
                <a:latin typeface="+mn-ea"/>
                <a:ea typeface="+mn-ea"/>
              </a:rPr>
              <a:t>경우’에</a:t>
            </a:r>
            <a:r>
              <a:rPr lang="ko-KR" altLang="en-US" sz="2400" b="1" dirty="0">
                <a:solidFill>
                  <a:schemeClr val="tx1">
                    <a:lumMod val="65000"/>
                    <a:lumOff val="35000"/>
                  </a:schemeClr>
                </a:solidFill>
                <a:latin typeface="+mn-ea"/>
                <a:ea typeface="+mn-ea"/>
              </a:rPr>
              <a:t> 해당 </a:t>
            </a:r>
            <a:r>
              <a:rPr lang="en-US" altLang="ko-KR" sz="2400" b="1" dirty="0">
                <a:solidFill>
                  <a:schemeClr val="tx1">
                    <a:lumMod val="65000"/>
                    <a:lumOff val="35000"/>
                  </a:schemeClr>
                </a:solidFill>
                <a:latin typeface="+mn-ea"/>
                <a:ea typeface="+mn-ea"/>
              </a:rPr>
              <a:t>(</a:t>
            </a:r>
            <a:r>
              <a:rPr lang="ko-KR" altLang="en-US" sz="2400" b="1" dirty="0">
                <a:solidFill>
                  <a:schemeClr val="tx1">
                    <a:lumMod val="65000"/>
                    <a:lumOff val="35000"/>
                  </a:schemeClr>
                </a:solidFill>
                <a:latin typeface="+mn-ea"/>
                <a:ea typeface="+mn-ea"/>
              </a:rPr>
              <a:t>통장거래 필수</a:t>
            </a:r>
            <a:r>
              <a:rPr lang="en-US" altLang="ko-KR" sz="2400" b="1" dirty="0">
                <a:solidFill>
                  <a:schemeClr val="tx1">
                    <a:lumMod val="65000"/>
                    <a:lumOff val="35000"/>
                  </a:schemeClr>
                </a:solidFill>
                <a:latin typeface="+mn-ea"/>
                <a:ea typeface="+mn-ea"/>
              </a:rPr>
              <a:t>!!!)</a:t>
            </a:r>
          </a:p>
          <a:p>
            <a:pPr eaLnBrk="1" latinLnBrk="1" hangingPunct="1"/>
            <a:endParaRPr lang="en-US" altLang="ko-KR" sz="2400" b="1" dirty="0">
              <a:solidFill>
                <a:schemeClr val="tx1">
                  <a:lumMod val="65000"/>
                  <a:lumOff val="35000"/>
                </a:schemeClr>
              </a:solidFill>
              <a:latin typeface="+mn-ea"/>
              <a:ea typeface="+mn-ea"/>
            </a:endParaRPr>
          </a:p>
          <a:p>
            <a:pPr eaLnBrk="1" latinLnBrk="1" hangingPunct="1"/>
            <a:endParaRPr lang="en-US" altLang="ko-KR" sz="2400" b="1" dirty="0">
              <a:solidFill>
                <a:schemeClr val="tx1">
                  <a:lumMod val="65000"/>
                  <a:lumOff val="35000"/>
                </a:schemeClr>
              </a:solidFill>
              <a:latin typeface="+mn-ea"/>
              <a:ea typeface="+mn-ea"/>
            </a:endParaRPr>
          </a:p>
          <a:p>
            <a:pPr eaLnBrk="1" latinLnBrk="1" hangingPunct="1"/>
            <a:r>
              <a:rPr lang="ko-KR" altLang="en-US" sz="2400" b="1" dirty="0" err="1">
                <a:solidFill>
                  <a:srgbClr val="C00000"/>
                </a:solidFill>
                <a:latin typeface="+mn-ea"/>
                <a:ea typeface="+mn-ea"/>
              </a:rPr>
              <a:t>증빙불비</a:t>
            </a:r>
            <a:r>
              <a:rPr lang="ko-KR" altLang="en-US" sz="2400" b="1" dirty="0" err="1">
                <a:solidFill>
                  <a:schemeClr val="tx1">
                    <a:lumMod val="65000"/>
                    <a:lumOff val="35000"/>
                  </a:schemeClr>
                </a:solidFill>
                <a:latin typeface="+mn-ea"/>
                <a:ea typeface="+mn-ea"/>
              </a:rPr>
              <a:t>란</a:t>
            </a:r>
            <a:r>
              <a:rPr lang="ko-KR" altLang="en-US" sz="2400" b="1" dirty="0">
                <a:solidFill>
                  <a:schemeClr val="tx1">
                    <a:lumMod val="65000"/>
                    <a:lumOff val="35000"/>
                  </a:schemeClr>
                </a:solidFill>
                <a:latin typeface="+mn-ea"/>
                <a:ea typeface="+mn-ea"/>
              </a:rPr>
              <a:t> </a:t>
            </a:r>
            <a:r>
              <a:rPr lang="ko-KR" altLang="en-US" sz="2400" b="1" dirty="0" err="1">
                <a:solidFill>
                  <a:schemeClr val="tx1">
                    <a:lumMod val="65000"/>
                    <a:lumOff val="35000"/>
                  </a:schemeClr>
                </a:solidFill>
                <a:latin typeface="+mn-ea"/>
                <a:ea typeface="+mn-ea"/>
              </a:rPr>
              <a:t>정규증빙</a:t>
            </a:r>
            <a:r>
              <a:rPr lang="ko-KR" altLang="en-US" sz="2400" b="1" dirty="0">
                <a:solidFill>
                  <a:schemeClr val="tx1">
                    <a:lumMod val="65000"/>
                    <a:lumOff val="35000"/>
                  </a:schemeClr>
                </a:solidFill>
                <a:latin typeface="+mn-ea"/>
                <a:ea typeface="+mn-ea"/>
              </a:rPr>
              <a:t> 미수취라는 뜻으로</a:t>
            </a:r>
            <a:r>
              <a:rPr lang="en-US" altLang="ko-KR" sz="2400" b="1" dirty="0">
                <a:solidFill>
                  <a:schemeClr val="tx1">
                    <a:lumMod val="65000"/>
                    <a:lumOff val="35000"/>
                  </a:schemeClr>
                </a:solidFill>
                <a:latin typeface="+mn-ea"/>
                <a:ea typeface="+mn-ea"/>
              </a:rPr>
              <a:t>, </a:t>
            </a:r>
            <a:r>
              <a:rPr lang="ko-KR" altLang="en-US" sz="2400" b="1" dirty="0" err="1">
                <a:solidFill>
                  <a:srgbClr val="C00000"/>
                </a:solidFill>
                <a:latin typeface="+mn-ea"/>
                <a:ea typeface="+mn-ea"/>
              </a:rPr>
              <a:t>적격증빙을</a:t>
            </a:r>
            <a:r>
              <a:rPr lang="ko-KR" altLang="en-US" sz="2400" b="1" dirty="0">
                <a:solidFill>
                  <a:srgbClr val="C00000"/>
                </a:solidFill>
                <a:latin typeface="+mn-ea"/>
                <a:ea typeface="+mn-ea"/>
              </a:rPr>
              <a:t> 받지 못한 금액에 대해 가산세를 부과하는 것</a:t>
            </a:r>
          </a:p>
        </p:txBody>
      </p:sp>
    </p:spTree>
    <p:extLst>
      <p:ext uri="{BB962C8B-B14F-4D97-AF65-F5344CB8AC3E}">
        <p14:creationId xmlns:p14="http://schemas.microsoft.com/office/powerpoint/2010/main" val="294511830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1">
            <a:extLst>
              <a:ext uri="{FF2B5EF4-FFF2-40B4-BE49-F238E27FC236}">
                <a16:creationId xmlns:a16="http://schemas.microsoft.com/office/drawing/2014/main" id="{C93F22A4-0885-E34B-4E56-230D03520A5F}"/>
              </a:ext>
            </a:extLst>
          </p:cNvPr>
          <p:cNvGrpSpPr/>
          <p:nvPr/>
        </p:nvGrpSpPr>
        <p:grpSpPr>
          <a:xfrm>
            <a:off x="307975" y="569877"/>
            <a:ext cx="11744325" cy="5678523"/>
            <a:chOff x="66675" y="212654"/>
            <a:chExt cx="12192000" cy="5994541"/>
          </a:xfrm>
        </p:grpSpPr>
        <p:pic>
          <p:nvPicPr>
            <p:cNvPr id="6" name="그림 5">
              <a:extLst>
                <a:ext uri="{FF2B5EF4-FFF2-40B4-BE49-F238E27FC236}">
                  <a16:creationId xmlns:a16="http://schemas.microsoft.com/office/drawing/2014/main" id="{38B761C9-9DEB-2C79-4CE0-DE23364DB297}"/>
                </a:ext>
              </a:extLst>
            </p:cNvPr>
            <p:cNvPicPr>
              <a:picLocks noChangeAspect="1"/>
            </p:cNvPicPr>
            <p:nvPr/>
          </p:nvPicPr>
          <p:blipFill>
            <a:blip r:embed="rId3"/>
            <a:stretch>
              <a:fillRect/>
            </a:stretch>
          </p:blipFill>
          <p:spPr>
            <a:xfrm>
              <a:off x="66675" y="212654"/>
              <a:ext cx="12192000" cy="5994541"/>
            </a:xfrm>
            <a:prstGeom prst="rect">
              <a:avLst/>
            </a:prstGeom>
          </p:spPr>
        </p:pic>
        <p:cxnSp>
          <p:nvCxnSpPr>
            <p:cNvPr id="8" name="직선 연결선 7">
              <a:extLst>
                <a:ext uri="{FF2B5EF4-FFF2-40B4-BE49-F238E27FC236}">
                  <a16:creationId xmlns:a16="http://schemas.microsoft.com/office/drawing/2014/main" id="{67ACAC9C-3CE9-85BB-5076-247822512CA9}"/>
                </a:ext>
              </a:extLst>
            </p:cNvPr>
            <p:cNvCxnSpPr>
              <a:cxnSpLocks/>
            </p:cNvCxnSpPr>
            <p:nvPr/>
          </p:nvCxnSpPr>
          <p:spPr>
            <a:xfrm>
              <a:off x="3800475" y="5686425"/>
              <a:ext cx="2124075" cy="0"/>
            </a:xfrm>
            <a:prstGeom prst="line">
              <a:avLst/>
            </a:prstGeom>
            <a:ln w="60325" cmpd="sng">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 name="직선 연결선 9">
              <a:extLst>
                <a:ext uri="{FF2B5EF4-FFF2-40B4-BE49-F238E27FC236}">
                  <a16:creationId xmlns:a16="http://schemas.microsoft.com/office/drawing/2014/main" id="{16365039-0642-EC01-F99E-88CD80BC62C2}"/>
                </a:ext>
              </a:extLst>
            </p:cNvPr>
            <p:cNvCxnSpPr>
              <a:cxnSpLocks/>
            </p:cNvCxnSpPr>
            <p:nvPr/>
          </p:nvCxnSpPr>
          <p:spPr>
            <a:xfrm>
              <a:off x="4695825" y="1114425"/>
              <a:ext cx="2800350" cy="0"/>
            </a:xfrm>
            <a:prstGeom prst="line">
              <a:avLst/>
            </a:prstGeom>
            <a:ln w="60325" cmpd="sng">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 name="직선 연결선 11">
              <a:extLst>
                <a:ext uri="{FF2B5EF4-FFF2-40B4-BE49-F238E27FC236}">
                  <a16:creationId xmlns:a16="http://schemas.microsoft.com/office/drawing/2014/main" id="{46EF6DDB-0781-5156-696F-FB9799C0C882}"/>
                </a:ext>
              </a:extLst>
            </p:cNvPr>
            <p:cNvCxnSpPr>
              <a:cxnSpLocks/>
            </p:cNvCxnSpPr>
            <p:nvPr/>
          </p:nvCxnSpPr>
          <p:spPr>
            <a:xfrm>
              <a:off x="2543175" y="1695450"/>
              <a:ext cx="2800350" cy="0"/>
            </a:xfrm>
            <a:prstGeom prst="line">
              <a:avLst/>
            </a:prstGeom>
            <a:ln w="60325" cmpd="sng">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3" name="직선 연결선 12">
              <a:extLst>
                <a:ext uri="{FF2B5EF4-FFF2-40B4-BE49-F238E27FC236}">
                  <a16:creationId xmlns:a16="http://schemas.microsoft.com/office/drawing/2014/main" id="{31825095-9242-938D-8A91-81BC052C23EF}"/>
                </a:ext>
              </a:extLst>
            </p:cNvPr>
            <p:cNvCxnSpPr>
              <a:cxnSpLocks/>
            </p:cNvCxnSpPr>
            <p:nvPr/>
          </p:nvCxnSpPr>
          <p:spPr>
            <a:xfrm>
              <a:off x="1000125" y="2505075"/>
              <a:ext cx="8124825" cy="0"/>
            </a:xfrm>
            <a:prstGeom prst="line">
              <a:avLst/>
            </a:prstGeom>
            <a:ln w="60325" cmpd="sng">
              <a:solidFill>
                <a:srgbClr val="C00000"/>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DE7E087D-D9E8-6833-D150-998CE12BFD69}"/>
                </a:ext>
              </a:extLst>
            </p:cNvPr>
            <p:cNvSpPr txBox="1"/>
            <p:nvPr/>
          </p:nvSpPr>
          <p:spPr>
            <a:xfrm>
              <a:off x="9829460" y="5932399"/>
              <a:ext cx="1502334" cy="246221"/>
            </a:xfrm>
            <a:prstGeom prst="rect">
              <a:avLst/>
            </a:prstGeom>
            <a:noFill/>
          </p:spPr>
          <p:txBody>
            <a:bodyPr wrap="none" rtlCol="0">
              <a:spAutoFit/>
            </a:bodyPr>
            <a:lstStyle/>
            <a:p>
              <a:r>
                <a:rPr lang="ko-KR" altLang="en-US" sz="1000" dirty="0"/>
                <a:t>출처 </a:t>
              </a:r>
              <a:r>
                <a:rPr lang="en-US" altLang="ko-KR" sz="1000" dirty="0"/>
                <a:t>: </a:t>
              </a:r>
              <a:r>
                <a:rPr lang="ko-KR" altLang="en-US" sz="1000" dirty="0" err="1"/>
                <a:t>홈텍스</a:t>
              </a:r>
              <a:r>
                <a:rPr lang="ko-KR" altLang="en-US" sz="1000" dirty="0"/>
                <a:t> 홈페이지</a:t>
              </a:r>
            </a:p>
          </p:txBody>
        </p:sp>
      </p:grpSp>
    </p:spTree>
    <p:extLst>
      <p:ext uri="{BB962C8B-B14F-4D97-AF65-F5344CB8AC3E}">
        <p14:creationId xmlns:p14="http://schemas.microsoft.com/office/powerpoint/2010/main" val="13828225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고추장 판매</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a:solidFill>
                  <a:schemeClr val="bg1"/>
                </a:solidFill>
                <a:effectLst>
                  <a:outerShdw blurRad="38100" dist="38100" dir="2700000" algn="tl">
                    <a:srgbClr val="000000">
                      <a:alpha val="43137"/>
                    </a:srgbClr>
                  </a:outerShdw>
                </a:effectLst>
              </a:rPr>
              <a:t>사업자등록</a:t>
            </a:r>
          </a:p>
        </p:txBody>
      </p:sp>
      <p:sp>
        <p:nvSpPr>
          <p:cNvPr id="3" name="TextBox 2">
            <a:extLst>
              <a:ext uri="{FF2B5EF4-FFF2-40B4-BE49-F238E27FC236}">
                <a16:creationId xmlns:a16="http://schemas.microsoft.com/office/drawing/2014/main" id="{B579F7E1-5CD8-7C8C-D29E-91947D1D64EC}"/>
              </a:ext>
            </a:extLst>
          </p:cNvPr>
          <p:cNvSpPr txBox="1">
            <a:spLocks noChangeArrowheads="1"/>
          </p:cNvSpPr>
          <p:nvPr/>
        </p:nvSpPr>
        <p:spPr bwMode="auto">
          <a:xfrm>
            <a:off x="2097619" y="1251236"/>
            <a:ext cx="97631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r>
              <a:rPr lang="ko-KR" altLang="en-US" sz="4800" dirty="0">
                <a:solidFill>
                  <a:srgbClr val="0070C0"/>
                </a:solidFill>
                <a:latin typeface="나눔바른고딕"/>
                <a:ea typeface="나눔바른고딕"/>
                <a:cs typeface="나눔바른고딕"/>
              </a:rPr>
              <a:t>포장을 하면 과세</a:t>
            </a:r>
            <a:r>
              <a:rPr lang="en-US" altLang="ko-KR" sz="4800" dirty="0">
                <a:solidFill>
                  <a:srgbClr val="0070C0"/>
                </a:solidFill>
                <a:latin typeface="나눔바른고딕"/>
                <a:ea typeface="나눔바른고딕"/>
                <a:cs typeface="나눔바른고딕"/>
              </a:rPr>
              <a:t>?   </a:t>
            </a:r>
            <a:r>
              <a:rPr lang="ko-KR" altLang="en-US" sz="4800" dirty="0">
                <a:solidFill>
                  <a:srgbClr val="0070C0"/>
                </a:solidFill>
                <a:latin typeface="나눔바른고딕"/>
                <a:ea typeface="나눔바른고딕"/>
                <a:cs typeface="나눔바른고딕"/>
              </a:rPr>
              <a:t>면세</a:t>
            </a:r>
            <a:r>
              <a:rPr lang="en-US" altLang="ko-KR" sz="4800" dirty="0">
                <a:solidFill>
                  <a:srgbClr val="0070C0"/>
                </a:solidFill>
                <a:latin typeface="나눔바른고딕"/>
                <a:ea typeface="나눔바른고딕"/>
                <a:cs typeface="나눔바른고딕"/>
              </a:rPr>
              <a:t>?</a:t>
            </a:r>
            <a:endParaRPr lang="en-US" altLang="ko-KR" sz="4800" dirty="0">
              <a:latin typeface="HY견명조" panose="02030600000101010101" pitchFamily="18" charset="-127"/>
              <a:ea typeface="HY견명조" panose="02030600000101010101" pitchFamily="18" charset="-127"/>
            </a:endParaRPr>
          </a:p>
        </p:txBody>
      </p:sp>
      <p:pic>
        <p:nvPicPr>
          <p:cNvPr id="7" name="그림 6">
            <a:extLst>
              <a:ext uri="{FF2B5EF4-FFF2-40B4-BE49-F238E27FC236}">
                <a16:creationId xmlns:a16="http://schemas.microsoft.com/office/drawing/2014/main" id="{799B32AB-4A04-C6D5-47BC-D493DDCC8A9E}"/>
              </a:ext>
            </a:extLst>
          </p:cNvPr>
          <p:cNvPicPr>
            <a:picLocks noChangeAspect="1"/>
          </p:cNvPicPr>
          <p:nvPr/>
        </p:nvPicPr>
        <p:blipFill>
          <a:blip r:embed="rId2"/>
          <a:stretch>
            <a:fillRect/>
          </a:stretch>
        </p:blipFill>
        <p:spPr>
          <a:xfrm>
            <a:off x="1982759" y="2418885"/>
            <a:ext cx="7724775" cy="3800475"/>
          </a:xfrm>
          <a:prstGeom prst="rect">
            <a:avLst/>
          </a:prstGeom>
        </p:spPr>
      </p:pic>
      <p:sp>
        <p:nvSpPr>
          <p:cNvPr id="8" name="TextBox 19">
            <a:extLst>
              <a:ext uri="{FF2B5EF4-FFF2-40B4-BE49-F238E27FC236}">
                <a16:creationId xmlns:a16="http://schemas.microsoft.com/office/drawing/2014/main" id="{FFE90ED6-560A-875E-224F-CB1381378E7F}"/>
              </a:ext>
            </a:extLst>
          </p:cNvPr>
          <p:cNvSpPr txBox="1">
            <a:spLocks noChangeArrowheads="1"/>
          </p:cNvSpPr>
          <p:nvPr/>
        </p:nvSpPr>
        <p:spPr bwMode="auto">
          <a:xfrm>
            <a:off x="1982759" y="6268041"/>
            <a:ext cx="948205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맑은 고딕" panose="020B0503020000020004" pitchFamily="50" charset="-127"/>
                <a:ea typeface="굴림" panose="020B0600000101010101" pitchFamily="50" charset="-127"/>
              </a:defRPr>
            </a:lvl1pPr>
            <a:lvl2pPr marL="742950" indent="-285750" eaLnBrk="0" hangingPunct="0">
              <a:defRPr kumimoji="1">
                <a:solidFill>
                  <a:schemeClr val="tx1"/>
                </a:solidFill>
                <a:latin typeface="맑은 고딕" panose="020B0503020000020004" pitchFamily="50" charset="-127"/>
                <a:ea typeface="굴림" panose="020B0600000101010101" pitchFamily="50" charset="-127"/>
              </a:defRPr>
            </a:lvl2pPr>
            <a:lvl3pPr marL="1143000" indent="-228600" eaLnBrk="0" hangingPunct="0">
              <a:defRPr kumimoji="1">
                <a:solidFill>
                  <a:schemeClr val="tx1"/>
                </a:solidFill>
                <a:latin typeface="맑은 고딕" panose="020B0503020000020004" pitchFamily="50" charset="-127"/>
                <a:ea typeface="굴림" panose="020B0600000101010101" pitchFamily="50" charset="-127"/>
              </a:defRPr>
            </a:lvl3pPr>
            <a:lvl4pPr marL="1600200" indent="-228600" eaLnBrk="0" hangingPunct="0">
              <a:defRPr kumimoji="1">
                <a:solidFill>
                  <a:schemeClr val="tx1"/>
                </a:solidFill>
                <a:latin typeface="맑은 고딕" panose="020B0503020000020004" pitchFamily="50" charset="-127"/>
                <a:ea typeface="굴림" panose="020B0600000101010101" pitchFamily="50" charset="-127"/>
              </a:defRPr>
            </a:lvl4pPr>
            <a:lvl5pPr marL="2057400" indent="-228600" eaLnBrk="0" hangingPunct="0">
              <a:defRPr kumimoji="1">
                <a:solidFill>
                  <a:schemeClr val="tx1"/>
                </a:solidFill>
                <a:latin typeface="맑은 고딕" panose="020B0503020000020004"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9pPr>
          </a:lstStyle>
          <a:p>
            <a:pPr eaLnBrk="1" hangingPunct="1"/>
            <a:r>
              <a:rPr kumimoji="0" lang="en-US" altLang="ko-KR" sz="1200" dirty="0">
                <a:ea typeface="맑은 고딕" panose="020B0503020000020004" pitchFamily="50" charset="-127"/>
              </a:rPr>
              <a:t>* </a:t>
            </a:r>
            <a:r>
              <a:rPr kumimoji="0" lang="ko-KR" altLang="en-US" sz="1200" dirty="0">
                <a:ea typeface="맑은 고딕" panose="020B0503020000020004" pitchFamily="50" charset="-127"/>
              </a:rPr>
              <a:t>단순가공식품 중 면세 대상 </a:t>
            </a:r>
          </a:p>
          <a:p>
            <a:pPr eaLnBrk="1" hangingPunct="1"/>
            <a:r>
              <a:rPr kumimoji="0" lang="ko-KR" altLang="en-US" sz="1200" b="1" dirty="0" err="1">
                <a:ea typeface="맑은 고딕" panose="020B0503020000020004" pitchFamily="50" charset="-127"/>
              </a:rPr>
              <a:t>ㆍ</a:t>
            </a:r>
            <a:r>
              <a:rPr kumimoji="0" lang="ko-KR" altLang="en-US" sz="1200" dirty="0" err="1">
                <a:ea typeface="맑은 고딕" panose="020B0503020000020004" pitchFamily="50" charset="-127"/>
              </a:rPr>
              <a:t>김치ㆍ단무지ㆍ장아찌ㆍ젓갈류ㆍ게장ㆍ두부ㆍ메주ㆍ간장ㆍ된장ㆍ고추장</a:t>
            </a:r>
            <a:r>
              <a:rPr kumimoji="0" lang="en-US" altLang="ko-KR" sz="1200" dirty="0">
                <a:ea typeface="맑은 고딕" panose="020B0503020000020004" pitchFamily="50" charset="-127"/>
              </a:rPr>
              <a:t>, </a:t>
            </a:r>
            <a:r>
              <a:rPr kumimoji="0" lang="ko-KR" altLang="en-US" sz="1200" dirty="0">
                <a:ea typeface="맑은 고딕" panose="020B0503020000020004" pitchFamily="50" charset="-127"/>
              </a:rPr>
              <a:t>데친 채소류</a:t>
            </a:r>
            <a:br>
              <a:rPr kumimoji="0" lang="ko-KR" altLang="en-US" sz="1200" dirty="0">
                <a:ea typeface="맑은 고딕" panose="020B0503020000020004" pitchFamily="50" charset="-127"/>
              </a:rPr>
            </a:br>
            <a:endParaRPr kumimoji="0" lang="ko-KR" altLang="en-US" sz="1200" dirty="0">
              <a:ea typeface="맑은 고딕" panose="020B0503020000020004" pitchFamily="50" charset="-127"/>
            </a:endParaRPr>
          </a:p>
          <a:p>
            <a:pPr eaLnBrk="1" hangingPunct="1"/>
            <a:endParaRPr kumimoji="0" lang="ko-KR" altLang="en-US" sz="1200" dirty="0">
              <a:ea typeface="맑은 고딕" panose="020B0503020000020004" pitchFamily="50" charset="-127"/>
            </a:endParaRPr>
          </a:p>
        </p:txBody>
      </p:sp>
    </p:spTree>
    <p:extLst>
      <p:ext uri="{BB962C8B-B14F-4D97-AF65-F5344CB8AC3E}">
        <p14:creationId xmlns:p14="http://schemas.microsoft.com/office/powerpoint/2010/main" val="89766534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09EDA9F0-101F-367F-F445-BD22C280DA7B}"/>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Box 4">
            <a:extLst>
              <a:ext uri="{FF2B5EF4-FFF2-40B4-BE49-F238E27FC236}">
                <a16:creationId xmlns:a16="http://schemas.microsoft.com/office/drawing/2014/main" id="{DBE0B0C5-4EF7-AE82-B0EF-95933E503F90}"/>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고추장 판매</a:t>
            </a:r>
            <a:r>
              <a:rPr lang="en-US" altLang="ko-KR" sz="4000" b="1" dirty="0">
                <a:solidFill>
                  <a:schemeClr val="bg1"/>
                </a:solidFill>
                <a:effectLst>
                  <a:outerShdw blurRad="38100" dist="38100" dir="2700000" algn="tl">
                    <a:srgbClr val="000000">
                      <a:alpha val="43137"/>
                    </a:srgbClr>
                  </a:outerShdw>
                </a:effectLst>
              </a:rPr>
              <a:t>-</a:t>
            </a:r>
            <a:r>
              <a:rPr lang="ko-KR" altLang="en-US" sz="4000" b="1" dirty="0">
                <a:solidFill>
                  <a:schemeClr val="bg1"/>
                </a:solidFill>
                <a:effectLst>
                  <a:outerShdw blurRad="38100" dist="38100" dir="2700000" algn="tl">
                    <a:srgbClr val="000000">
                      <a:alpha val="43137"/>
                    </a:srgbClr>
                  </a:outerShdw>
                </a:effectLst>
              </a:rPr>
              <a:t>사업자등록</a:t>
            </a:r>
          </a:p>
        </p:txBody>
      </p:sp>
      <p:sp>
        <p:nvSpPr>
          <p:cNvPr id="3" name="TextBox 2">
            <a:extLst>
              <a:ext uri="{FF2B5EF4-FFF2-40B4-BE49-F238E27FC236}">
                <a16:creationId xmlns:a16="http://schemas.microsoft.com/office/drawing/2014/main" id="{B579F7E1-5CD8-7C8C-D29E-91947D1D64EC}"/>
              </a:ext>
            </a:extLst>
          </p:cNvPr>
          <p:cNvSpPr txBox="1">
            <a:spLocks noChangeArrowheads="1"/>
          </p:cNvSpPr>
          <p:nvPr/>
        </p:nvSpPr>
        <p:spPr bwMode="auto">
          <a:xfrm>
            <a:off x="2097619" y="1251236"/>
            <a:ext cx="97631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1000">
                <a:solidFill>
                  <a:schemeClr val="tx1"/>
                </a:solidFill>
                <a:latin typeface="돋움" panose="020B0600000101010101" pitchFamily="50" charset="-127"/>
                <a:ea typeface="돋움" panose="020B0600000101010101" pitchFamily="50" charset="-127"/>
              </a:defRPr>
            </a:lvl1pPr>
            <a:lvl2pPr marL="742950" indent="-285750">
              <a:defRPr kumimoji="1" sz="1000">
                <a:solidFill>
                  <a:schemeClr val="tx1"/>
                </a:solidFill>
                <a:latin typeface="돋움" panose="020B0600000101010101" pitchFamily="50" charset="-127"/>
                <a:ea typeface="돋움" panose="020B0600000101010101" pitchFamily="50" charset="-127"/>
              </a:defRPr>
            </a:lvl2pPr>
            <a:lvl3pPr marL="1143000" indent="-228600">
              <a:defRPr kumimoji="1" sz="1000">
                <a:solidFill>
                  <a:schemeClr val="tx1"/>
                </a:solidFill>
                <a:latin typeface="돋움" panose="020B0600000101010101" pitchFamily="50" charset="-127"/>
                <a:ea typeface="돋움" panose="020B0600000101010101" pitchFamily="50" charset="-127"/>
              </a:defRPr>
            </a:lvl3pPr>
            <a:lvl4pPr marL="1600200" indent="-228600">
              <a:defRPr kumimoji="1" sz="1000">
                <a:solidFill>
                  <a:schemeClr val="tx1"/>
                </a:solidFill>
                <a:latin typeface="돋움" panose="020B0600000101010101" pitchFamily="50" charset="-127"/>
                <a:ea typeface="돋움" panose="020B0600000101010101" pitchFamily="50" charset="-127"/>
              </a:defRPr>
            </a:lvl4pPr>
            <a:lvl5pPr marL="2057400" indent="-228600">
              <a:defRPr kumimoji="1" sz="1000">
                <a:solidFill>
                  <a:schemeClr val="tx1"/>
                </a:solidFill>
                <a:latin typeface="돋움" panose="020B0600000101010101" pitchFamily="50" charset="-127"/>
                <a:ea typeface="돋움" panose="020B0600000101010101" pitchFamily="50" charset="-127"/>
              </a:defRPr>
            </a:lvl5pPr>
            <a:lvl6pPr marL="25146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6pPr>
            <a:lvl7pPr marL="29718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7pPr>
            <a:lvl8pPr marL="34290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8pPr>
            <a:lvl9pPr marL="3886200" indent="-228600" eaLnBrk="0" fontAlgn="base" hangingPunct="0">
              <a:spcBef>
                <a:spcPct val="0"/>
              </a:spcBef>
              <a:spcAft>
                <a:spcPct val="0"/>
              </a:spcAft>
              <a:defRPr kumimoji="1" sz="1000">
                <a:solidFill>
                  <a:schemeClr val="tx1"/>
                </a:solidFill>
                <a:latin typeface="돋움" panose="020B0600000101010101" pitchFamily="50" charset="-127"/>
                <a:ea typeface="돋움" panose="020B0600000101010101" pitchFamily="50" charset="-127"/>
              </a:defRPr>
            </a:lvl9pPr>
          </a:lstStyle>
          <a:p>
            <a:r>
              <a:rPr lang="ko-KR" altLang="en-US" sz="4800" dirty="0">
                <a:solidFill>
                  <a:srgbClr val="0070C0"/>
                </a:solidFill>
                <a:latin typeface="나눔바른고딕"/>
                <a:ea typeface="나눔바른고딕"/>
                <a:cs typeface="나눔바른고딕"/>
              </a:rPr>
              <a:t>포장을 하면 과세</a:t>
            </a:r>
            <a:r>
              <a:rPr lang="en-US" altLang="ko-KR" sz="4800" dirty="0">
                <a:solidFill>
                  <a:srgbClr val="0070C0"/>
                </a:solidFill>
                <a:latin typeface="나눔바른고딕"/>
                <a:ea typeface="나눔바른고딕"/>
                <a:cs typeface="나눔바른고딕"/>
              </a:rPr>
              <a:t>?   </a:t>
            </a:r>
            <a:r>
              <a:rPr lang="ko-KR" altLang="en-US" sz="4800" dirty="0">
                <a:solidFill>
                  <a:srgbClr val="0070C0"/>
                </a:solidFill>
                <a:latin typeface="나눔바른고딕"/>
                <a:ea typeface="나눔바른고딕"/>
                <a:cs typeface="나눔바른고딕"/>
              </a:rPr>
              <a:t>면세</a:t>
            </a:r>
            <a:r>
              <a:rPr lang="en-US" altLang="ko-KR" sz="4800" dirty="0">
                <a:solidFill>
                  <a:srgbClr val="0070C0"/>
                </a:solidFill>
                <a:latin typeface="나눔바른고딕"/>
                <a:ea typeface="나눔바른고딕"/>
                <a:cs typeface="나눔바른고딕"/>
              </a:rPr>
              <a:t>?</a:t>
            </a:r>
            <a:endParaRPr lang="en-US" altLang="ko-KR" sz="4800" dirty="0">
              <a:latin typeface="HY견명조" panose="02030600000101010101" pitchFamily="18" charset="-127"/>
              <a:ea typeface="HY견명조" panose="02030600000101010101" pitchFamily="18" charset="-127"/>
            </a:endParaRPr>
          </a:p>
        </p:txBody>
      </p:sp>
      <p:sp>
        <p:nvSpPr>
          <p:cNvPr id="8" name="TextBox 19">
            <a:extLst>
              <a:ext uri="{FF2B5EF4-FFF2-40B4-BE49-F238E27FC236}">
                <a16:creationId xmlns:a16="http://schemas.microsoft.com/office/drawing/2014/main" id="{FFE90ED6-560A-875E-224F-CB1381378E7F}"/>
              </a:ext>
            </a:extLst>
          </p:cNvPr>
          <p:cNvSpPr txBox="1">
            <a:spLocks noChangeArrowheads="1"/>
          </p:cNvSpPr>
          <p:nvPr/>
        </p:nvSpPr>
        <p:spPr bwMode="auto">
          <a:xfrm>
            <a:off x="1982759" y="6268041"/>
            <a:ext cx="948205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맑은 고딕" panose="020B0503020000020004" pitchFamily="50" charset="-127"/>
                <a:ea typeface="굴림" panose="020B0600000101010101" pitchFamily="50" charset="-127"/>
              </a:defRPr>
            </a:lvl1pPr>
            <a:lvl2pPr marL="742950" indent="-285750" eaLnBrk="0" hangingPunct="0">
              <a:defRPr kumimoji="1">
                <a:solidFill>
                  <a:schemeClr val="tx1"/>
                </a:solidFill>
                <a:latin typeface="맑은 고딕" panose="020B0503020000020004" pitchFamily="50" charset="-127"/>
                <a:ea typeface="굴림" panose="020B0600000101010101" pitchFamily="50" charset="-127"/>
              </a:defRPr>
            </a:lvl2pPr>
            <a:lvl3pPr marL="1143000" indent="-228600" eaLnBrk="0" hangingPunct="0">
              <a:defRPr kumimoji="1">
                <a:solidFill>
                  <a:schemeClr val="tx1"/>
                </a:solidFill>
                <a:latin typeface="맑은 고딕" panose="020B0503020000020004" pitchFamily="50" charset="-127"/>
                <a:ea typeface="굴림" panose="020B0600000101010101" pitchFamily="50" charset="-127"/>
              </a:defRPr>
            </a:lvl3pPr>
            <a:lvl4pPr marL="1600200" indent="-228600" eaLnBrk="0" hangingPunct="0">
              <a:defRPr kumimoji="1">
                <a:solidFill>
                  <a:schemeClr val="tx1"/>
                </a:solidFill>
                <a:latin typeface="맑은 고딕" panose="020B0503020000020004" pitchFamily="50" charset="-127"/>
                <a:ea typeface="굴림" panose="020B0600000101010101" pitchFamily="50" charset="-127"/>
              </a:defRPr>
            </a:lvl4pPr>
            <a:lvl5pPr marL="2057400" indent="-228600" eaLnBrk="0" hangingPunct="0">
              <a:defRPr kumimoji="1">
                <a:solidFill>
                  <a:schemeClr val="tx1"/>
                </a:solidFill>
                <a:latin typeface="맑은 고딕" panose="020B0503020000020004" pitchFamily="50" charset="-127"/>
                <a:ea typeface="굴림" panose="020B0600000101010101" pitchFamily="50" charset="-127"/>
              </a:defRPr>
            </a:lvl5pPr>
            <a:lvl6pPr marL="25146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6pPr>
            <a:lvl7pPr marL="29718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7pPr>
            <a:lvl8pPr marL="34290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8pPr>
            <a:lvl9pPr marL="3886200" indent="-228600" eaLnBrk="0" fontAlgn="base" hangingPunct="0">
              <a:spcBef>
                <a:spcPct val="0"/>
              </a:spcBef>
              <a:spcAft>
                <a:spcPct val="0"/>
              </a:spcAft>
              <a:defRPr kumimoji="1">
                <a:solidFill>
                  <a:schemeClr val="tx1"/>
                </a:solidFill>
                <a:latin typeface="맑은 고딕" panose="020B0503020000020004" pitchFamily="50" charset="-127"/>
                <a:ea typeface="굴림" panose="020B0600000101010101" pitchFamily="50" charset="-127"/>
              </a:defRPr>
            </a:lvl9pPr>
          </a:lstStyle>
          <a:p>
            <a:pPr eaLnBrk="1" hangingPunct="1"/>
            <a:r>
              <a:rPr kumimoji="0" lang="en-US" altLang="ko-KR" sz="1200" dirty="0">
                <a:ea typeface="맑은 고딕" panose="020B0503020000020004" pitchFamily="50" charset="-127"/>
              </a:rPr>
              <a:t>* </a:t>
            </a:r>
            <a:r>
              <a:rPr kumimoji="0" lang="ko-KR" altLang="en-US" sz="1200" dirty="0">
                <a:ea typeface="맑은 고딕" panose="020B0503020000020004" pitchFamily="50" charset="-127"/>
              </a:rPr>
              <a:t>단순가공식품 중 면세 대상 </a:t>
            </a:r>
          </a:p>
          <a:p>
            <a:pPr eaLnBrk="1" hangingPunct="1"/>
            <a:r>
              <a:rPr kumimoji="0" lang="ko-KR" altLang="en-US" sz="1200" b="1" dirty="0" err="1">
                <a:ea typeface="맑은 고딕" panose="020B0503020000020004" pitchFamily="50" charset="-127"/>
              </a:rPr>
              <a:t>ㆍ</a:t>
            </a:r>
            <a:r>
              <a:rPr kumimoji="0" lang="ko-KR" altLang="en-US" sz="1200" dirty="0" err="1">
                <a:ea typeface="맑은 고딕" panose="020B0503020000020004" pitchFamily="50" charset="-127"/>
              </a:rPr>
              <a:t>김치ㆍ단무지ㆍ장아찌ㆍ젓갈류ㆍ게장ㆍ두부ㆍ메주ㆍ간장ㆍ된장ㆍ고추장</a:t>
            </a:r>
            <a:r>
              <a:rPr kumimoji="0" lang="en-US" altLang="ko-KR" sz="1200" dirty="0">
                <a:ea typeface="맑은 고딕" panose="020B0503020000020004" pitchFamily="50" charset="-127"/>
              </a:rPr>
              <a:t>, </a:t>
            </a:r>
            <a:r>
              <a:rPr kumimoji="0" lang="ko-KR" altLang="en-US" sz="1200" dirty="0">
                <a:ea typeface="맑은 고딕" panose="020B0503020000020004" pitchFamily="50" charset="-127"/>
              </a:rPr>
              <a:t>데친 채소류</a:t>
            </a:r>
            <a:br>
              <a:rPr kumimoji="0" lang="ko-KR" altLang="en-US" sz="1200" dirty="0">
                <a:ea typeface="맑은 고딕" panose="020B0503020000020004" pitchFamily="50" charset="-127"/>
              </a:rPr>
            </a:br>
            <a:endParaRPr kumimoji="0" lang="ko-KR" altLang="en-US" sz="1200" dirty="0">
              <a:ea typeface="맑은 고딕" panose="020B0503020000020004" pitchFamily="50" charset="-127"/>
            </a:endParaRPr>
          </a:p>
          <a:p>
            <a:pPr eaLnBrk="1" hangingPunct="1"/>
            <a:endParaRPr kumimoji="0" lang="ko-KR" altLang="en-US" sz="1200" dirty="0">
              <a:ea typeface="맑은 고딕" panose="020B0503020000020004" pitchFamily="50" charset="-127"/>
            </a:endParaRPr>
          </a:p>
        </p:txBody>
      </p:sp>
      <p:pic>
        <p:nvPicPr>
          <p:cNvPr id="6" name="그림 5">
            <a:extLst>
              <a:ext uri="{FF2B5EF4-FFF2-40B4-BE49-F238E27FC236}">
                <a16:creationId xmlns:a16="http://schemas.microsoft.com/office/drawing/2014/main" id="{3241B23A-4A40-AE6C-9F67-BC7A5ADD6177}"/>
              </a:ext>
            </a:extLst>
          </p:cNvPr>
          <p:cNvPicPr>
            <a:picLocks noChangeAspect="1"/>
          </p:cNvPicPr>
          <p:nvPr/>
        </p:nvPicPr>
        <p:blipFill>
          <a:blip r:embed="rId2"/>
          <a:stretch>
            <a:fillRect/>
          </a:stretch>
        </p:blipFill>
        <p:spPr>
          <a:xfrm>
            <a:off x="2028825" y="2271712"/>
            <a:ext cx="8134350" cy="3659750"/>
          </a:xfrm>
          <a:prstGeom prst="rect">
            <a:avLst/>
          </a:prstGeom>
        </p:spPr>
      </p:pic>
    </p:spTree>
    <p:extLst>
      <p:ext uri="{BB962C8B-B14F-4D97-AF65-F5344CB8AC3E}">
        <p14:creationId xmlns:p14="http://schemas.microsoft.com/office/powerpoint/2010/main" val="316605448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그림 5">
            <a:extLst>
              <a:ext uri="{FF2B5EF4-FFF2-40B4-BE49-F238E27FC236}">
                <a16:creationId xmlns:a16="http://schemas.microsoft.com/office/drawing/2014/main" id="{0FFBD041-5A83-5797-432D-4979C532B7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245" y="1509573"/>
            <a:ext cx="6385655" cy="4952651"/>
          </a:xfrm>
          <a:prstGeom prst="rect">
            <a:avLst/>
          </a:prstGeom>
          <a:noFill/>
          <a:ln w="9525">
            <a:solidFill>
              <a:schemeClr val="tx1">
                <a:lumMod val="50000"/>
                <a:lumOff val="50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BEBCFAF-A9AF-A40C-6584-C7C0A261554D}"/>
              </a:ext>
            </a:extLst>
          </p:cNvPr>
          <p:cNvSpPr txBox="1"/>
          <p:nvPr/>
        </p:nvSpPr>
        <p:spPr>
          <a:xfrm>
            <a:off x="1457241" y="5707410"/>
            <a:ext cx="4410159" cy="369332"/>
          </a:xfrm>
          <a:prstGeom prst="rect">
            <a:avLst/>
          </a:prstGeom>
          <a:noFill/>
        </p:spPr>
        <p:txBody>
          <a:bodyPr wrap="square">
            <a:spAutoFit/>
          </a:bodyPr>
          <a:lstStyle/>
          <a:p>
            <a:pPr>
              <a:defRPr/>
            </a:pPr>
            <a:r>
              <a:rPr lang="ko-KR" altLang="en-US" spc="-272" dirty="0">
                <a:latin typeface="나눔손글씨 펜" pitchFamily="66" charset="-127"/>
                <a:ea typeface="나눔손글씨 펜" pitchFamily="66" charset="-127"/>
              </a:rPr>
              <a:t>  </a:t>
            </a:r>
            <a:r>
              <a:rPr lang="ko-KR" altLang="en-US" spc="-272" dirty="0">
                <a:highlight>
                  <a:srgbClr val="FFFF00"/>
                </a:highlight>
                <a:latin typeface="나눔손글씨 펜" pitchFamily="66" charset="-127"/>
                <a:ea typeface="나눔손글씨 펜" pitchFamily="66" charset="-127"/>
              </a:rPr>
              <a:t>업태 </a:t>
            </a:r>
            <a:r>
              <a:rPr lang="en-US" altLang="ko-KR" spc="-272" dirty="0">
                <a:highlight>
                  <a:srgbClr val="FFFF00"/>
                </a:highlight>
                <a:latin typeface="나눔손글씨 펜" pitchFamily="66" charset="-127"/>
                <a:ea typeface="나눔손글씨 펜" pitchFamily="66" charset="-127"/>
              </a:rPr>
              <a:t>: </a:t>
            </a:r>
            <a:r>
              <a:rPr lang="ko-KR" altLang="en-US" spc="-272" dirty="0">
                <a:highlight>
                  <a:srgbClr val="FFFF00"/>
                </a:highlight>
                <a:latin typeface="나눔손글씨 펜" pitchFamily="66" charset="-127"/>
                <a:ea typeface="나눔손글씨 펜" pitchFamily="66" charset="-127"/>
              </a:rPr>
              <a:t>도소매</a:t>
            </a:r>
            <a:r>
              <a:rPr lang="ko-KR" altLang="en-US" spc="-272" dirty="0">
                <a:latin typeface="나눔손글씨 펜" pitchFamily="66" charset="-127"/>
                <a:ea typeface="나눔손글씨 펜" pitchFamily="66" charset="-127"/>
              </a:rPr>
              <a:t>                </a:t>
            </a:r>
            <a:r>
              <a:rPr lang="ko-KR" altLang="en-US" spc="-272" dirty="0">
                <a:solidFill>
                  <a:srgbClr val="0070C0"/>
                </a:solidFill>
                <a:highlight>
                  <a:srgbClr val="FFFF00"/>
                </a:highlight>
                <a:latin typeface="나눔손글씨 펜" pitchFamily="66" charset="-127"/>
                <a:ea typeface="나눔손글씨 펜" pitchFamily="66" charset="-127"/>
              </a:rPr>
              <a:t>종목 </a:t>
            </a:r>
            <a:r>
              <a:rPr lang="en-US" altLang="ko-KR" spc="-272" dirty="0">
                <a:solidFill>
                  <a:srgbClr val="0070C0"/>
                </a:solidFill>
                <a:highlight>
                  <a:srgbClr val="FFFF00"/>
                </a:highlight>
                <a:latin typeface="나눔손글씨 펜" pitchFamily="66" charset="-127"/>
                <a:ea typeface="나눔손글씨 펜" pitchFamily="66" charset="-127"/>
              </a:rPr>
              <a:t>: </a:t>
            </a:r>
            <a:r>
              <a:rPr lang="ko-KR" altLang="en-US" spc="-272" dirty="0">
                <a:solidFill>
                  <a:srgbClr val="0070C0"/>
                </a:solidFill>
                <a:highlight>
                  <a:srgbClr val="FFFF00"/>
                </a:highlight>
                <a:latin typeface="나눔손글씨 펜" pitchFamily="66" charset="-127"/>
                <a:ea typeface="나눔손글씨 펜" pitchFamily="66" charset="-127"/>
              </a:rPr>
              <a:t>전자상거래업</a:t>
            </a:r>
            <a:endParaRPr lang="ko-KR" altLang="en-US" spc="-272" dirty="0">
              <a:highlight>
                <a:srgbClr val="FFFF00"/>
              </a:highlight>
              <a:latin typeface="나눔손글씨 펜" pitchFamily="66" charset="-127"/>
              <a:ea typeface="나눔손글씨 펜" pitchFamily="66" charset="-127"/>
            </a:endParaRPr>
          </a:p>
        </p:txBody>
      </p:sp>
      <p:sp>
        <p:nvSpPr>
          <p:cNvPr id="2" name="직사각형 1">
            <a:extLst>
              <a:ext uri="{FF2B5EF4-FFF2-40B4-BE49-F238E27FC236}">
                <a16:creationId xmlns:a16="http://schemas.microsoft.com/office/drawing/2014/main" id="{5D6CCAC3-C4A0-E201-AC0E-F29B1C6A89C0}"/>
              </a:ext>
            </a:extLst>
          </p:cNvPr>
          <p:cNvSpPr/>
          <p:nvPr/>
        </p:nvSpPr>
        <p:spPr>
          <a:xfrm>
            <a:off x="6685469" y="1860068"/>
            <a:ext cx="5326285" cy="1291187"/>
          </a:xfrm>
          <a:prstGeom prst="rect">
            <a:avLst/>
          </a:prstGeom>
        </p:spPr>
        <p:txBody>
          <a:bodyPr wrap="square" anchor="ctr">
            <a:spAutoFit/>
          </a:bodyPr>
          <a:lstStyle/>
          <a:p>
            <a:pPr>
              <a:lnSpc>
                <a:spcPct val="150000"/>
              </a:lnSpc>
              <a:defRPr/>
            </a:pPr>
            <a:r>
              <a:rPr lang="ko-KR" altLang="en-US" sz="2000" b="1" dirty="0">
                <a:solidFill>
                  <a:schemeClr val="accent6">
                    <a:lumMod val="75000"/>
                  </a:schemeClr>
                </a:solidFill>
                <a:latin typeface="+mn-ea"/>
              </a:rPr>
              <a:t>개인면세사업자</a:t>
            </a:r>
            <a:r>
              <a:rPr lang="en-US" altLang="ko-KR" sz="2000" b="1" dirty="0">
                <a:solidFill>
                  <a:schemeClr val="accent6">
                    <a:lumMod val="75000"/>
                  </a:schemeClr>
                </a:solidFill>
                <a:latin typeface="+mn-ea"/>
              </a:rPr>
              <a:t>(</a:t>
            </a:r>
            <a:r>
              <a:rPr lang="ko-KR" altLang="en-US" sz="2000" b="1" dirty="0">
                <a:solidFill>
                  <a:schemeClr val="accent6">
                    <a:lumMod val="75000"/>
                  </a:schemeClr>
                </a:solidFill>
                <a:latin typeface="+mn-ea"/>
              </a:rPr>
              <a:t>부가세 면세</a:t>
            </a:r>
            <a:r>
              <a:rPr lang="en-US" altLang="ko-KR" sz="2000" b="1" dirty="0">
                <a:solidFill>
                  <a:schemeClr val="accent6">
                    <a:lumMod val="75000"/>
                  </a:schemeClr>
                </a:solidFill>
                <a:latin typeface="+mn-ea"/>
              </a:rPr>
              <a:t>, </a:t>
            </a:r>
            <a:r>
              <a:rPr lang="ko-KR" altLang="en-US" sz="2000" b="1" dirty="0">
                <a:solidFill>
                  <a:schemeClr val="accent6">
                    <a:lumMod val="75000"/>
                  </a:schemeClr>
                </a:solidFill>
                <a:latin typeface="+mn-ea"/>
              </a:rPr>
              <a:t>소득세 과세</a:t>
            </a:r>
            <a:r>
              <a:rPr lang="en-US" altLang="ko-KR" sz="2000" b="1" dirty="0">
                <a:solidFill>
                  <a:schemeClr val="accent6">
                    <a:lumMod val="75000"/>
                  </a:schemeClr>
                </a:solidFill>
                <a:latin typeface="+mn-ea"/>
              </a:rPr>
              <a:t>)</a:t>
            </a:r>
          </a:p>
          <a:p>
            <a:pPr>
              <a:lnSpc>
                <a:spcPct val="150000"/>
              </a:lnSpc>
              <a:defRPr/>
            </a:pPr>
            <a:r>
              <a:rPr lang="en-US" altLang="ko-KR" b="1" dirty="0">
                <a:solidFill>
                  <a:schemeClr val="bg2">
                    <a:lumMod val="50000"/>
                  </a:schemeClr>
                </a:solidFill>
                <a:latin typeface="+mn-ea"/>
              </a:rPr>
              <a:t> </a:t>
            </a:r>
            <a:r>
              <a:rPr lang="ko-KR" altLang="en-US" sz="1600" b="1" dirty="0" err="1">
                <a:solidFill>
                  <a:schemeClr val="bg2">
                    <a:lumMod val="50000"/>
                  </a:schemeClr>
                </a:solidFill>
                <a:latin typeface="+mn-ea"/>
              </a:rPr>
              <a:t>단순경비율적용</a:t>
            </a:r>
            <a:r>
              <a:rPr lang="ko-KR" altLang="en-US" sz="1600" b="1" dirty="0">
                <a:solidFill>
                  <a:schemeClr val="bg2">
                    <a:lumMod val="50000"/>
                  </a:schemeClr>
                </a:solidFill>
                <a:latin typeface="+mn-ea"/>
              </a:rPr>
              <a:t> </a:t>
            </a:r>
            <a:r>
              <a:rPr lang="en-US" altLang="ko-KR" sz="1600" b="1" dirty="0">
                <a:solidFill>
                  <a:schemeClr val="bg2">
                    <a:lumMod val="50000"/>
                  </a:schemeClr>
                </a:solidFill>
                <a:latin typeface="+mn-ea"/>
              </a:rPr>
              <a:t>: 6</a:t>
            </a:r>
            <a:r>
              <a:rPr lang="ko-KR" altLang="en-US" sz="1600" b="1" dirty="0">
                <a:solidFill>
                  <a:schemeClr val="bg2">
                    <a:lumMod val="50000"/>
                  </a:schemeClr>
                </a:solidFill>
                <a:latin typeface="+mn-ea"/>
              </a:rPr>
              <a:t>천만원</a:t>
            </a:r>
            <a:r>
              <a:rPr lang="en-US" altLang="ko-KR" sz="1600" b="1" dirty="0">
                <a:solidFill>
                  <a:schemeClr val="bg2">
                    <a:lumMod val="50000"/>
                  </a:schemeClr>
                </a:solidFill>
                <a:latin typeface="+mn-ea"/>
              </a:rPr>
              <a:t>(</a:t>
            </a:r>
            <a:r>
              <a:rPr lang="ko-KR" altLang="en-US" sz="1600" b="1" dirty="0">
                <a:solidFill>
                  <a:schemeClr val="bg2">
                    <a:lumMod val="50000"/>
                  </a:schemeClr>
                </a:solidFill>
                <a:latin typeface="+mn-ea"/>
              </a:rPr>
              <a:t>단일소득일 경우</a:t>
            </a:r>
            <a:r>
              <a:rPr lang="en-US" altLang="ko-KR" sz="1600" b="1" dirty="0">
                <a:solidFill>
                  <a:schemeClr val="bg2">
                    <a:lumMod val="50000"/>
                  </a:schemeClr>
                </a:solidFill>
                <a:latin typeface="+mn-ea"/>
              </a:rPr>
              <a:t>)</a:t>
            </a:r>
          </a:p>
          <a:p>
            <a:pPr>
              <a:lnSpc>
                <a:spcPct val="150000"/>
              </a:lnSpc>
              <a:defRPr/>
            </a:pPr>
            <a:r>
              <a:rPr lang="en-US" altLang="ko-KR" sz="1600" b="1" dirty="0">
                <a:solidFill>
                  <a:schemeClr val="bg2">
                    <a:lumMod val="50000"/>
                  </a:schemeClr>
                </a:solidFill>
                <a:latin typeface="+mn-ea"/>
              </a:rPr>
              <a:t> </a:t>
            </a:r>
            <a:r>
              <a:rPr lang="ko-KR" altLang="en-US" sz="1600" b="1" dirty="0">
                <a:solidFill>
                  <a:schemeClr val="bg2">
                    <a:lumMod val="50000"/>
                  </a:schemeClr>
                </a:solidFill>
                <a:latin typeface="+mn-ea"/>
              </a:rPr>
              <a:t>복합소득이면 합산과세 장부작성 필수</a:t>
            </a:r>
            <a:r>
              <a:rPr lang="en-US" altLang="ko-KR" sz="1600" b="1" dirty="0">
                <a:solidFill>
                  <a:schemeClr val="bg2">
                    <a:lumMod val="50000"/>
                  </a:schemeClr>
                </a:solidFill>
                <a:latin typeface="+mn-ea"/>
              </a:rPr>
              <a:t>!!!</a:t>
            </a:r>
            <a:endParaRPr lang="ko-KR" altLang="en-US" sz="1600" b="1" dirty="0">
              <a:solidFill>
                <a:schemeClr val="bg2">
                  <a:lumMod val="50000"/>
                </a:schemeClr>
              </a:solidFill>
              <a:latin typeface="+mn-ea"/>
            </a:endParaRPr>
          </a:p>
        </p:txBody>
      </p:sp>
      <p:sp>
        <p:nvSpPr>
          <p:cNvPr id="3" name="직사각형 2">
            <a:extLst>
              <a:ext uri="{FF2B5EF4-FFF2-40B4-BE49-F238E27FC236}">
                <a16:creationId xmlns:a16="http://schemas.microsoft.com/office/drawing/2014/main" id="{762DC6A7-3C1D-A183-AF3C-A9354FD1E2DD}"/>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TextBox 3">
            <a:extLst>
              <a:ext uri="{FF2B5EF4-FFF2-40B4-BE49-F238E27FC236}">
                <a16:creationId xmlns:a16="http://schemas.microsoft.com/office/drawing/2014/main" id="{A49BE753-7A66-F991-996B-DA169242715E}"/>
              </a:ext>
            </a:extLst>
          </p:cNvPr>
          <p:cNvSpPr txBox="1"/>
          <p:nvPr/>
        </p:nvSpPr>
        <p:spPr>
          <a:xfrm>
            <a:off x="4229100" y="389204"/>
            <a:ext cx="6997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도매업자가 파는 경우</a:t>
            </a:r>
          </a:p>
        </p:txBody>
      </p:sp>
      <p:sp>
        <p:nvSpPr>
          <p:cNvPr id="12" name="직사각형 11">
            <a:extLst>
              <a:ext uri="{FF2B5EF4-FFF2-40B4-BE49-F238E27FC236}">
                <a16:creationId xmlns:a16="http://schemas.microsoft.com/office/drawing/2014/main" id="{FB4EC814-94DB-C743-75A2-BC654AFEFF93}"/>
              </a:ext>
            </a:extLst>
          </p:cNvPr>
          <p:cNvSpPr/>
          <p:nvPr/>
        </p:nvSpPr>
        <p:spPr>
          <a:xfrm>
            <a:off x="6685469" y="3762751"/>
            <a:ext cx="5326285" cy="1245021"/>
          </a:xfrm>
          <a:prstGeom prst="rect">
            <a:avLst/>
          </a:prstGeom>
        </p:spPr>
        <p:txBody>
          <a:bodyPr wrap="square" anchor="ctr">
            <a:spAutoFit/>
          </a:bodyPr>
          <a:lstStyle/>
          <a:p>
            <a:pPr>
              <a:lnSpc>
                <a:spcPct val="150000"/>
              </a:lnSpc>
              <a:defRPr/>
            </a:pPr>
            <a:r>
              <a:rPr lang="ko-KR" altLang="en-US" sz="2000" b="1" dirty="0">
                <a:solidFill>
                  <a:schemeClr val="accent6">
                    <a:lumMod val="75000"/>
                  </a:schemeClr>
                </a:solidFill>
                <a:latin typeface="+mn-ea"/>
              </a:rPr>
              <a:t>세금신고 일정</a:t>
            </a:r>
            <a:endParaRPr lang="en-US" altLang="ko-KR" sz="2000" b="1" dirty="0">
              <a:solidFill>
                <a:schemeClr val="accent6">
                  <a:lumMod val="75000"/>
                </a:schemeClr>
              </a:solidFill>
              <a:latin typeface="+mn-ea"/>
            </a:endParaRPr>
          </a:p>
          <a:p>
            <a:pPr>
              <a:lnSpc>
                <a:spcPct val="150000"/>
              </a:lnSpc>
              <a:defRPr/>
            </a:pPr>
            <a:r>
              <a:rPr lang="en-US" altLang="ko-KR" sz="1600" b="1" dirty="0">
                <a:solidFill>
                  <a:schemeClr val="bg2">
                    <a:lumMod val="50000"/>
                  </a:schemeClr>
                </a:solidFill>
                <a:latin typeface="+mn-ea"/>
              </a:rPr>
              <a:t>2</a:t>
            </a:r>
            <a:r>
              <a:rPr lang="ko-KR" altLang="en-US" sz="1600" b="1" dirty="0">
                <a:solidFill>
                  <a:schemeClr val="bg2">
                    <a:lumMod val="50000"/>
                  </a:schemeClr>
                </a:solidFill>
                <a:latin typeface="+mn-ea"/>
              </a:rPr>
              <a:t>월 </a:t>
            </a:r>
            <a:r>
              <a:rPr lang="en-US" altLang="ko-KR" sz="1600" b="1" dirty="0">
                <a:solidFill>
                  <a:schemeClr val="bg2">
                    <a:lumMod val="50000"/>
                  </a:schemeClr>
                </a:solidFill>
                <a:latin typeface="+mn-ea"/>
              </a:rPr>
              <a:t>10</a:t>
            </a:r>
            <a:r>
              <a:rPr lang="ko-KR" altLang="en-US" sz="1600" b="1" dirty="0">
                <a:solidFill>
                  <a:schemeClr val="bg2">
                    <a:lumMod val="50000"/>
                  </a:schemeClr>
                </a:solidFill>
                <a:latin typeface="+mn-ea"/>
              </a:rPr>
              <a:t>일 </a:t>
            </a:r>
            <a:r>
              <a:rPr lang="en-US" altLang="ko-KR" sz="1600" b="1" dirty="0">
                <a:solidFill>
                  <a:schemeClr val="bg2">
                    <a:lumMod val="50000"/>
                  </a:schemeClr>
                </a:solidFill>
                <a:latin typeface="+mn-ea"/>
              </a:rPr>
              <a:t>: </a:t>
            </a:r>
            <a:r>
              <a:rPr lang="ko-KR" altLang="en-US" sz="1600" b="1" dirty="0">
                <a:solidFill>
                  <a:schemeClr val="bg2">
                    <a:lumMod val="50000"/>
                  </a:schemeClr>
                </a:solidFill>
                <a:latin typeface="+mn-ea"/>
              </a:rPr>
              <a:t>사업장현황신고</a:t>
            </a:r>
            <a:r>
              <a:rPr lang="en-US" altLang="ko-KR" sz="1600" b="1" dirty="0">
                <a:solidFill>
                  <a:schemeClr val="bg2">
                    <a:lumMod val="50000"/>
                  </a:schemeClr>
                </a:solidFill>
                <a:latin typeface="+mn-ea"/>
              </a:rPr>
              <a:t>(</a:t>
            </a:r>
            <a:r>
              <a:rPr lang="ko-KR" altLang="en-US" sz="1600" b="1" dirty="0">
                <a:solidFill>
                  <a:schemeClr val="bg2">
                    <a:lumMod val="50000"/>
                  </a:schemeClr>
                </a:solidFill>
                <a:latin typeface="+mn-ea"/>
              </a:rPr>
              <a:t>매출액</a:t>
            </a:r>
            <a:r>
              <a:rPr lang="en-US" altLang="ko-KR" sz="1600" b="1" dirty="0">
                <a:solidFill>
                  <a:schemeClr val="bg2">
                    <a:lumMod val="50000"/>
                  </a:schemeClr>
                </a:solidFill>
                <a:latin typeface="+mn-ea"/>
              </a:rPr>
              <a:t>)</a:t>
            </a:r>
          </a:p>
          <a:p>
            <a:pPr>
              <a:lnSpc>
                <a:spcPct val="150000"/>
              </a:lnSpc>
              <a:defRPr/>
            </a:pPr>
            <a:r>
              <a:rPr lang="en-US" altLang="ko-KR" sz="1600" b="1" dirty="0">
                <a:solidFill>
                  <a:schemeClr val="bg2">
                    <a:lumMod val="50000"/>
                  </a:schemeClr>
                </a:solidFill>
                <a:latin typeface="+mn-ea"/>
              </a:rPr>
              <a:t>5</a:t>
            </a:r>
            <a:r>
              <a:rPr lang="ko-KR" altLang="en-US" sz="1600" b="1" dirty="0">
                <a:solidFill>
                  <a:schemeClr val="bg2">
                    <a:lumMod val="50000"/>
                  </a:schemeClr>
                </a:solidFill>
                <a:latin typeface="+mn-ea"/>
              </a:rPr>
              <a:t>월 </a:t>
            </a:r>
            <a:r>
              <a:rPr lang="en-US" altLang="ko-KR" sz="1600" b="1" dirty="0">
                <a:solidFill>
                  <a:schemeClr val="bg2">
                    <a:lumMod val="50000"/>
                  </a:schemeClr>
                </a:solidFill>
                <a:latin typeface="+mn-ea"/>
              </a:rPr>
              <a:t>31</a:t>
            </a:r>
            <a:r>
              <a:rPr lang="ko-KR" altLang="en-US" sz="1600" b="1" dirty="0">
                <a:solidFill>
                  <a:schemeClr val="bg2">
                    <a:lumMod val="50000"/>
                  </a:schemeClr>
                </a:solidFill>
                <a:latin typeface="+mn-ea"/>
              </a:rPr>
              <a:t>일 </a:t>
            </a:r>
            <a:r>
              <a:rPr lang="en-US" altLang="ko-KR" sz="1600" b="1" dirty="0">
                <a:solidFill>
                  <a:schemeClr val="bg2">
                    <a:lumMod val="50000"/>
                  </a:schemeClr>
                </a:solidFill>
                <a:latin typeface="+mn-ea"/>
              </a:rPr>
              <a:t>: </a:t>
            </a:r>
            <a:r>
              <a:rPr lang="ko-KR" altLang="en-US" sz="1600" b="1" dirty="0">
                <a:solidFill>
                  <a:schemeClr val="bg2">
                    <a:lumMod val="50000"/>
                  </a:schemeClr>
                </a:solidFill>
                <a:latin typeface="+mn-ea"/>
              </a:rPr>
              <a:t>종합소득세 신고</a:t>
            </a:r>
            <a:r>
              <a:rPr lang="en-US" altLang="ko-KR" sz="1600" b="1" dirty="0">
                <a:solidFill>
                  <a:schemeClr val="bg2">
                    <a:lumMod val="50000"/>
                  </a:schemeClr>
                </a:solidFill>
                <a:latin typeface="+mn-ea"/>
              </a:rPr>
              <a:t>(</a:t>
            </a:r>
            <a:r>
              <a:rPr lang="ko-KR" altLang="en-US" sz="1600" b="1" dirty="0">
                <a:solidFill>
                  <a:schemeClr val="bg2">
                    <a:lumMod val="50000"/>
                  </a:schemeClr>
                </a:solidFill>
                <a:latin typeface="+mn-ea"/>
              </a:rPr>
              <a:t>소득액</a:t>
            </a:r>
            <a:r>
              <a:rPr lang="en-US" altLang="ko-KR" sz="1600" b="1" dirty="0">
                <a:solidFill>
                  <a:schemeClr val="bg2">
                    <a:lumMod val="50000"/>
                  </a:schemeClr>
                </a:solidFill>
                <a:latin typeface="+mn-ea"/>
              </a:rPr>
              <a:t>)</a:t>
            </a:r>
            <a:endParaRPr lang="ko-KR" altLang="en-US" sz="1600" b="1" dirty="0">
              <a:solidFill>
                <a:schemeClr val="bg2">
                  <a:lumMod val="50000"/>
                </a:schemeClr>
              </a:solidFill>
              <a:latin typeface="+mn-ea"/>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그림 5">
            <a:extLst>
              <a:ext uri="{FF2B5EF4-FFF2-40B4-BE49-F238E27FC236}">
                <a16:creationId xmlns:a16="http://schemas.microsoft.com/office/drawing/2014/main" id="{0FFBD041-5A83-5797-432D-4979C532B7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245" y="1509573"/>
            <a:ext cx="6385655" cy="4952651"/>
          </a:xfrm>
          <a:prstGeom prst="rect">
            <a:avLst/>
          </a:prstGeom>
          <a:noFill/>
          <a:ln w="9525">
            <a:solidFill>
              <a:schemeClr val="tx1">
                <a:lumMod val="50000"/>
                <a:lumOff val="50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BEBCFAF-A9AF-A40C-6584-C7C0A261554D}"/>
              </a:ext>
            </a:extLst>
          </p:cNvPr>
          <p:cNvSpPr txBox="1"/>
          <p:nvPr/>
        </p:nvSpPr>
        <p:spPr>
          <a:xfrm>
            <a:off x="1457241" y="5707410"/>
            <a:ext cx="4410159" cy="369332"/>
          </a:xfrm>
          <a:prstGeom prst="rect">
            <a:avLst/>
          </a:prstGeom>
          <a:noFill/>
        </p:spPr>
        <p:txBody>
          <a:bodyPr wrap="square">
            <a:spAutoFit/>
          </a:bodyPr>
          <a:lstStyle/>
          <a:p>
            <a:pPr>
              <a:defRPr/>
            </a:pPr>
            <a:r>
              <a:rPr lang="ko-KR" altLang="en-US" spc="-272" dirty="0">
                <a:latin typeface="나눔손글씨 펜" pitchFamily="66" charset="-127"/>
                <a:ea typeface="나눔손글씨 펜" pitchFamily="66" charset="-127"/>
              </a:rPr>
              <a:t>  </a:t>
            </a:r>
            <a:r>
              <a:rPr lang="ko-KR" altLang="en-US" spc="-272" dirty="0">
                <a:highlight>
                  <a:srgbClr val="FFFF00"/>
                </a:highlight>
                <a:latin typeface="나눔손글씨 펜" pitchFamily="66" charset="-127"/>
                <a:ea typeface="나눔손글씨 펜" pitchFamily="66" charset="-127"/>
              </a:rPr>
              <a:t>업태 </a:t>
            </a:r>
            <a:r>
              <a:rPr lang="en-US" altLang="ko-KR" spc="-272" dirty="0">
                <a:highlight>
                  <a:srgbClr val="FFFF00"/>
                </a:highlight>
                <a:latin typeface="나눔손글씨 펜" pitchFamily="66" charset="-127"/>
                <a:ea typeface="나눔손글씨 펜" pitchFamily="66" charset="-127"/>
              </a:rPr>
              <a:t>: </a:t>
            </a:r>
            <a:r>
              <a:rPr lang="ko-KR" altLang="en-US" spc="-272" dirty="0">
                <a:highlight>
                  <a:srgbClr val="FFFF00"/>
                </a:highlight>
                <a:latin typeface="나눔손글씨 펜" pitchFamily="66" charset="-127"/>
                <a:ea typeface="나눔손글씨 펜" pitchFamily="66" charset="-127"/>
              </a:rPr>
              <a:t>농업 </a:t>
            </a:r>
            <a:r>
              <a:rPr lang="ko-KR" altLang="en-US" spc="-272" dirty="0">
                <a:latin typeface="나눔손글씨 펜" pitchFamily="66" charset="-127"/>
                <a:ea typeface="나눔손글씨 펜" pitchFamily="66" charset="-127"/>
              </a:rPr>
              <a:t>                </a:t>
            </a:r>
            <a:r>
              <a:rPr lang="ko-KR" altLang="en-US" spc="-272" dirty="0">
                <a:solidFill>
                  <a:srgbClr val="0070C0"/>
                </a:solidFill>
                <a:highlight>
                  <a:srgbClr val="FFFF00"/>
                </a:highlight>
                <a:latin typeface="나눔손글씨 펜" pitchFamily="66" charset="-127"/>
                <a:ea typeface="나눔손글씨 펜" pitchFamily="66" charset="-127"/>
              </a:rPr>
              <a:t>종목 </a:t>
            </a:r>
            <a:r>
              <a:rPr lang="en-US" altLang="ko-KR" spc="-272" dirty="0">
                <a:solidFill>
                  <a:srgbClr val="0070C0"/>
                </a:solidFill>
                <a:highlight>
                  <a:srgbClr val="FFFF00"/>
                </a:highlight>
                <a:latin typeface="나눔손글씨 펜" pitchFamily="66" charset="-127"/>
                <a:ea typeface="나눔손글씨 펜" pitchFamily="66" charset="-127"/>
              </a:rPr>
              <a:t>:  </a:t>
            </a:r>
            <a:r>
              <a:rPr lang="ko-KR" altLang="en-US" spc="-272" dirty="0">
                <a:solidFill>
                  <a:srgbClr val="0070C0"/>
                </a:solidFill>
                <a:highlight>
                  <a:srgbClr val="FFFF00"/>
                </a:highlight>
                <a:latin typeface="나눔손글씨 펜" pitchFamily="66" charset="-127"/>
                <a:ea typeface="나눔손글씨 펜" pitchFamily="66" charset="-127"/>
              </a:rPr>
              <a:t>작물재배업</a:t>
            </a:r>
            <a:r>
              <a:rPr lang="ko-KR" altLang="en-US" spc="-272" dirty="0">
                <a:solidFill>
                  <a:srgbClr val="0070C0"/>
                </a:solidFill>
                <a:latin typeface="나눔손글씨 펜" pitchFamily="66" charset="-127"/>
                <a:ea typeface="나눔손글씨 펜" pitchFamily="66" charset="-127"/>
              </a:rPr>
              <a:t> </a:t>
            </a:r>
            <a:r>
              <a:rPr lang="ko-KR" altLang="en-US" spc="-272" dirty="0">
                <a:solidFill>
                  <a:srgbClr val="0070C0"/>
                </a:solidFill>
                <a:highlight>
                  <a:srgbClr val="FFFF00"/>
                </a:highlight>
                <a:latin typeface="나눔손글씨 펜" pitchFamily="66" charset="-127"/>
                <a:ea typeface="나눔손글씨 펜" pitchFamily="66" charset="-127"/>
              </a:rPr>
              <a:t> </a:t>
            </a:r>
            <a:endParaRPr lang="ko-KR" altLang="en-US" spc="-272" dirty="0">
              <a:highlight>
                <a:srgbClr val="FFFF00"/>
              </a:highlight>
              <a:latin typeface="나눔손글씨 펜" pitchFamily="66" charset="-127"/>
              <a:ea typeface="나눔손글씨 펜" pitchFamily="66" charset="-127"/>
            </a:endParaRPr>
          </a:p>
        </p:txBody>
      </p:sp>
      <p:sp>
        <p:nvSpPr>
          <p:cNvPr id="2" name="직사각형 1">
            <a:extLst>
              <a:ext uri="{FF2B5EF4-FFF2-40B4-BE49-F238E27FC236}">
                <a16:creationId xmlns:a16="http://schemas.microsoft.com/office/drawing/2014/main" id="{5D6CCAC3-C4A0-E201-AC0E-F29B1C6A89C0}"/>
              </a:ext>
            </a:extLst>
          </p:cNvPr>
          <p:cNvSpPr/>
          <p:nvPr/>
        </p:nvSpPr>
        <p:spPr>
          <a:xfrm>
            <a:off x="6685469" y="2047683"/>
            <a:ext cx="5326285" cy="915956"/>
          </a:xfrm>
          <a:prstGeom prst="rect">
            <a:avLst/>
          </a:prstGeom>
        </p:spPr>
        <p:txBody>
          <a:bodyPr wrap="square" anchor="ctr">
            <a:spAutoFit/>
          </a:bodyPr>
          <a:lstStyle/>
          <a:p>
            <a:pPr>
              <a:lnSpc>
                <a:spcPct val="150000"/>
              </a:lnSpc>
              <a:defRPr/>
            </a:pPr>
            <a:r>
              <a:rPr lang="ko-KR" altLang="en-US" sz="2000" b="1" dirty="0">
                <a:solidFill>
                  <a:schemeClr val="accent6">
                    <a:lumMod val="75000"/>
                  </a:schemeClr>
                </a:solidFill>
                <a:latin typeface="+mn-ea"/>
              </a:rPr>
              <a:t>개인면세사업자</a:t>
            </a:r>
            <a:r>
              <a:rPr lang="en-US" altLang="ko-KR" sz="2000" b="1" dirty="0">
                <a:solidFill>
                  <a:schemeClr val="accent6">
                    <a:lumMod val="75000"/>
                  </a:schemeClr>
                </a:solidFill>
                <a:latin typeface="+mn-ea"/>
              </a:rPr>
              <a:t>(</a:t>
            </a:r>
            <a:r>
              <a:rPr lang="ko-KR" altLang="en-US" sz="2000" b="1" dirty="0">
                <a:solidFill>
                  <a:schemeClr val="accent6">
                    <a:lumMod val="75000"/>
                  </a:schemeClr>
                </a:solidFill>
                <a:latin typeface="+mn-ea"/>
              </a:rPr>
              <a:t>부가세 면세</a:t>
            </a:r>
            <a:r>
              <a:rPr lang="en-US" altLang="ko-KR" sz="2000" b="1" dirty="0">
                <a:solidFill>
                  <a:schemeClr val="accent6">
                    <a:lumMod val="75000"/>
                  </a:schemeClr>
                </a:solidFill>
                <a:latin typeface="+mn-ea"/>
              </a:rPr>
              <a:t>, </a:t>
            </a:r>
            <a:r>
              <a:rPr lang="ko-KR" altLang="en-US" sz="2000" b="1" dirty="0">
                <a:solidFill>
                  <a:schemeClr val="accent6">
                    <a:lumMod val="75000"/>
                  </a:schemeClr>
                </a:solidFill>
                <a:latin typeface="+mn-ea"/>
              </a:rPr>
              <a:t>소득세 과세</a:t>
            </a:r>
            <a:r>
              <a:rPr lang="en-US" altLang="ko-KR" sz="2000" b="1" dirty="0">
                <a:solidFill>
                  <a:schemeClr val="accent6">
                    <a:lumMod val="75000"/>
                  </a:schemeClr>
                </a:solidFill>
                <a:latin typeface="+mn-ea"/>
              </a:rPr>
              <a:t>)</a:t>
            </a:r>
          </a:p>
          <a:p>
            <a:pPr>
              <a:lnSpc>
                <a:spcPct val="150000"/>
              </a:lnSpc>
              <a:defRPr/>
            </a:pPr>
            <a:r>
              <a:rPr lang="en-US" altLang="ko-KR" b="1" dirty="0">
                <a:solidFill>
                  <a:schemeClr val="bg2">
                    <a:lumMod val="50000"/>
                  </a:schemeClr>
                </a:solidFill>
                <a:latin typeface="+mn-ea"/>
              </a:rPr>
              <a:t> </a:t>
            </a:r>
            <a:r>
              <a:rPr lang="ko-KR" altLang="en-US" sz="1600" b="1" dirty="0">
                <a:solidFill>
                  <a:schemeClr val="bg2">
                    <a:lumMod val="50000"/>
                  </a:schemeClr>
                </a:solidFill>
                <a:latin typeface="+mn-ea"/>
              </a:rPr>
              <a:t>작물재배업 비과세 금액은 </a:t>
            </a:r>
            <a:r>
              <a:rPr lang="en-US" altLang="ko-KR" sz="1600" b="1" dirty="0">
                <a:solidFill>
                  <a:schemeClr val="bg2">
                    <a:lumMod val="50000"/>
                  </a:schemeClr>
                </a:solidFill>
                <a:latin typeface="+mn-ea"/>
              </a:rPr>
              <a:t>10</a:t>
            </a:r>
            <a:r>
              <a:rPr lang="ko-KR" altLang="en-US" sz="1600" b="1" dirty="0">
                <a:solidFill>
                  <a:schemeClr val="bg2">
                    <a:lumMod val="50000"/>
                  </a:schemeClr>
                </a:solidFill>
                <a:latin typeface="+mn-ea"/>
              </a:rPr>
              <a:t>억</a:t>
            </a:r>
          </a:p>
        </p:txBody>
      </p:sp>
      <p:sp>
        <p:nvSpPr>
          <p:cNvPr id="3" name="직사각형 2">
            <a:extLst>
              <a:ext uri="{FF2B5EF4-FFF2-40B4-BE49-F238E27FC236}">
                <a16:creationId xmlns:a16="http://schemas.microsoft.com/office/drawing/2014/main" id="{762DC6A7-3C1D-A183-AF3C-A9354FD1E2DD}"/>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TextBox 3">
            <a:extLst>
              <a:ext uri="{FF2B5EF4-FFF2-40B4-BE49-F238E27FC236}">
                <a16:creationId xmlns:a16="http://schemas.microsoft.com/office/drawing/2014/main" id="{A49BE753-7A66-F991-996B-DA169242715E}"/>
              </a:ext>
            </a:extLst>
          </p:cNvPr>
          <p:cNvSpPr txBox="1"/>
          <p:nvPr/>
        </p:nvSpPr>
        <p:spPr>
          <a:xfrm>
            <a:off x="1943100" y="389204"/>
            <a:ext cx="9283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농업인이 농사지어 파는 경우</a:t>
            </a:r>
          </a:p>
        </p:txBody>
      </p:sp>
      <p:sp>
        <p:nvSpPr>
          <p:cNvPr id="12" name="직사각형 11">
            <a:extLst>
              <a:ext uri="{FF2B5EF4-FFF2-40B4-BE49-F238E27FC236}">
                <a16:creationId xmlns:a16="http://schemas.microsoft.com/office/drawing/2014/main" id="{FB4EC814-94DB-C743-75A2-BC654AFEFF93}"/>
              </a:ext>
            </a:extLst>
          </p:cNvPr>
          <p:cNvSpPr/>
          <p:nvPr/>
        </p:nvSpPr>
        <p:spPr>
          <a:xfrm>
            <a:off x="6685469" y="3287375"/>
            <a:ext cx="5326285" cy="1245021"/>
          </a:xfrm>
          <a:prstGeom prst="rect">
            <a:avLst/>
          </a:prstGeom>
        </p:spPr>
        <p:txBody>
          <a:bodyPr wrap="square" anchor="ctr">
            <a:spAutoFit/>
          </a:bodyPr>
          <a:lstStyle/>
          <a:p>
            <a:pPr>
              <a:lnSpc>
                <a:spcPct val="150000"/>
              </a:lnSpc>
              <a:defRPr/>
            </a:pPr>
            <a:r>
              <a:rPr lang="ko-KR" altLang="en-US" sz="2000" b="1" dirty="0">
                <a:solidFill>
                  <a:schemeClr val="accent6">
                    <a:lumMod val="75000"/>
                  </a:schemeClr>
                </a:solidFill>
                <a:latin typeface="+mn-ea"/>
              </a:rPr>
              <a:t>세금신고 일정</a:t>
            </a:r>
            <a:endParaRPr lang="en-US" altLang="ko-KR" sz="2000" b="1" dirty="0">
              <a:solidFill>
                <a:schemeClr val="accent6">
                  <a:lumMod val="75000"/>
                </a:schemeClr>
              </a:solidFill>
              <a:latin typeface="+mn-ea"/>
            </a:endParaRPr>
          </a:p>
          <a:p>
            <a:pPr>
              <a:lnSpc>
                <a:spcPct val="150000"/>
              </a:lnSpc>
              <a:defRPr/>
            </a:pPr>
            <a:r>
              <a:rPr lang="en-US" altLang="ko-KR" sz="1600" b="1" dirty="0">
                <a:solidFill>
                  <a:schemeClr val="bg2">
                    <a:lumMod val="50000"/>
                  </a:schemeClr>
                </a:solidFill>
                <a:latin typeface="+mn-ea"/>
              </a:rPr>
              <a:t>2</a:t>
            </a:r>
            <a:r>
              <a:rPr lang="ko-KR" altLang="en-US" sz="1600" b="1" dirty="0">
                <a:solidFill>
                  <a:schemeClr val="bg2">
                    <a:lumMod val="50000"/>
                  </a:schemeClr>
                </a:solidFill>
                <a:latin typeface="+mn-ea"/>
              </a:rPr>
              <a:t>월 </a:t>
            </a:r>
            <a:r>
              <a:rPr lang="en-US" altLang="ko-KR" sz="1600" b="1" dirty="0">
                <a:solidFill>
                  <a:schemeClr val="bg2">
                    <a:lumMod val="50000"/>
                  </a:schemeClr>
                </a:solidFill>
                <a:latin typeface="+mn-ea"/>
              </a:rPr>
              <a:t>10</a:t>
            </a:r>
            <a:r>
              <a:rPr lang="ko-KR" altLang="en-US" sz="1600" b="1" dirty="0">
                <a:solidFill>
                  <a:schemeClr val="bg2">
                    <a:lumMod val="50000"/>
                  </a:schemeClr>
                </a:solidFill>
                <a:latin typeface="+mn-ea"/>
              </a:rPr>
              <a:t>일 </a:t>
            </a:r>
            <a:r>
              <a:rPr lang="en-US" altLang="ko-KR" sz="1600" b="1" dirty="0">
                <a:solidFill>
                  <a:schemeClr val="bg2">
                    <a:lumMod val="50000"/>
                  </a:schemeClr>
                </a:solidFill>
                <a:latin typeface="+mn-ea"/>
              </a:rPr>
              <a:t>: </a:t>
            </a:r>
            <a:r>
              <a:rPr lang="ko-KR" altLang="en-US" sz="1600" b="1" dirty="0">
                <a:solidFill>
                  <a:schemeClr val="bg2">
                    <a:lumMod val="50000"/>
                  </a:schemeClr>
                </a:solidFill>
                <a:latin typeface="+mn-ea"/>
              </a:rPr>
              <a:t>사업장현황신고</a:t>
            </a:r>
            <a:r>
              <a:rPr lang="en-US" altLang="ko-KR" sz="1600" b="1" dirty="0">
                <a:solidFill>
                  <a:schemeClr val="bg2">
                    <a:lumMod val="50000"/>
                  </a:schemeClr>
                </a:solidFill>
                <a:latin typeface="+mn-ea"/>
              </a:rPr>
              <a:t>(</a:t>
            </a:r>
            <a:r>
              <a:rPr lang="ko-KR" altLang="en-US" sz="1600" b="1" dirty="0">
                <a:solidFill>
                  <a:schemeClr val="bg2">
                    <a:lumMod val="50000"/>
                  </a:schemeClr>
                </a:solidFill>
                <a:latin typeface="+mn-ea"/>
              </a:rPr>
              <a:t>매출액</a:t>
            </a:r>
            <a:r>
              <a:rPr lang="en-US" altLang="ko-KR" sz="1600" b="1" dirty="0">
                <a:solidFill>
                  <a:schemeClr val="bg2">
                    <a:lumMod val="50000"/>
                  </a:schemeClr>
                </a:solidFill>
                <a:latin typeface="+mn-ea"/>
              </a:rPr>
              <a:t>)</a:t>
            </a:r>
          </a:p>
          <a:p>
            <a:pPr>
              <a:lnSpc>
                <a:spcPct val="150000"/>
              </a:lnSpc>
              <a:defRPr/>
            </a:pPr>
            <a:r>
              <a:rPr lang="en-US" altLang="ko-KR" sz="1600" b="1" dirty="0">
                <a:solidFill>
                  <a:schemeClr val="bg2">
                    <a:lumMod val="50000"/>
                  </a:schemeClr>
                </a:solidFill>
                <a:latin typeface="+mn-ea"/>
              </a:rPr>
              <a:t>5</a:t>
            </a:r>
            <a:r>
              <a:rPr lang="ko-KR" altLang="en-US" sz="1600" b="1" dirty="0">
                <a:solidFill>
                  <a:schemeClr val="bg2">
                    <a:lumMod val="50000"/>
                  </a:schemeClr>
                </a:solidFill>
                <a:latin typeface="+mn-ea"/>
              </a:rPr>
              <a:t>월 </a:t>
            </a:r>
            <a:r>
              <a:rPr lang="en-US" altLang="ko-KR" sz="1600" b="1" dirty="0">
                <a:solidFill>
                  <a:schemeClr val="bg2">
                    <a:lumMod val="50000"/>
                  </a:schemeClr>
                </a:solidFill>
                <a:latin typeface="+mn-ea"/>
              </a:rPr>
              <a:t>31</a:t>
            </a:r>
            <a:r>
              <a:rPr lang="ko-KR" altLang="en-US" sz="1600" b="1" dirty="0">
                <a:solidFill>
                  <a:schemeClr val="bg2">
                    <a:lumMod val="50000"/>
                  </a:schemeClr>
                </a:solidFill>
                <a:latin typeface="+mn-ea"/>
              </a:rPr>
              <a:t>일 </a:t>
            </a:r>
            <a:r>
              <a:rPr lang="en-US" altLang="ko-KR" sz="1600" b="1" dirty="0">
                <a:solidFill>
                  <a:schemeClr val="bg2">
                    <a:lumMod val="50000"/>
                  </a:schemeClr>
                </a:solidFill>
                <a:latin typeface="+mn-ea"/>
              </a:rPr>
              <a:t>: </a:t>
            </a:r>
            <a:r>
              <a:rPr lang="ko-KR" altLang="en-US" sz="1600" b="1" dirty="0">
                <a:solidFill>
                  <a:schemeClr val="bg2">
                    <a:lumMod val="50000"/>
                  </a:schemeClr>
                </a:solidFill>
                <a:latin typeface="+mn-ea"/>
              </a:rPr>
              <a:t>종합소득세 신고</a:t>
            </a:r>
            <a:r>
              <a:rPr lang="en-US" altLang="ko-KR" sz="1600" b="1" dirty="0">
                <a:solidFill>
                  <a:schemeClr val="bg2">
                    <a:lumMod val="50000"/>
                  </a:schemeClr>
                </a:solidFill>
                <a:latin typeface="+mn-ea"/>
              </a:rPr>
              <a:t>(</a:t>
            </a:r>
            <a:r>
              <a:rPr lang="ko-KR" altLang="en-US" sz="1600" b="1" dirty="0">
                <a:solidFill>
                  <a:schemeClr val="bg2">
                    <a:lumMod val="50000"/>
                  </a:schemeClr>
                </a:solidFill>
                <a:latin typeface="+mn-ea"/>
              </a:rPr>
              <a:t>소득액</a:t>
            </a:r>
            <a:r>
              <a:rPr lang="en-US" altLang="ko-KR" sz="1600" b="1" dirty="0">
                <a:solidFill>
                  <a:schemeClr val="bg2">
                    <a:lumMod val="50000"/>
                  </a:schemeClr>
                </a:solidFill>
                <a:latin typeface="+mn-ea"/>
              </a:rPr>
              <a:t>)</a:t>
            </a:r>
            <a:endParaRPr lang="ko-KR" altLang="en-US" sz="1600" b="1" dirty="0">
              <a:solidFill>
                <a:schemeClr val="bg2">
                  <a:lumMod val="50000"/>
                </a:schemeClr>
              </a:solidFill>
              <a:latin typeface="+mn-ea"/>
            </a:endParaRPr>
          </a:p>
        </p:txBody>
      </p:sp>
      <p:sp>
        <p:nvSpPr>
          <p:cNvPr id="5" name="직사각형 4">
            <a:extLst>
              <a:ext uri="{FF2B5EF4-FFF2-40B4-BE49-F238E27FC236}">
                <a16:creationId xmlns:a16="http://schemas.microsoft.com/office/drawing/2014/main" id="{E50DF3F8-4D2C-2EDB-8FDD-5567CE4A6229}"/>
              </a:ext>
            </a:extLst>
          </p:cNvPr>
          <p:cNvSpPr/>
          <p:nvPr/>
        </p:nvSpPr>
        <p:spPr>
          <a:xfrm>
            <a:off x="6685469" y="5206984"/>
            <a:ext cx="5326285" cy="494494"/>
          </a:xfrm>
          <a:prstGeom prst="rect">
            <a:avLst/>
          </a:prstGeom>
        </p:spPr>
        <p:txBody>
          <a:bodyPr wrap="square" anchor="ctr">
            <a:spAutoFit/>
          </a:bodyPr>
          <a:lstStyle/>
          <a:p>
            <a:pPr>
              <a:lnSpc>
                <a:spcPct val="150000"/>
              </a:lnSpc>
              <a:defRPr/>
            </a:pPr>
            <a:r>
              <a:rPr lang="ko-KR" altLang="en-US" sz="2000" b="1" dirty="0">
                <a:solidFill>
                  <a:schemeClr val="accent6">
                    <a:lumMod val="75000"/>
                  </a:schemeClr>
                </a:solidFill>
                <a:latin typeface="+mn-ea"/>
              </a:rPr>
              <a:t>부가세 환급 불가</a:t>
            </a:r>
            <a:r>
              <a:rPr lang="en-US" altLang="ko-KR" sz="2000" b="1" dirty="0">
                <a:solidFill>
                  <a:schemeClr val="accent6">
                    <a:lumMod val="75000"/>
                  </a:schemeClr>
                </a:solidFill>
                <a:latin typeface="+mn-ea"/>
              </a:rPr>
              <a:t>, </a:t>
            </a:r>
            <a:r>
              <a:rPr lang="ko-KR" altLang="en-US" sz="2000" b="1" dirty="0">
                <a:solidFill>
                  <a:schemeClr val="accent6">
                    <a:lumMod val="75000"/>
                  </a:schemeClr>
                </a:solidFill>
                <a:latin typeface="+mn-ea"/>
              </a:rPr>
              <a:t>농업용기자재환급 가능</a:t>
            </a:r>
            <a:endParaRPr lang="en-US" altLang="ko-KR" sz="2000" b="1" dirty="0">
              <a:solidFill>
                <a:schemeClr val="accent6">
                  <a:lumMod val="75000"/>
                </a:schemeClr>
              </a:solidFill>
              <a:latin typeface="+mn-ea"/>
            </a:endParaRPr>
          </a:p>
        </p:txBody>
      </p:sp>
    </p:spTree>
    <p:extLst>
      <p:ext uri="{BB962C8B-B14F-4D97-AF65-F5344CB8AC3E}">
        <p14:creationId xmlns:p14="http://schemas.microsoft.com/office/powerpoint/2010/main" val="195619350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a:extLst>
              <a:ext uri="{FF2B5EF4-FFF2-40B4-BE49-F238E27FC236}">
                <a16:creationId xmlns:a16="http://schemas.microsoft.com/office/drawing/2014/main" id="{5D6CCAC3-C4A0-E201-AC0E-F29B1C6A89C0}"/>
              </a:ext>
            </a:extLst>
          </p:cNvPr>
          <p:cNvSpPr/>
          <p:nvPr/>
        </p:nvSpPr>
        <p:spPr>
          <a:xfrm>
            <a:off x="6685469" y="1883150"/>
            <a:ext cx="5326285" cy="1245021"/>
          </a:xfrm>
          <a:prstGeom prst="rect">
            <a:avLst/>
          </a:prstGeom>
        </p:spPr>
        <p:txBody>
          <a:bodyPr wrap="square" anchor="ctr">
            <a:spAutoFit/>
          </a:bodyPr>
          <a:lstStyle/>
          <a:p>
            <a:pPr>
              <a:lnSpc>
                <a:spcPct val="150000"/>
              </a:lnSpc>
              <a:defRPr/>
            </a:pPr>
            <a:r>
              <a:rPr lang="ko-KR" altLang="en-US" sz="2000" b="1" dirty="0">
                <a:solidFill>
                  <a:schemeClr val="accent6">
                    <a:lumMod val="75000"/>
                  </a:schemeClr>
                </a:solidFill>
                <a:latin typeface="+mn-ea"/>
              </a:rPr>
              <a:t>개인과세사업자</a:t>
            </a:r>
            <a:r>
              <a:rPr lang="en-US" altLang="ko-KR" sz="2000" b="1" dirty="0">
                <a:solidFill>
                  <a:schemeClr val="accent6">
                    <a:lumMod val="75000"/>
                  </a:schemeClr>
                </a:solidFill>
                <a:latin typeface="+mn-ea"/>
              </a:rPr>
              <a:t>(</a:t>
            </a:r>
            <a:r>
              <a:rPr lang="ko-KR" altLang="en-US" sz="2000" b="1" dirty="0">
                <a:solidFill>
                  <a:schemeClr val="accent6">
                    <a:lumMod val="75000"/>
                  </a:schemeClr>
                </a:solidFill>
                <a:latin typeface="+mn-ea"/>
              </a:rPr>
              <a:t>부가세 과세</a:t>
            </a:r>
            <a:r>
              <a:rPr lang="en-US" altLang="ko-KR" sz="2000" b="1" dirty="0">
                <a:solidFill>
                  <a:schemeClr val="accent6">
                    <a:lumMod val="75000"/>
                  </a:schemeClr>
                </a:solidFill>
                <a:latin typeface="+mn-ea"/>
              </a:rPr>
              <a:t>, </a:t>
            </a:r>
            <a:r>
              <a:rPr lang="ko-KR" altLang="en-US" sz="2000" b="1" dirty="0">
                <a:solidFill>
                  <a:schemeClr val="accent6">
                    <a:lumMod val="75000"/>
                  </a:schemeClr>
                </a:solidFill>
                <a:latin typeface="+mn-ea"/>
              </a:rPr>
              <a:t>소득세 과세</a:t>
            </a:r>
            <a:r>
              <a:rPr lang="en-US" altLang="ko-KR" sz="2000" b="1" dirty="0">
                <a:solidFill>
                  <a:schemeClr val="accent6">
                    <a:lumMod val="75000"/>
                  </a:schemeClr>
                </a:solidFill>
                <a:latin typeface="+mn-ea"/>
              </a:rPr>
              <a:t>)</a:t>
            </a:r>
          </a:p>
          <a:p>
            <a:pPr>
              <a:lnSpc>
                <a:spcPct val="150000"/>
              </a:lnSpc>
              <a:defRPr/>
            </a:pPr>
            <a:r>
              <a:rPr lang="ko-KR" altLang="en-US" sz="1600" b="1" dirty="0">
                <a:solidFill>
                  <a:schemeClr val="bg2">
                    <a:lumMod val="50000"/>
                  </a:schemeClr>
                </a:solidFill>
                <a:latin typeface="+mn-ea"/>
              </a:rPr>
              <a:t>부가세 환급 가능</a:t>
            </a:r>
            <a:endParaRPr lang="en-US" altLang="ko-KR" sz="1600" b="1" dirty="0">
              <a:solidFill>
                <a:schemeClr val="bg2">
                  <a:lumMod val="50000"/>
                </a:schemeClr>
              </a:solidFill>
              <a:latin typeface="+mn-ea"/>
            </a:endParaRPr>
          </a:p>
          <a:p>
            <a:pPr>
              <a:lnSpc>
                <a:spcPct val="150000"/>
              </a:lnSpc>
              <a:defRPr/>
            </a:pPr>
            <a:r>
              <a:rPr lang="ko-KR" altLang="en-US" sz="1600" b="1" dirty="0">
                <a:solidFill>
                  <a:schemeClr val="bg2">
                    <a:lumMod val="50000"/>
                  </a:schemeClr>
                </a:solidFill>
                <a:latin typeface="+mn-ea"/>
              </a:rPr>
              <a:t>사업자 통장</a:t>
            </a:r>
            <a:r>
              <a:rPr lang="en-US" altLang="ko-KR" sz="1600" b="1" dirty="0">
                <a:solidFill>
                  <a:schemeClr val="bg2">
                    <a:lumMod val="50000"/>
                  </a:schemeClr>
                </a:solidFill>
                <a:latin typeface="+mn-ea"/>
              </a:rPr>
              <a:t>,</a:t>
            </a:r>
            <a:r>
              <a:rPr lang="ko-KR" altLang="en-US" sz="1600" b="1" dirty="0">
                <a:solidFill>
                  <a:schemeClr val="bg2">
                    <a:lumMod val="50000"/>
                  </a:schemeClr>
                </a:solidFill>
                <a:latin typeface="+mn-ea"/>
              </a:rPr>
              <a:t>카드 등록 가능</a:t>
            </a:r>
            <a:r>
              <a:rPr lang="en-US" altLang="ko-KR" sz="1600" b="1" dirty="0">
                <a:solidFill>
                  <a:schemeClr val="bg2">
                    <a:lumMod val="50000"/>
                  </a:schemeClr>
                </a:solidFill>
                <a:latin typeface="+mn-ea"/>
              </a:rPr>
              <a:t>(</a:t>
            </a:r>
            <a:r>
              <a:rPr lang="ko-KR" altLang="en-US" sz="1600" b="1" dirty="0">
                <a:solidFill>
                  <a:schemeClr val="bg2">
                    <a:lumMod val="50000"/>
                  </a:schemeClr>
                </a:solidFill>
                <a:latin typeface="+mn-ea"/>
              </a:rPr>
              <a:t>세금 </a:t>
            </a:r>
            <a:r>
              <a:rPr lang="ko-KR" altLang="en-US" sz="1600" b="1" dirty="0" err="1">
                <a:solidFill>
                  <a:schemeClr val="bg2">
                    <a:lumMod val="50000"/>
                  </a:schemeClr>
                </a:solidFill>
                <a:latin typeface="+mn-ea"/>
              </a:rPr>
              <a:t>신고시</a:t>
            </a:r>
            <a:r>
              <a:rPr lang="ko-KR" altLang="en-US" sz="1600" b="1" dirty="0">
                <a:solidFill>
                  <a:schemeClr val="bg2">
                    <a:lumMod val="50000"/>
                  </a:schemeClr>
                </a:solidFill>
                <a:latin typeface="+mn-ea"/>
              </a:rPr>
              <a:t> 편리</a:t>
            </a:r>
            <a:r>
              <a:rPr lang="en-US" altLang="ko-KR" sz="1600" b="1" dirty="0">
                <a:solidFill>
                  <a:schemeClr val="bg2">
                    <a:lumMod val="50000"/>
                  </a:schemeClr>
                </a:solidFill>
                <a:latin typeface="+mn-ea"/>
              </a:rPr>
              <a:t>)</a:t>
            </a:r>
            <a:endParaRPr lang="ko-KR" altLang="en-US" sz="1600" b="1" dirty="0">
              <a:solidFill>
                <a:schemeClr val="bg2">
                  <a:lumMod val="50000"/>
                </a:schemeClr>
              </a:solidFill>
              <a:latin typeface="+mn-ea"/>
            </a:endParaRPr>
          </a:p>
        </p:txBody>
      </p:sp>
      <p:sp>
        <p:nvSpPr>
          <p:cNvPr id="3" name="직사각형 2">
            <a:extLst>
              <a:ext uri="{FF2B5EF4-FFF2-40B4-BE49-F238E27FC236}">
                <a16:creationId xmlns:a16="http://schemas.microsoft.com/office/drawing/2014/main" id="{762DC6A7-3C1D-A183-AF3C-A9354FD1E2DD}"/>
              </a:ext>
            </a:extLst>
          </p:cNvPr>
          <p:cNvSpPr/>
          <p:nvPr/>
        </p:nvSpPr>
        <p:spPr>
          <a:xfrm>
            <a:off x="-1" y="394854"/>
            <a:ext cx="11346287" cy="706582"/>
          </a:xfrm>
          <a:prstGeom prst="rect">
            <a:avLst/>
          </a:prstGeom>
          <a:solidFill>
            <a:schemeClr val="accent6">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TextBox 3">
            <a:extLst>
              <a:ext uri="{FF2B5EF4-FFF2-40B4-BE49-F238E27FC236}">
                <a16:creationId xmlns:a16="http://schemas.microsoft.com/office/drawing/2014/main" id="{A49BE753-7A66-F991-996B-DA169242715E}"/>
              </a:ext>
            </a:extLst>
          </p:cNvPr>
          <p:cNvSpPr txBox="1"/>
          <p:nvPr/>
        </p:nvSpPr>
        <p:spPr>
          <a:xfrm>
            <a:off x="1943100" y="389204"/>
            <a:ext cx="9283700" cy="707886"/>
          </a:xfrm>
          <a:prstGeom prst="rect">
            <a:avLst/>
          </a:prstGeom>
          <a:noFill/>
        </p:spPr>
        <p:txBody>
          <a:bodyPr wrap="square" rtlCol="0">
            <a:spAutoFit/>
          </a:bodyPr>
          <a:lstStyle/>
          <a:p>
            <a:pPr algn="r"/>
            <a:r>
              <a:rPr lang="ko-KR" altLang="en-US" sz="4000" b="1" dirty="0">
                <a:solidFill>
                  <a:schemeClr val="bg1"/>
                </a:solidFill>
                <a:effectLst>
                  <a:outerShdw blurRad="38100" dist="38100" dir="2700000" algn="tl">
                    <a:srgbClr val="000000">
                      <a:alpha val="43137"/>
                    </a:srgbClr>
                  </a:outerShdw>
                </a:effectLst>
              </a:rPr>
              <a:t>사과를 농업인이 농사지어 파는 경우</a:t>
            </a:r>
          </a:p>
        </p:txBody>
      </p:sp>
      <p:sp>
        <p:nvSpPr>
          <p:cNvPr id="12" name="직사각형 11">
            <a:extLst>
              <a:ext uri="{FF2B5EF4-FFF2-40B4-BE49-F238E27FC236}">
                <a16:creationId xmlns:a16="http://schemas.microsoft.com/office/drawing/2014/main" id="{FB4EC814-94DB-C743-75A2-BC654AFEFF93}"/>
              </a:ext>
            </a:extLst>
          </p:cNvPr>
          <p:cNvSpPr/>
          <p:nvPr/>
        </p:nvSpPr>
        <p:spPr>
          <a:xfrm>
            <a:off x="6685469" y="3762751"/>
            <a:ext cx="5326285" cy="1245021"/>
          </a:xfrm>
          <a:prstGeom prst="rect">
            <a:avLst/>
          </a:prstGeom>
        </p:spPr>
        <p:txBody>
          <a:bodyPr wrap="square" anchor="ctr">
            <a:spAutoFit/>
          </a:bodyPr>
          <a:lstStyle/>
          <a:p>
            <a:pPr>
              <a:lnSpc>
                <a:spcPct val="150000"/>
              </a:lnSpc>
              <a:defRPr/>
            </a:pPr>
            <a:r>
              <a:rPr lang="ko-KR" altLang="en-US" sz="2000" b="1" dirty="0">
                <a:solidFill>
                  <a:schemeClr val="accent6">
                    <a:lumMod val="75000"/>
                  </a:schemeClr>
                </a:solidFill>
                <a:latin typeface="+mn-ea"/>
              </a:rPr>
              <a:t>세금신고 일정</a:t>
            </a:r>
            <a:endParaRPr lang="en-US" altLang="ko-KR" sz="2000" b="1" dirty="0">
              <a:solidFill>
                <a:schemeClr val="accent6">
                  <a:lumMod val="75000"/>
                </a:schemeClr>
              </a:solidFill>
              <a:latin typeface="+mn-ea"/>
            </a:endParaRPr>
          </a:p>
          <a:p>
            <a:pPr>
              <a:lnSpc>
                <a:spcPct val="150000"/>
              </a:lnSpc>
              <a:defRPr/>
            </a:pPr>
            <a:r>
              <a:rPr lang="en-US" altLang="ko-KR" sz="1600" b="1" dirty="0">
                <a:solidFill>
                  <a:schemeClr val="bg2">
                    <a:lumMod val="50000"/>
                  </a:schemeClr>
                </a:solidFill>
                <a:latin typeface="+mn-ea"/>
              </a:rPr>
              <a:t>1</a:t>
            </a:r>
            <a:r>
              <a:rPr lang="ko-KR" altLang="en-US" sz="1600" b="1" dirty="0">
                <a:solidFill>
                  <a:schemeClr val="bg2">
                    <a:lumMod val="50000"/>
                  </a:schemeClr>
                </a:solidFill>
                <a:latin typeface="+mn-ea"/>
              </a:rPr>
              <a:t>월</a:t>
            </a:r>
            <a:r>
              <a:rPr lang="en-US" altLang="ko-KR" sz="1600" b="1" dirty="0">
                <a:solidFill>
                  <a:schemeClr val="bg2">
                    <a:lumMod val="50000"/>
                  </a:schemeClr>
                </a:solidFill>
                <a:latin typeface="+mn-ea"/>
              </a:rPr>
              <a:t>, 7</a:t>
            </a:r>
            <a:r>
              <a:rPr lang="ko-KR" altLang="en-US" sz="1600" b="1" dirty="0">
                <a:solidFill>
                  <a:schemeClr val="bg2">
                    <a:lumMod val="50000"/>
                  </a:schemeClr>
                </a:solidFill>
                <a:latin typeface="+mn-ea"/>
              </a:rPr>
              <a:t>월 </a:t>
            </a:r>
            <a:r>
              <a:rPr lang="en-US" altLang="ko-KR" sz="1600" b="1" dirty="0">
                <a:solidFill>
                  <a:schemeClr val="bg2">
                    <a:lumMod val="50000"/>
                  </a:schemeClr>
                </a:solidFill>
                <a:latin typeface="+mn-ea"/>
              </a:rPr>
              <a:t>25</a:t>
            </a:r>
            <a:r>
              <a:rPr lang="ko-KR" altLang="en-US" sz="1600" b="1" dirty="0">
                <a:solidFill>
                  <a:schemeClr val="bg2">
                    <a:lumMod val="50000"/>
                  </a:schemeClr>
                </a:solidFill>
                <a:latin typeface="+mn-ea"/>
              </a:rPr>
              <a:t>일 </a:t>
            </a:r>
            <a:r>
              <a:rPr lang="en-US" altLang="ko-KR" sz="1600" b="1" dirty="0">
                <a:solidFill>
                  <a:schemeClr val="bg2">
                    <a:lumMod val="50000"/>
                  </a:schemeClr>
                </a:solidFill>
                <a:latin typeface="+mn-ea"/>
              </a:rPr>
              <a:t>: </a:t>
            </a:r>
            <a:r>
              <a:rPr lang="ko-KR" altLang="en-US" sz="1600" b="1" dirty="0">
                <a:solidFill>
                  <a:schemeClr val="bg2">
                    <a:lumMod val="50000"/>
                  </a:schemeClr>
                </a:solidFill>
                <a:latin typeface="+mn-ea"/>
              </a:rPr>
              <a:t>부가세 신고 </a:t>
            </a:r>
            <a:r>
              <a:rPr lang="en-US" altLang="ko-KR" sz="1600" b="1" dirty="0">
                <a:solidFill>
                  <a:schemeClr val="bg2">
                    <a:lumMod val="50000"/>
                  </a:schemeClr>
                </a:solidFill>
                <a:latin typeface="+mn-ea"/>
              </a:rPr>
              <a:t>(</a:t>
            </a:r>
            <a:r>
              <a:rPr lang="ko-KR" altLang="en-US" sz="1600" b="1" dirty="0">
                <a:solidFill>
                  <a:schemeClr val="bg2">
                    <a:lumMod val="50000"/>
                  </a:schemeClr>
                </a:solidFill>
                <a:latin typeface="+mn-ea"/>
              </a:rPr>
              <a:t>매출액</a:t>
            </a:r>
            <a:r>
              <a:rPr lang="en-US" altLang="ko-KR" sz="1600" b="1" dirty="0">
                <a:solidFill>
                  <a:schemeClr val="bg2">
                    <a:lumMod val="50000"/>
                  </a:schemeClr>
                </a:solidFill>
                <a:latin typeface="+mn-ea"/>
              </a:rPr>
              <a:t>)</a:t>
            </a:r>
          </a:p>
          <a:p>
            <a:pPr>
              <a:lnSpc>
                <a:spcPct val="150000"/>
              </a:lnSpc>
              <a:defRPr/>
            </a:pPr>
            <a:r>
              <a:rPr lang="en-US" altLang="ko-KR" sz="1600" b="1" dirty="0">
                <a:solidFill>
                  <a:schemeClr val="bg2">
                    <a:lumMod val="50000"/>
                  </a:schemeClr>
                </a:solidFill>
                <a:latin typeface="+mn-ea"/>
              </a:rPr>
              <a:t>5</a:t>
            </a:r>
            <a:r>
              <a:rPr lang="ko-KR" altLang="en-US" sz="1600" b="1" dirty="0">
                <a:solidFill>
                  <a:schemeClr val="bg2">
                    <a:lumMod val="50000"/>
                  </a:schemeClr>
                </a:solidFill>
                <a:latin typeface="+mn-ea"/>
              </a:rPr>
              <a:t>월 </a:t>
            </a:r>
            <a:r>
              <a:rPr lang="en-US" altLang="ko-KR" sz="1600" b="1" dirty="0">
                <a:solidFill>
                  <a:schemeClr val="bg2">
                    <a:lumMod val="50000"/>
                  </a:schemeClr>
                </a:solidFill>
                <a:latin typeface="+mn-ea"/>
              </a:rPr>
              <a:t>31</a:t>
            </a:r>
            <a:r>
              <a:rPr lang="ko-KR" altLang="en-US" sz="1600" b="1" dirty="0">
                <a:solidFill>
                  <a:schemeClr val="bg2">
                    <a:lumMod val="50000"/>
                  </a:schemeClr>
                </a:solidFill>
                <a:latin typeface="+mn-ea"/>
              </a:rPr>
              <a:t>일 </a:t>
            </a:r>
            <a:r>
              <a:rPr lang="en-US" altLang="ko-KR" sz="1600" b="1" dirty="0">
                <a:solidFill>
                  <a:schemeClr val="bg2">
                    <a:lumMod val="50000"/>
                  </a:schemeClr>
                </a:solidFill>
                <a:latin typeface="+mn-ea"/>
              </a:rPr>
              <a:t>: </a:t>
            </a:r>
            <a:r>
              <a:rPr lang="ko-KR" altLang="en-US" sz="1600" b="1" dirty="0">
                <a:solidFill>
                  <a:schemeClr val="bg2">
                    <a:lumMod val="50000"/>
                  </a:schemeClr>
                </a:solidFill>
                <a:latin typeface="+mn-ea"/>
              </a:rPr>
              <a:t>종합소득세 신고</a:t>
            </a:r>
            <a:r>
              <a:rPr lang="en-US" altLang="ko-KR" sz="1600" b="1" dirty="0">
                <a:solidFill>
                  <a:schemeClr val="bg2">
                    <a:lumMod val="50000"/>
                  </a:schemeClr>
                </a:solidFill>
                <a:latin typeface="+mn-ea"/>
              </a:rPr>
              <a:t>(</a:t>
            </a:r>
            <a:r>
              <a:rPr lang="ko-KR" altLang="en-US" sz="1600" b="1" dirty="0">
                <a:solidFill>
                  <a:schemeClr val="bg2">
                    <a:lumMod val="50000"/>
                  </a:schemeClr>
                </a:solidFill>
                <a:latin typeface="+mn-ea"/>
              </a:rPr>
              <a:t>소득액</a:t>
            </a:r>
            <a:r>
              <a:rPr lang="en-US" altLang="ko-KR" sz="1600" b="1" dirty="0">
                <a:solidFill>
                  <a:schemeClr val="bg2">
                    <a:lumMod val="50000"/>
                  </a:schemeClr>
                </a:solidFill>
                <a:latin typeface="+mn-ea"/>
              </a:rPr>
              <a:t>)</a:t>
            </a:r>
            <a:endParaRPr lang="ko-KR" altLang="en-US" sz="1600" b="1" dirty="0">
              <a:solidFill>
                <a:schemeClr val="bg2">
                  <a:lumMod val="50000"/>
                </a:schemeClr>
              </a:solidFill>
              <a:latin typeface="+mn-ea"/>
            </a:endParaRPr>
          </a:p>
        </p:txBody>
      </p:sp>
      <p:pic>
        <p:nvPicPr>
          <p:cNvPr id="7" name="그림 6">
            <a:extLst>
              <a:ext uri="{FF2B5EF4-FFF2-40B4-BE49-F238E27FC236}">
                <a16:creationId xmlns:a16="http://schemas.microsoft.com/office/drawing/2014/main" id="{CE05CC7A-5C47-3D43-CC76-41CF73DB503F}"/>
              </a:ext>
            </a:extLst>
          </p:cNvPr>
          <p:cNvPicPr>
            <a:picLocks noChangeAspect="1"/>
          </p:cNvPicPr>
          <p:nvPr/>
        </p:nvPicPr>
        <p:blipFill>
          <a:blip r:embed="rId2"/>
          <a:stretch>
            <a:fillRect/>
          </a:stretch>
        </p:blipFill>
        <p:spPr>
          <a:xfrm>
            <a:off x="427037" y="1412875"/>
            <a:ext cx="5986209" cy="3781425"/>
          </a:xfrm>
          <a:prstGeom prst="rect">
            <a:avLst/>
          </a:prstGeom>
        </p:spPr>
      </p:pic>
      <p:sp>
        <p:nvSpPr>
          <p:cNvPr id="8" name="TextBox 7">
            <a:extLst>
              <a:ext uri="{FF2B5EF4-FFF2-40B4-BE49-F238E27FC236}">
                <a16:creationId xmlns:a16="http://schemas.microsoft.com/office/drawing/2014/main" id="{502C8223-5428-8A58-D1FE-8BF0E7C27B5A}"/>
              </a:ext>
            </a:extLst>
          </p:cNvPr>
          <p:cNvSpPr txBox="1"/>
          <p:nvPr/>
        </p:nvSpPr>
        <p:spPr>
          <a:xfrm>
            <a:off x="1736641" y="4655112"/>
            <a:ext cx="1438359" cy="369332"/>
          </a:xfrm>
          <a:prstGeom prst="rect">
            <a:avLst/>
          </a:prstGeom>
          <a:noFill/>
        </p:spPr>
        <p:txBody>
          <a:bodyPr wrap="square">
            <a:spAutoFit/>
          </a:bodyPr>
          <a:lstStyle/>
          <a:p>
            <a:pPr>
              <a:defRPr/>
            </a:pPr>
            <a:r>
              <a:rPr lang="ko-KR" altLang="en-US" spc="-272" dirty="0">
                <a:latin typeface="나눔손글씨 펜" pitchFamily="66" charset="-127"/>
                <a:ea typeface="나눔손글씨 펜" pitchFamily="66" charset="-127"/>
              </a:rPr>
              <a:t>  </a:t>
            </a:r>
            <a:r>
              <a:rPr lang="ko-KR" altLang="en-US" spc="-272" dirty="0">
                <a:highlight>
                  <a:srgbClr val="FFFF00"/>
                </a:highlight>
                <a:latin typeface="나눔손글씨 펜" pitchFamily="66" charset="-127"/>
                <a:ea typeface="나눔손글씨 펜" pitchFamily="66" charset="-127"/>
              </a:rPr>
              <a:t>업태 </a:t>
            </a:r>
            <a:r>
              <a:rPr lang="en-US" altLang="ko-KR" spc="-272" dirty="0">
                <a:highlight>
                  <a:srgbClr val="FFFF00"/>
                </a:highlight>
                <a:latin typeface="나눔손글씨 펜" pitchFamily="66" charset="-127"/>
                <a:ea typeface="나눔손글씨 펜" pitchFamily="66" charset="-127"/>
              </a:rPr>
              <a:t>: </a:t>
            </a:r>
            <a:r>
              <a:rPr lang="ko-KR" altLang="en-US" spc="-272" dirty="0">
                <a:highlight>
                  <a:srgbClr val="FFFF00"/>
                </a:highlight>
                <a:latin typeface="나눔손글씨 펜" pitchFamily="66" charset="-127"/>
                <a:ea typeface="나눔손글씨 펜" pitchFamily="66" charset="-127"/>
              </a:rPr>
              <a:t>도소매</a:t>
            </a:r>
          </a:p>
        </p:txBody>
      </p:sp>
      <p:sp>
        <p:nvSpPr>
          <p:cNvPr id="11" name="TextBox 10">
            <a:extLst>
              <a:ext uri="{FF2B5EF4-FFF2-40B4-BE49-F238E27FC236}">
                <a16:creationId xmlns:a16="http://schemas.microsoft.com/office/drawing/2014/main" id="{DBEBCFAF-A9AF-A40C-6584-C7C0A261554D}"/>
              </a:ext>
            </a:extLst>
          </p:cNvPr>
          <p:cNvSpPr txBox="1"/>
          <p:nvPr/>
        </p:nvSpPr>
        <p:spPr>
          <a:xfrm>
            <a:off x="3420141" y="4655112"/>
            <a:ext cx="2129759" cy="369332"/>
          </a:xfrm>
          <a:prstGeom prst="rect">
            <a:avLst/>
          </a:prstGeom>
          <a:solidFill>
            <a:schemeClr val="bg1"/>
          </a:solidFill>
        </p:spPr>
        <p:txBody>
          <a:bodyPr wrap="square">
            <a:spAutoFit/>
          </a:bodyPr>
          <a:lstStyle/>
          <a:p>
            <a:pPr>
              <a:defRPr/>
            </a:pPr>
            <a:r>
              <a:rPr lang="ko-KR" altLang="en-US" spc="-272" dirty="0">
                <a:solidFill>
                  <a:srgbClr val="0070C0"/>
                </a:solidFill>
                <a:highlight>
                  <a:srgbClr val="FFFF00"/>
                </a:highlight>
                <a:latin typeface="나눔손글씨 펜" pitchFamily="66" charset="-127"/>
                <a:ea typeface="나눔손글씨 펜" pitchFamily="66" charset="-127"/>
              </a:rPr>
              <a:t>종 목 </a:t>
            </a:r>
            <a:r>
              <a:rPr lang="en-US" altLang="ko-KR" spc="-272" dirty="0">
                <a:solidFill>
                  <a:srgbClr val="0070C0"/>
                </a:solidFill>
                <a:highlight>
                  <a:srgbClr val="FFFF00"/>
                </a:highlight>
                <a:latin typeface="나눔손글씨 펜" pitchFamily="66" charset="-127"/>
                <a:ea typeface="나눔손글씨 펜" pitchFamily="66" charset="-127"/>
              </a:rPr>
              <a:t>:  </a:t>
            </a:r>
            <a:r>
              <a:rPr lang="ko-KR" altLang="en-US" spc="-272" dirty="0">
                <a:solidFill>
                  <a:srgbClr val="0070C0"/>
                </a:solidFill>
                <a:highlight>
                  <a:srgbClr val="FFFF00"/>
                </a:highlight>
                <a:latin typeface="나눔손글씨 펜" pitchFamily="66" charset="-127"/>
                <a:ea typeface="나눔손글씨 펜" pitchFamily="66" charset="-127"/>
              </a:rPr>
              <a:t>과 채 주 </a:t>
            </a:r>
            <a:r>
              <a:rPr lang="ko-KR" altLang="en-US" spc="-272" dirty="0" err="1">
                <a:solidFill>
                  <a:srgbClr val="0070C0"/>
                </a:solidFill>
                <a:highlight>
                  <a:srgbClr val="FFFF00"/>
                </a:highlight>
                <a:latin typeface="나눔손글씨 펜" pitchFamily="66" charset="-127"/>
                <a:ea typeface="나눔손글씨 펜" pitchFamily="66" charset="-127"/>
              </a:rPr>
              <a:t>스</a:t>
            </a:r>
            <a:r>
              <a:rPr lang="ko-KR" altLang="en-US" spc="-272" dirty="0">
                <a:solidFill>
                  <a:srgbClr val="0070C0"/>
                </a:solidFill>
                <a:highlight>
                  <a:srgbClr val="FFFF00"/>
                </a:highlight>
                <a:latin typeface="나눔손글씨 펜" pitchFamily="66" charset="-127"/>
                <a:ea typeface="나눔손글씨 펜" pitchFamily="66" charset="-127"/>
              </a:rPr>
              <a:t> </a:t>
            </a:r>
            <a:endParaRPr lang="ko-KR" altLang="en-US" spc="-272" dirty="0">
              <a:highlight>
                <a:srgbClr val="FFFF00"/>
              </a:highlight>
              <a:latin typeface="나눔손글씨 펜" pitchFamily="66" charset="-127"/>
              <a:ea typeface="나눔손글씨 펜" pitchFamily="66" charset="-127"/>
            </a:endParaRPr>
          </a:p>
        </p:txBody>
      </p:sp>
    </p:spTree>
    <p:extLst>
      <p:ext uri="{BB962C8B-B14F-4D97-AF65-F5344CB8AC3E}">
        <p14:creationId xmlns:p14="http://schemas.microsoft.com/office/powerpoint/2010/main" val="226076212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58FCD572-FB86-7D9E-B263-A8533A7082B4}"/>
              </a:ext>
            </a:extLst>
          </p:cNvPr>
          <p:cNvSpPr/>
          <p:nvPr/>
        </p:nvSpPr>
        <p:spPr>
          <a:xfrm>
            <a:off x="0" y="2099812"/>
            <a:ext cx="12192000" cy="217797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TextBox 8">
            <a:extLst>
              <a:ext uri="{FF2B5EF4-FFF2-40B4-BE49-F238E27FC236}">
                <a16:creationId xmlns:a16="http://schemas.microsoft.com/office/drawing/2014/main" id="{AE7D34A3-A72A-CDBC-63FD-7C6B478A6407}"/>
              </a:ext>
            </a:extLst>
          </p:cNvPr>
          <p:cNvSpPr txBox="1"/>
          <p:nvPr/>
        </p:nvSpPr>
        <p:spPr>
          <a:xfrm>
            <a:off x="0" y="2634800"/>
            <a:ext cx="12192000" cy="1107996"/>
          </a:xfrm>
          <a:prstGeom prst="rect">
            <a:avLst/>
          </a:prstGeom>
          <a:noFill/>
        </p:spPr>
        <p:txBody>
          <a:bodyPr wrap="square" rtlCol="0">
            <a:spAutoFit/>
          </a:bodyPr>
          <a:lstStyle/>
          <a:p>
            <a:pPr algn="ctr"/>
            <a:r>
              <a:rPr lang="ko-KR" altLang="en-US" sz="6600" b="1" dirty="0">
                <a:solidFill>
                  <a:schemeClr val="bg1"/>
                </a:solidFill>
              </a:rPr>
              <a:t>감사합니다</a:t>
            </a:r>
            <a:r>
              <a:rPr lang="en-US" altLang="ko-KR" sz="6600" b="1" dirty="0">
                <a:solidFill>
                  <a:schemeClr val="bg1"/>
                </a:solidFill>
              </a:rPr>
              <a:t>.</a:t>
            </a:r>
            <a:endParaRPr lang="ko-KR" altLang="en-US" sz="6600" b="1" dirty="0">
              <a:solidFill>
                <a:schemeClr val="bg1"/>
              </a:solidFill>
            </a:endParaRPr>
          </a:p>
        </p:txBody>
      </p:sp>
      <p:grpSp>
        <p:nvGrpSpPr>
          <p:cNvPr id="5" name="그룹 4">
            <a:extLst>
              <a:ext uri="{FF2B5EF4-FFF2-40B4-BE49-F238E27FC236}">
                <a16:creationId xmlns:a16="http://schemas.microsoft.com/office/drawing/2014/main" id="{0FEF449E-AD18-A2C7-1AE8-EC76CF00A45B}"/>
              </a:ext>
            </a:extLst>
          </p:cNvPr>
          <p:cNvGrpSpPr/>
          <p:nvPr/>
        </p:nvGrpSpPr>
        <p:grpSpPr>
          <a:xfrm>
            <a:off x="6496050" y="5253162"/>
            <a:ext cx="2576659" cy="759936"/>
            <a:chOff x="3810001" y="4682863"/>
            <a:chExt cx="1722438" cy="508000"/>
          </a:xfrm>
        </p:grpSpPr>
        <p:pic>
          <p:nvPicPr>
            <p:cNvPr id="7" name="그림 6">
              <a:extLst>
                <a:ext uri="{FF2B5EF4-FFF2-40B4-BE49-F238E27FC236}">
                  <a16:creationId xmlns:a16="http://schemas.microsoft.com/office/drawing/2014/main" id="{EA90FB06-2F17-29D5-08C5-1CD14951CBBA}"/>
                </a:ext>
              </a:extLst>
            </p:cNvPr>
            <p:cNvPicPr>
              <a:picLocks noChangeAspect="1"/>
            </p:cNvPicPr>
            <p:nvPr/>
          </p:nvPicPr>
          <p:blipFill rotWithShape="1">
            <a:blip r:embed="rId2"/>
            <a:srcRect l="25305" t="17222" r="66814" b="75370"/>
            <a:stretch/>
          </p:blipFill>
          <p:spPr>
            <a:xfrm>
              <a:off x="3810001" y="4682863"/>
              <a:ext cx="762000" cy="508000"/>
            </a:xfrm>
            <a:prstGeom prst="rect">
              <a:avLst/>
            </a:prstGeom>
          </p:spPr>
        </p:pic>
        <p:pic>
          <p:nvPicPr>
            <p:cNvPr id="8" name="그림 7">
              <a:extLst>
                <a:ext uri="{FF2B5EF4-FFF2-40B4-BE49-F238E27FC236}">
                  <a16:creationId xmlns:a16="http://schemas.microsoft.com/office/drawing/2014/main" id="{64A404BE-9743-CD6B-67F6-A487E64A4449}"/>
                </a:ext>
              </a:extLst>
            </p:cNvPr>
            <p:cNvPicPr>
              <a:picLocks noChangeAspect="1"/>
            </p:cNvPicPr>
            <p:nvPr/>
          </p:nvPicPr>
          <p:blipFill rotWithShape="1">
            <a:blip r:embed="rId2"/>
            <a:srcRect l="58455" t="17222" r="31611" b="75370"/>
            <a:stretch/>
          </p:blipFill>
          <p:spPr>
            <a:xfrm>
              <a:off x="4572001" y="4682863"/>
              <a:ext cx="960438" cy="508000"/>
            </a:xfrm>
            <a:prstGeom prst="rect">
              <a:avLst/>
            </a:prstGeom>
          </p:spPr>
        </p:pic>
      </p:grpSp>
      <p:sp>
        <p:nvSpPr>
          <p:cNvPr id="12" name="TextBox 11">
            <a:extLst>
              <a:ext uri="{FF2B5EF4-FFF2-40B4-BE49-F238E27FC236}">
                <a16:creationId xmlns:a16="http://schemas.microsoft.com/office/drawing/2014/main" id="{E645FC26-3E0A-72A7-3731-2920D8150487}"/>
              </a:ext>
            </a:extLst>
          </p:cNvPr>
          <p:cNvSpPr txBox="1"/>
          <p:nvPr/>
        </p:nvSpPr>
        <p:spPr>
          <a:xfrm>
            <a:off x="6096000" y="4532822"/>
            <a:ext cx="3487668" cy="646331"/>
          </a:xfrm>
          <a:prstGeom prst="rect">
            <a:avLst/>
          </a:prstGeom>
          <a:noFill/>
        </p:spPr>
        <p:txBody>
          <a:bodyPr wrap="square" rtlCol="0">
            <a:spAutoFit/>
          </a:bodyPr>
          <a:lstStyle/>
          <a:p>
            <a:pPr algn="ctr"/>
            <a:r>
              <a:rPr lang="en-US" altLang="ko-KR" sz="1200" dirty="0">
                <a:solidFill>
                  <a:schemeClr val="accent1">
                    <a:lumMod val="75000"/>
                  </a:schemeClr>
                </a:solidFill>
                <a:latin typeface="맑은 고딕" panose="020B0503020000020004" pitchFamily="50" charset="-127"/>
                <a:ea typeface="맑은 고딕" panose="020B0503020000020004" pitchFamily="50" charset="-127"/>
                <a:hlinkClick r:id="rId3"/>
              </a:rPr>
              <a:t>uniski79@gmail.com</a:t>
            </a:r>
            <a:r>
              <a:rPr lang="en-US" altLang="ko-KR" sz="1200" dirty="0">
                <a:solidFill>
                  <a:schemeClr val="accent1">
                    <a:lumMod val="75000"/>
                  </a:schemeClr>
                </a:solidFill>
                <a:latin typeface="맑은 고딕" panose="020B0503020000020004" pitchFamily="50" charset="-127"/>
                <a:ea typeface="맑은 고딕" panose="020B0503020000020004" pitchFamily="50" charset="-127"/>
              </a:rPr>
              <a:t> / 010-2000-4981</a:t>
            </a:r>
            <a:endParaRPr lang="ko-KR" altLang="en-US" sz="1200" dirty="0">
              <a:solidFill>
                <a:schemeClr val="accent1">
                  <a:lumMod val="75000"/>
                </a:schemeClr>
              </a:solidFill>
              <a:latin typeface="맑은 고딕" panose="020B0503020000020004" pitchFamily="50" charset="-127"/>
              <a:ea typeface="맑은 고딕" panose="020B0503020000020004" pitchFamily="50" charset="-127"/>
            </a:endParaRPr>
          </a:p>
          <a:p>
            <a:pPr algn="ctr"/>
            <a:endParaRPr lang="en-US" altLang="ko-KR" sz="1200" b="1" dirty="0">
              <a:solidFill>
                <a:schemeClr val="accent1">
                  <a:lumMod val="75000"/>
                </a:schemeClr>
              </a:solidFill>
              <a:latin typeface="맑은 고딕" panose="020B0503020000020004" pitchFamily="50" charset="-127"/>
              <a:ea typeface="맑은 고딕" panose="020B0503020000020004" pitchFamily="50" charset="-127"/>
            </a:endParaRPr>
          </a:p>
          <a:p>
            <a:pPr algn="ctr"/>
            <a:r>
              <a:rPr lang="ko-KR" altLang="en-US" sz="1200" dirty="0">
                <a:solidFill>
                  <a:schemeClr val="accent1">
                    <a:lumMod val="75000"/>
                  </a:schemeClr>
                </a:solidFill>
                <a:latin typeface="맑은 고딕" panose="020B0503020000020004" pitchFamily="50" charset="-127"/>
                <a:ea typeface="맑은 고딕" panose="020B0503020000020004" pitchFamily="50" charset="-127"/>
              </a:rPr>
              <a:t>질의응답 </a:t>
            </a:r>
            <a:r>
              <a:rPr lang="en-US" altLang="ko-KR" sz="1200" dirty="0">
                <a:solidFill>
                  <a:schemeClr val="accent1">
                    <a:lumMod val="75000"/>
                  </a:schemeClr>
                </a:solidFill>
                <a:latin typeface="맑은 고딕" panose="020B0503020000020004" pitchFamily="50" charset="-127"/>
                <a:ea typeface="맑은 고딕" panose="020B0503020000020004" pitchFamily="50" charset="-127"/>
              </a:rPr>
              <a:t>daumnongup.co.kr</a:t>
            </a:r>
          </a:p>
        </p:txBody>
      </p:sp>
      <p:pic>
        <p:nvPicPr>
          <p:cNvPr id="13" name="그림 12">
            <a:extLst>
              <a:ext uri="{FF2B5EF4-FFF2-40B4-BE49-F238E27FC236}">
                <a16:creationId xmlns:a16="http://schemas.microsoft.com/office/drawing/2014/main" id="{9F4FC744-8F3C-A70C-9F84-9C2C09144606}"/>
              </a:ext>
            </a:extLst>
          </p:cNvPr>
          <p:cNvPicPr>
            <a:picLocks noChangeAspect="1"/>
          </p:cNvPicPr>
          <p:nvPr/>
        </p:nvPicPr>
        <p:blipFill>
          <a:blip r:embed="rId4"/>
          <a:stretch>
            <a:fillRect/>
          </a:stretch>
        </p:blipFill>
        <p:spPr>
          <a:xfrm>
            <a:off x="9452389" y="4607347"/>
            <a:ext cx="1202859" cy="1405751"/>
          </a:xfrm>
          <a:prstGeom prst="rect">
            <a:avLst/>
          </a:prstGeom>
        </p:spPr>
      </p:pic>
    </p:spTree>
    <p:extLst>
      <p:ext uri="{BB962C8B-B14F-4D97-AF65-F5344CB8AC3E}">
        <p14:creationId xmlns:p14="http://schemas.microsoft.com/office/powerpoint/2010/main" val="1314475422"/>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1852</TotalTime>
  <Words>4523</Words>
  <Application>Microsoft Office PowerPoint</Application>
  <PresentationFormat>와이드스크린</PresentationFormat>
  <Paragraphs>812</Paragraphs>
  <Slides>86</Slides>
  <Notes>14</Notes>
  <HiddenSlides>0</HiddenSlides>
  <MMClips>0</MMClips>
  <ScaleCrop>false</ScaleCrop>
  <HeadingPairs>
    <vt:vector size="6" baseType="variant">
      <vt:variant>
        <vt:lpstr>사용한 글꼴</vt:lpstr>
      </vt:variant>
      <vt:variant>
        <vt:i4>8</vt:i4>
      </vt:variant>
      <vt:variant>
        <vt:lpstr>테마</vt:lpstr>
      </vt:variant>
      <vt:variant>
        <vt:i4>1</vt:i4>
      </vt:variant>
      <vt:variant>
        <vt:lpstr>슬라이드 제목</vt:lpstr>
      </vt:variant>
      <vt:variant>
        <vt:i4>86</vt:i4>
      </vt:variant>
    </vt:vector>
  </HeadingPairs>
  <TitlesOfParts>
    <vt:vector size="95" baseType="lpstr">
      <vt:lpstr>HY강M</vt:lpstr>
      <vt:lpstr>HY견명조</vt:lpstr>
      <vt:lpstr>굴림</vt:lpstr>
      <vt:lpstr>나눔고딕</vt:lpstr>
      <vt:lpstr>나눔바른고딕</vt:lpstr>
      <vt:lpstr>나눔손글씨 펜</vt:lpstr>
      <vt:lpstr>맑은 고딕</vt:lpstr>
      <vt:lpstr>Arial</vt: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공 나양</dc:creator>
  <cp:lastModifiedBy>강사 공나양</cp:lastModifiedBy>
  <cp:revision>64</cp:revision>
  <cp:lastPrinted>2022-12-18T13:13:31Z</cp:lastPrinted>
  <dcterms:created xsi:type="dcterms:W3CDTF">2022-12-18T13:13:14Z</dcterms:created>
  <dcterms:modified xsi:type="dcterms:W3CDTF">2026-05-11T07:01:08Z</dcterms:modified>
</cp:coreProperties>
</file>