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7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7" r:id="rId2"/>
    <p:sldId id="1898" r:id="rId3"/>
    <p:sldId id="1902" r:id="rId4"/>
    <p:sldId id="1903" r:id="rId5"/>
    <p:sldId id="1949" r:id="rId6"/>
    <p:sldId id="1900" r:id="rId7"/>
    <p:sldId id="258" r:id="rId8"/>
    <p:sldId id="259" r:id="rId9"/>
    <p:sldId id="261" r:id="rId10"/>
    <p:sldId id="262" r:id="rId11"/>
    <p:sldId id="263" r:id="rId12"/>
    <p:sldId id="1905" r:id="rId13"/>
    <p:sldId id="1904" r:id="rId14"/>
    <p:sldId id="1907" r:id="rId15"/>
    <p:sldId id="1908" r:id="rId16"/>
    <p:sldId id="1909" r:id="rId17"/>
    <p:sldId id="1940" r:id="rId18"/>
    <p:sldId id="496" r:id="rId19"/>
    <p:sldId id="497" r:id="rId20"/>
    <p:sldId id="513" r:id="rId21"/>
    <p:sldId id="498" r:id="rId22"/>
    <p:sldId id="499" r:id="rId23"/>
    <p:sldId id="500" r:id="rId24"/>
    <p:sldId id="501" r:id="rId25"/>
    <p:sldId id="519" r:id="rId26"/>
    <p:sldId id="1941" r:id="rId27"/>
    <p:sldId id="511" r:id="rId28"/>
    <p:sldId id="512" r:id="rId29"/>
    <p:sldId id="1892" r:id="rId30"/>
    <p:sldId id="1893" r:id="rId31"/>
    <p:sldId id="1942" r:id="rId32"/>
    <p:sldId id="1681" r:id="rId33"/>
    <p:sldId id="1682" r:id="rId34"/>
    <p:sldId id="1684" r:id="rId35"/>
    <p:sldId id="352" r:id="rId36"/>
    <p:sldId id="1674" r:id="rId37"/>
    <p:sldId id="1685" r:id="rId38"/>
    <p:sldId id="1687" r:id="rId39"/>
    <p:sldId id="1786" r:id="rId40"/>
    <p:sldId id="1688" r:id="rId41"/>
    <p:sldId id="1689" r:id="rId42"/>
    <p:sldId id="1690" r:id="rId43"/>
    <p:sldId id="1691" r:id="rId44"/>
    <p:sldId id="1943" r:id="rId45"/>
    <p:sldId id="1936" r:id="rId46"/>
    <p:sldId id="1912" r:id="rId47"/>
    <p:sldId id="1913" r:id="rId48"/>
    <p:sldId id="1914" r:id="rId49"/>
    <p:sldId id="401" r:id="rId5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공 나양" initials="공나" lastIdx="2" clrIdx="0">
    <p:extLst>
      <p:ext uri="{19B8F6BF-5375-455C-9EA6-DF929625EA0E}">
        <p15:presenceInfo xmlns:p15="http://schemas.microsoft.com/office/powerpoint/2012/main" userId="6c622a40e2fcfb2d" providerId="Windows Live"/>
      </p:ext>
    </p:extLst>
  </p:cmAuthor>
  <p:cmAuthor id="2" name="toni" initials="t" lastIdx="1" clrIdx="1">
    <p:extLst>
      <p:ext uri="{19B8F6BF-5375-455C-9EA6-DF929625EA0E}">
        <p15:presenceInfo xmlns:p15="http://schemas.microsoft.com/office/powerpoint/2012/main" userId="to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7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16" autoAdjust="0"/>
    <p:restoredTop sz="95861" autoAdjust="0"/>
  </p:normalViewPr>
  <p:slideViewPr>
    <p:cSldViewPr snapToGrid="0">
      <p:cViewPr varScale="1">
        <p:scale>
          <a:sx n="110" d="100"/>
          <a:sy n="110" d="100"/>
        </p:scale>
        <p:origin x="88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44956E-4246-43D1-95BA-6C138C776900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pPr latinLnBrk="1"/>
          <a:endParaRPr lang="ko-KR" altLang="en-US"/>
        </a:p>
      </dgm:t>
    </dgm:pt>
    <dgm:pt modelId="{5AD3B52C-8CB6-4643-ACD3-EF055F2F25CC}">
      <dgm:prSet phldrT="[텍스트]" custT="1"/>
      <dgm:spPr/>
      <dgm:t>
        <a:bodyPr/>
        <a:lstStyle/>
        <a:p>
          <a:pPr latinLnBrk="1"/>
          <a:r>
            <a:rPr lang="ko-KR" altLang="en-US" sz="4400" dirty="0"/>
            <a:t>회계</a:t>
          </a:r>
          <a:r>
            <a:rPr lang="en-US" altLang="ko-KR" sz="3200" dirty="0"/>
            <a:t>(</a:t>
          </a:r>
          <a:r>
            <a:rPr lang="ko-KR" altLang="en-US" sz="3200" dirty="0"/>
            <a:t>기록</a:t>
          </a:r>
          <a:r>
            <a:rPr lang="en-US" altLang="ko-KR" sz="3200" dirty="0"/>
            <a:t>)</a:t>
          </a:r>
          <a:endParaRPr lang="ko-KR" altLang="en-US" sz="4000" dirty="0"/>
        </a:p>
      </dgm:t>
    </dgm:pt>
    <dgm:pt modelId="{6F3524F8-C450-46D0-9155-A7A2DACEC445}" type="parTrans" cxnId="{F6365B71-D46A-458D-BEDA-D2B13323A39A}">
      <dgm:prSet/>
      <dgm:spPr/>
      <dgm:t>
        <a:bodyPr/>
        <a:lstStyle/>
        <a:p>
          <a:pPr latinLnBrk="1"/>
          <a:endParaRPr lang="ko-KR" altLang="en-US" sz="1100"/>
        </a:p>
      </dgm:t>
    </dgm:pt>
    <dgm:pt modelId="{83FB6852-BE4C-4DB1-AE24-1E48E08D6313}" type="sibTrans" cxnId="{F6365B71-D46A-458D-BEDA-D2B13323A39A}">
      <dgm:prSet/>
      <dgm:spPr/>
      <dgm:t>
        <a:bodyPr/>
        <a:lstStyle/>
        <a:p>
          <a:pPr latinLnBrk="1"/>
          <a:endParaRPr lang="ko-KR" altLang="en-US" sz="1100"/>
        </a:p>
      </dgm:t>
    </dgm:pt>
    <dgm:pt modelId="{A17D17D7-07F0-42EE-AB8D-E69327312D11}">
      <dgm:prSet phldrT="[텍스트]" custT="1"/>
      <dgm:spPr/>
      <dgm:t>
        <a:bodyPr/>
        <a:lstStyle/>
        <a:p>
          <a:pPr latinLnBrk="1"/>
          <a:r>
            <a:rPr lang="ko-KR" altLang="en-US" sz="2400" b="1" dirty="0">
              <a:solidFill>
                <a:srgbClr val="FF0000"/>
              </a:solidFill>
            </a:rPr>
            <a:t>감자 일기장</a:t>
          </a:r>
        </a:p>
      </dgm:t>
    </dgm:pt>
    <dgm:pt modelId="{02048058-3E48-4019-8E90-0E7A8DDC8950}" type="parTrans" cxnId="{808A1176-48BB-43D7-BAC3-50EA38068CF5}">
      <dgm:prSet/>
      <dgm:spPr/>
      <dgm:t>
        <a:bodyPr/>
        <a:lstStyle/>
        <a:p>
          <a:pPr latinLnBrk="1"/>
          <a:endParaRPr lang="ko-KR" altLang="en-US" sz="1100"/>
        </a:p>
      </dgm:t>
    </dgm:pt>
    <dgm:pt modelId="{1C760EE9-DED7-4061-B121-052EAB49DED3}" type="sibTrans" cxnId="{808A1176-48BB-43D7-BAC3-50EA38068CF5}">
      <dgm:prSet/>
      <dgm:spPr/>
      <dgm:t>
        <a:bodyPr/>
        <a:lstStyle/>
        <a:p>
          <a:pPr latinLnBrk="1"/>
          <a:endParaRPr lang="ko-KR" altLang="en-US" sz="1100"/>
        </a:p>
      </dgm:t>
    </dgm:pt>
    <dgm:pt modelId="{F9A2BF0D-F49E-4625-9573-2F0016DAC98B}">
      <dgm:prSet phldrT="[텍스트]" custT="1"/>
      <dgm:spPr/>
      <dgm:t>
        <a:bodyPr/>
        <a:lstStyle/>
        <a:p>
          <a:pPr latinLnBrk="1"/>
          <a:r>
            <a:rPr lang="ko-KR" altLang="en-US" sz="2400" b="1" dirty="0">
              <a:solidFill>
                <a:srgbClr val="FF0000"/>
              </a:solidFill>
            </a:rPr>
            <a:t>세금 신고</a:t>
          </a:r>
        </a:p>
      </dgm:t>
    </dgm:pt>
    <dgm:pt modelId="{CC9CE557-0567-43A9-9E30-D14FF51456B7}" type="parTrans" cxnId="{8B21E179-6E36-49A5-9912-8B0302297C99}">
      <dgm:prSet/>
      <dgm:spPr/>
      <dgm:t>
        <a:bodyPr/>
        <a:lstStyle/>
        <a:p>
          <a:pPr latinLnBrk="1"/>
          <a:endParaRPr lang="ko-KR" altLang="en-US" sz="1100"/>
        </a:p>
      </dgm:t>
    </dgm:pt>
    <dgm:pt modelId="{C605C10F-CD7D-49D8-B086-FE7FD9AF63F6}" type="sibTrans" cxnId="{8B21E179-6E36-49A5-9912-8B0302297C99}">
      <dgm:prSet/>
      <dgm:spPr/>
      <dgm:t>
        <a:bodyPr/>
        <a:lstStyle/>
        <a:p>
          <a:pPr latinLnBrk="1"/>
          <a:endParaRPr lang="ko-KR" altLang="en-US" sz="1100"/>
        </a:p>
      </dgm:t>
    </dgm:pt>
    <dgm:pt modelId="{296BCEBF-50C2-4638-9B6C-D1D797A6156F}">
      <dgm:prSet phldrT="[텍스트]" custT="1"/>
      <dgm:spPr/>
      <dgm:t>
        <a:bodyPr/>
        <a:lstStyle/>
        <a:p>
          <a:pPr latinLnBrk="1"/>
          <a:r>
            <a:rPr lang="ko-KR" altLang="en-US" sz="2400" b="1" spc="-150" dirty="0">
              <a:solidFill>
                <a:srgbClr val="FF0000"/>
              </a:solidFill>
            </a:rPr>
            <a:t>감자농장 건강검진</a:t>
          </a:r>
        </a:p>
      </dgm:t>
    </dgm:pt>
    <dgm:pt modelId="{FA0D93DC-CA87-4682-899E-6F33C5068468}" type="sibTrans" cxnId="{22DF75C8-4078-45B2-9B8F-DF2C24D44959}">
      <dgm:prSet/>
      <dgm:spPr/>
      <dgm:t>
        <a:bodyPr/>
        <a:lstStyle/>
        <a:p>
          <a:pPr latinLnBrk="1"/>
          <a:endParaRPr lang="ko-KR" altLang="en-US" sz="1100"/>
        </a:p>
      </dgm:t>
    </dgm:pt>
    <dgm:pt modelId="{6AA3B00F-E43D-41F7-888D-052C96C15E6B}" type="parTrans" cxnId="{22DF75C8-4078-45B2-9B8F-DF2C24D44959}">
      <dgm:prSet/>
      <dgm:spPr/>
      <dgm:t>
        <a:bodyPr/>
        <a:lstStyle/>
        <a:p>
          <a:pPr latinLnBrk="1"/>
          <a:endParaRPr lang="ko-KR" altLang="en-US" sz="1100"/>
        </a:p>
      </dgm:t>
    </dgm:pt>
    <dgm:pt modelId="{24FE989F-52EE-473E-B4D2-639847C7474A}">
      <dgm:prSet phldrT="[텍스트]" custT="1"/>
      <dgm:spPr/>
      <dgm:t>
        <a:bodyPr/>
        <a:lstStyle/>
        <a:p>
          <a:pPr latinLnBrk="1"/>
          <a:r>
            <a:rPr lang="ko-KR" altLang="en-US" sz="4000" dirty="0"/>
            <a:t>세무</a:t>
          </a:r>
          <a:r>
            <a:rPr lang="en-US" altLang="ko-KR" sz="3200" dirty="0"/>
            <a:t>(</a:t>
          </a:r>
          <a:r>
            <a:rPr lang="ko-KR" altLang="en-US" sz="3200" dirty="0"/>
            <a:t>신고</a:t>
          </a:r>
          <a:r>
            <a:rPr lang="en-US" altLang="ko-KR" sz="3200" dirty="0"/>
            <a:t>)</a:t>
          </a:r>
          <a:endParaRPr lang="ko-KR" altLang="en-US" sz="4000" dirty="0"/>
        </a:p>
      </dgm:t>
    </dgm:pt>
    <dgm:pt modelId="{EAE13EA2-E428-4484-AD78-31A0E7301DC0}" type="sibTrans" cxnId="{82E833E7-99B0-4C0E-91F3-D4B3611174E8}">
      <dgm:prSet/>
      <dgm:spPr/>
      <dgm:t>
        <a:bodyPr/>
        <a:lstStyle/>
        <a:p>
          <a:pPr latinLnBrk="1"/>
          <a:endParaRPr lang="ko-KR" altLang="en-US" sz="1100"/>
        </a:p>
      </dgm:t>
    </dgm:pt>
    <dgm:pt modelId="{943FCE43-B8F4-4F51-8278-812260CA16D8}" type="parTrans" cxnId="{82E833E7-99B0-4C0E-91F3-D4B3611174E8}">
      <dgm:prSet/>
      <dgm:spPr/>
      <dgm:t>
        <a:bodyPr/>
        <a:lstStyle/>
        <a:p>
          <a:pPr latinLnBrk="1"/>
          <a:endParaRPr lang="ko-KR" altLang="en-US" sz="1100"/>
        </a:p>
      </dgm:t>
    </dgm:pt>
    <dgm:pt modelId="{2C3E067E-5E3B-474E-9703-24898AE0E038}">
      <dgm:prSet phldrT="[텍스트]" custT="1"/>
      <dgm:spPr/>
      <dgm:t>
        <a:bodyPr/>
        <a:lstStyle/>
        <a:p>
          <a:pPr marL="0" lvl="0" indent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4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재무</a:t>
          </a:r>
          <a:r>
            <a:rPr lang="en-US" altLang="ko-KR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(</a:t>
          </a:r>
          <a:r>
            <a:rPr lang="ko-KR" altLang="en-US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분석</a:t>
          </a:r>
          <a:r>
            <a:rPr lang="en-US" altLang="ko-KR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)</a:t>
          </a:r>
          <a:endParaRPr lang="ko-KR" altLang="en-US" sz="4400" kern="1200" dirty="0">
            <a:solidFill>
              <a:prstClr val="white"/>
            </a:solidFill>
            <a:latin typeface="맑은 고딕" panose="020F0502020204030204"/>
            <a:ea typeface="맑은 고딕" panose="020B0503020000020004" pitchFamily="50" charset="-127"/>
            <a:cs typeface="+mn-cs"/>
          </a:endParaRPr>
        </a:p>
      </dgm:t>
    </dgm:pt>
    <dgm:pt modelId="{280C278D-AD2B-432C-9296-6954C4820476}" type="sibTrans" cxnId="{EB4FEA21-2671-4EBF-BB34-A8022AFC5CCA}">
      <dgm:prSet/>
      <dgm:spPr/>
      <dgm:t>
        <a:bodyPr/>
        <a:lstStyle/>
        <a:p>
          <a:pPr latinLnBrk="1"/>
          <a:endParaRPr lang="ko-KR" altLang="en-US" sz="1100"/>
        </a:p>
      </dgm:t>
    </dgm:pt>
    <dgm:pt modelId="{5A854EC3-69FE-40BB-A3A3-7D87D760995E}" type="parTrans" cxnId="{EB4FEA21-2671-4EBF-BB34-A8022AFC5CCA}">
      <dgm:prSet/>
      <dgm:spPr/>
      <dgm:t>
        <a:bodyPr/>
        <a:lstStyle/>
        <a:p>
          <a:pPr latinLnBrk="1"/>
          <a:endParaRPr lang="ko-KR" altLang="en-US" sz="1100"/>
        </a:p>
      </dgm:t>
    </dgm:pt>
    <dgm:pt modelId="{3C83220B-A6DD-49B2-AF53-B465724D6E64}" type="pres">
      <dgm:prSet presAssocID="{4844956E-4246-43D1-95BA-6C138C776900}" presName="Name0" presStyleCnt="0">
        <dgm:presLayoutVars>
          <dgm:dir/>
          <dgm:animLvl val="lvl"/>
          <dgm:resizeHandles val="exact"/>
        </dgm:presLayoutVars>
      </dgm:prSet>
      <dgm:spPr/>
    </dgm:pt>
    <dgm:pt modelId="{D9983839-1B18-498C-BBD7-B5B851B26E32}" type="pres">
      <dgm:prSet presAssocID="{5AD3B52C-8CB6-4643-ACD3-EF055F2F25CC}" presName="composite" presStyleCnt="0"/>
      <dgm:spPr/>
    </dgm:pt>
    <dgm:pt modelId="{75AE6FC2-0D93-431A-8698-C633CD720151}" type="pres">
      <dgm:prSet presAssocID="{5AD3B52C-8CB6-4643-ACD3-EF055F2F25CC}" presName="parTx" presStyleLbl="alignNode1" presStyleIdx="0" presStyleCnt="3" custLinFactNeighborX="-768" custLinFactNeighborY="-3454">
        <dgm:presLayoutVars>
          <dgm:chMax val="0"/>
          <dgm:chPref val="0"/>
          <dgm:bulletEnabled val="1"/>
        </dgm:presLayoutVars>
      </dgm:prSet>
      <dgm:spPr/>
    </dgm:pt>
    <dgm:pt modelId="{A85608CD-02EA-4E90-A0DA-4F13410E11FF}" type="pres">
      <dgm:prSet presAssocID="{5AD3B52C-8CB6-4643-ACD3-EF055F2F25CC}" presName="desTx" presStyleLbl="alignAccFollowNode1" presStyleIdx="0" presStyleCnt="3" custScaleY="100000">
        <dgm:presLayoutVars>
          <dgm:bulletEnabled val="1"/>
        </dgm:presLayoutVars>
      </dgm:prSet>
      <dgm:spPr/>
    </dgm:pt>
    <dgm:pt modelId="{448CDC6D-66B7-4D3A-91C4-CA56C847A08A}" type="pres">
      <dgm:prSet presAssocID="{83FB6852-BE4C-4DB1-AE24-1E48E08D6313}" presName="space" presStyleCnt="0"/>
      <dgm:spPr/>
    </dgm:pt>
    <dgm:pt modelId="{86AC584A-BDE3-4720-8941-7EB88A3DC90D}" type="pres">
      <dgm:prSet presAssocID="{2C3E067E-5E3B-474E-9703-24898AE0E038}" presName="composite" presStyleCnt="0"/>
      <dgm:spPr/>
    </dgm:pt>
    <dgm:pt modelId="{93C57C94-8831-4D93-8FA0-CA54A22F7750}" type="pres">
      <dgm:prSet presAssocID="{2C3E067E-5E3B-474E-9703-24898AE0E038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595D3AD2-D32E-432D-B0E6-D0E79910A302}" type="pres">
      <dgm:prSet presAssocID="{2C3E067E-5E3B-474E-9703-24898AE0E038}" presName="desTx" presStyleLbl="alignAccFollowNode1" presStyleIdx="1" presStyleCnt="3" custScaleY="100000">
        <dgm:presLayoutVars>
          <dgm:bulletEnabled val="1"/>
        </dgm:presLayoutVars>
      </dgm:prSet>
      <dgm:spPr/>
    </dgm:pt>
    <dgm:pt modelId="{F7CF67B0-A450-4201-9E1E-A152565B25D5}" type="pres">
      <dgm:prSet presAssocID="{280C278D-AD2B-432C-9296-6954C4820476}" presName="space" presStyleCnt="0"/>
      <dgm:spPr/>
    </dgm:pt>
    <dgm:pt modelId="{4DEB3D20-73A6-4FB5-A26C-D83A735B7C2B}" type="pres">
      <dgm:prSet presAssocID="{24FE989F-52EE-473E-B4D2-639847C7474A}" presName="composite" presStyleCnt="0"/>
      <dgm:spPr/>
    </dgm:pt>
    <dgm:pt modelId="{60B8DA3D-B001-44C7-ABFA-0ACE00BB9B60}" type="pres">
      <dgm:prSet presAssocID="{24FE989F-52EE-473E-B4D2-639847C7474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46A16DE5-CB5C-41BF-A3FA-7001A4670743}" type="pres">
      <dgm:prSet presAssocID="{24FE989F-52EE-473E-B4D2-639847C7474A}" presName="desTx" presStyleLbl="alignAccFollowNode1" presStyleIdx="2" presStyleCnt="3" custScaleY="100000" custLinFactNeighborY="604">
        <dgm:presLayoutVars>
          <dgm:bulletEnabled val="1"/>
        </dgm:presLayoutVars>
      </dgm:prSet>
      <dgm:spPr/>
    </dgm:pt>
  </dgm:ptLst>
  <dgm:cxnLst>
    <dgm:cxn modelId="{EB4FEA21-2671-4EBF-BB34-A8022AFC5CCA}" srcId="{4844956E-4246-43D1-95BA-6C138C776900}" destId="{2C3E067E-5E3B-474E-9703-24898AE0E038}" srcOrd="1" destOrd="0" parTransId="{5A854EC3-69FE-40BB-A3A3-7D87D760995E}" sibTransId="{280C278D-AD2B-432C-9296-6954C4820476}"/>
    <dgm:cxn modelId="{FBABCE25-EF5D-4CC7-A9AD-AD8099175930}" type="presOf" srcId="{5AD3B52C-8CB6-4643-ACD3-EF055F2F25CC}" destId="{75AE6FC2-0D93-431A-8698-C633CD720151}" srcOrd="0" destOrd="0" presId="urn:microsoft.com/office/officeart/2005/8/layout/hList1"/>
    <dgm:cxn modelId="{5009642C-974F-433F-AAF9-C0F9B437865A}" type="presOf" srcId="{4844956E-4246-43D1-95BA-6C138C776900}" destId="{3C83220B-A6DD-49B2-AF53-B465724D6E64}" srcOrd="0" destOrd="0" presId="urn:microsoft.com/office/officeart/2005/8/layout/hList1"/>
    <dgm:cxn modelId="{0F04E031-E6D6-4AD6-94AC-F30BF81863F3}" type="presOf" srcId="{2C3E067E-5E3B-474E-9703-24898AE0E038}" destId="{93C57C94-8831-4D93-8FA0-CA54A22F7750}" srcOrd="0" destOrd="0" presId="urn:microsoft.com/office/officeart/2005/8/layout/hList1"/>
    <dgm:cxn modelId="{D336B342-CC08-4372-9C3A-F4E864EBF6A1}" type="presOf" srcId="{A17D17D7-07F0-42EE-AB8D-E69327312D11}" destId="{A85608CD-02EA-4E90-A0DA-4F13410E11FF}" srcOrd="0" destOrd="0" presId="urn:microsoft.com/office/officeart/2005/8/layout/hList1"/>
    <dgm:cxn modelId="{F6365B71-D46A-458D-BEDA-D2B13323A39A}" srcId="{4844956E-4246-43D1-95BA-6C138C776900}" destId="{5AD3B52C-8CB6-4643-ACD3-EF055F2F25CC}" srcOrd="0" destOrd="0" parTransId="{6F3524F8-C450-46D0-9155-A7A2DACEC445}" sibTransId="{83FB6852-BE4C-4DB1-AE24-1E48E08D6313}"/>
    <dgm:cxn modelId="{808A1176-48BB-43D7-BAC3-50EA38068CF5}" srcId="{5AD3B52C-8CB6-4643-ACD3-EF055F2F25CC}" destId="{A17D17D7-07F0-42EE-AB8D-E69327312D11}" srcOrd="0" destOrd="0" parTransId="{02048058-3E48-4019-8E90-0E7A8DDC8950}" sibTransId="{1C760EE9-DED7-4061-B121-052EAB49DED3}"/>
    <dgm:cxn modelId="{380A0B57-D9C4-43DC-929D-B36E64657C75}" type="presOf" srcId="{F9A2BF0D-F49E-4625-9573-2F0016DAC98B}" destId="{46A16DE5-CB5C-41BF-A3FA-7001A4670743}" srcOrd="0" destOrd="0" presId="urn:microsoft.com/office/officeart/2005/8/layout/hList1"/>
    <dgm:cxn modelId="{8B21E179-6E36-49A5-9912-8B0302297C99}" srcId="{24FE989F-52EE-473E-B4D2-639847C7474A}" destId="{F9A2BF0D-F49E-4625-9573-2F0016DAC98B}" srcOrd="0" destOrd="0" parTransId="{CC9CE557-0567-43A9-9E30-D14FF51456B7}" sibTransId="{C605C10F-CD7D-49D8-B086-FE7FD9AF63F6}"/>
    <dgm:cxn modelId="{75C3BDA2-FEAE-4ACD-A8E8-EE64A9930CFC}" type="presOf" srcId="{296BCEBF-50C2-4638-9B6C-D1D797A6156F}" destId="{595D3AD2-D32E-432D-B0E6-D0E79910A302}" srcOrd="0" destOrd="0" presId="urn:microsoft.com/office/officeart/2005/8/layout/hList1"/>
    <dgm:cxn modelId="{C0207AA6-5397-4768-89A1-C77139B16FCC}" type="presOf" srcId="{24FE989F-52EE-473E-B4D2-639847C7474A}" destId="{60B8DA3D-B001-44C7-ABFA-0ACE00BB9B60}" srcOrd="0" destOrd="0" presId="urn:microsoft.com/office/officeart/2005/8/layout/hList1"/>
    <dgm:cxn modelId="{22DF75C8-4078-45B2-9B8F-DF2C24D44959}" srcId="{2C3E067E-5E3B-474E-9703-24898AE0E038}" destId="{296BCEBF-50C2-4638-9B6C-D1D797A6156F}" srcOrd="0" destOrd="0" parTransId="{6AA3B00F-E43D-41F7-888D-052C96C15E6B}" sibTransId="{FA0D93DC-CA87-4682-899E-6F33C5068468}"/>
    <dgm:cxn modelId="{82E833E7-99B0-4C0E-91F3-D4B3611174E8}" srcId="{4844956E-4246-43D1-95BA-6C138C776900}" destId="{24FE989F-52EE-473E-B4D2-639847C7474A}" srcOrd="2" destOrd="0" parTransId="{943FCE43-B8F4-4F51-8278-812260CA16D8}" sibTransId="{EAE13EA2-E428-4484-AD78-31A0E7301DC0}"/>
    <dgm:cxn modelId="{7D55985D-4995-4639-952C-12D18E9B9430}" type="presParOf" srcId="{3C83220B-A6DD-49B2-AF53-B465724D6E64}" destId="{D9983839-1B18-498C-BBD7-B5B851B26E32}" srcOrd="0" destOrd="0" presId="urn:microsoft.com/office/officeart/2005/8/layout/hList1"/>
    <dgm:cxn modelId="{EAC47939-AE8E-45CD-90DF-F9CB89942DC4}" type="presParOf" srcId="{D9983839-1B18-498C-BBD7-B5B851B26E32}" destId="{75AE6FC2-0D93-431A-8698-C633CD720151}" srcOrd="0" destOrd="0" presId="urn:microsoft.com/office/officeart/2005/8/layout/hList1"/>
    <dgm:cxn modelId="{B73B4C6B-3190-4BF7-B7C5-A92CC6E1104A}" type="presParOf" srcId="{D9983839-1B18-498C-BBD7-B5B851B26E32}" destId="{A85608CD-02EA-4E90-A0DA-4F13410E11FF}" srcOrd="1" destOrd="0" presId="urn:microsoft.com/office/officeart/2005/8/layout/hList1"/>
    <dgm:cxn modelId="{866A77FE-F42F-45B1-8C16-9D40D5A6CC14}" type="presParOf" srcId="{3C83220B-A6DD-49B2-AF53-B465724D6E64}" destId="{448CDC6D-66B7-4D3A-91C4-CA56C847A08A}" srcOrd="1" destOrd="0" presId="urn:microsoft.com/office/officeart/2005/8/layout/hList1"/>
    <dgm:cxn modelId="{B898BFC5-9B2F-4E9D-BE57-4977CCD2CFA9}" type="presParOf" srcId="{3C83220B-A6DD-49B2-AF53-B465724D6E64}" destId="{86AC584A-BDE3-4720-8941-7EB88A3DC90D}" srcOrd="2" destOrd="0" presId="urn:microsoft.com/office/officeart/2005/8/layout/hList1"/>
    <dgm:cxn modelId="{3CBD54E8-F68B-4D23-9B3F-0A8D4A8F4718}" type="presParOf" srcId="{86AC584A-BDE3-4720-8941-7EB88A3DC90D}" destId="{93C57C94-8831-4D93-8FA0-CA54A22F7750}" srcOrd="0" destOrd="0" presId="urn:microsoft.com/office/officeart/2005/8/layout/hList1"/>
    <dgm:cxn modelId="{BB30F45D-CCA4-4A1D-ACAD-4E8B960C3085}" type="presParOf" srcId="{86AC584A-BDE3-4720-8941-7EB88A3DC90D}" destId="{595D3AD2-D32E-432D-B0E6-D0E79910A302}" srcOrd="1" destOrd="0" presId="urn:microsoft.com/office/officeart/2005/8/layout/hList1"/>
    <dgm:cxn modelId="{2E7FFDFE-B518-46B3-9E07-C3393AEE9F9D}" type="presParOf" srcId="{3C83220B-A6DD-49B2-AF53-B465724D6E64}" destId="{F7CF67B0-A450-4201-9E1E-A152565B25D5}" srcOrd="3" destOrd="0" presId="urn:microsoft.com/office/officeart/2005/8/layout/hList1"/>
    <dgm:cxn modelId="{EBC8FCCA-23F9-4AF3-BBF6-72E0D04B7863}" type="presParOf" srcId="{3C83220B-A6DD-49B2-AF53-B465724D6E64}" destId="{4DEB3D20-73A6-4FB5-A26C-D83A735B7C2B}" srcOrd="4" destOrd="0" presId="urn:microsoft.com/office/officeart/2005/8/layout/hList1"/>
    <dgm:cxn modelId="{6CA6FB12-E204-4C58-9AEE-EADE35422B6C}" type="presParOf" srcId="{4DEB3D20-73A6-4FB5-A26C-D83A735B7C2B}" destId="{60B8DA3D-B001-44C7-ABFA-0ACE00BB9B60}" srcOrd="0" destOrd="0" presId="urn:microsoft.com/office/officeart/2005/8/layout/hList1"/>
    <dgm:cxn modelId="{3114BC89-732A-4B47-821C-6B4B0D310D85}" type="presParOf" srcId="{4DEB3D20-73A6-4FB5-A26C-D83A735B7C2B}" destId="{46A16DE5-CB5C-41BF-A3FA-7001A467074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3BD784-4ADD-434F-8D13-A648E20C279D}" type="doc">
      <dgm:prSet loTypeId="urn:microsoft.com/office/officeart/2005/8/layout/radial3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pPr latinLnBrk="1"/>
          <a:endParaRPr lang="ko-KR" altLang="en-US"/>
        </a:p>
      </dgm:t>
    </dgm:pt>
    <dgm:pt modelId="{D560D8CE-2B76-49E6-9EE0-64C108339849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50" dirty="0"/>
            <a:t>영업</a:t>
          </a:r>
          <a:r>
            <a:rPr lang="en-US" altLang="ko-KR" sz="1050" dirty="0"/>
            <a:t>/</a:t>
          </a:r>
          <a:r>
            <a:rPr lang="ko-KR" altLang="en-US" sz="1050" dirty="0"/>
            <a:t>생산</a:t>
          </a:r>
        </a:p>
      </dgm:t>
    </dgm:pt>
    <dgm:pt modelId="{B005A068-D567-4F94-8DA1-12A7335F4A1A}" type="parTrans" cxnId="{0854AC2E-2CC8-4A65-A434-E7FF6C59135F}">
      <dgm:prSet/>
      <dgm:spPr/>
      <dgm:t>
        <a:bodyPr/>
        <a:lstStyle/>
        <a:p>
          <a:pPr latinLnBrk="1"/>
          <a:endParaRPr lang="ko-KR" altLang="en-US" sz="600"/>
        </a:p>
      </dgm:t>
    </dgm:pt>
    <dgm:pt modelId="{7CEB9E50-AA13-49EE-941A-1E39756A2869}" type="sibTrans" cxnId="{0854AC2E-2CC8-4A65-A434-E7FF6C59135F}">
      <dgm:prSet/>
      <dgm:spPr/>
      <dgm:t>
        <a:bodyPr/>
        <a:lstStyle/>
        <a:p>
          <a:pPr latinLnBrk="1"/>
          <a:endParaRPr lang="ko-KR" altLang="en-US" sz="600"/>
        </a:p>
      </dgm:t>
    </dgm:pt>
    <dgm:pt modelId="{582D1351-6785-44F3-B686-6BF4EFD60D12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선별</a:t>
          </a:r>
        </a:p>
      </dgm:t>
    </dgm:pt>
    <dgm:pt modelId="{66E02EF1-0AAC-401E-A51F-3FA70217AFA0}" type="parTrans" cxnId="{9FDAAE30-7579-4134-BBC3-097D7CA3D41F}">
      <dgm:prSet/>
      <dgm:spPr/>
      <dgm:t>
        <a:bodyPr/>
        <a:lstStyle/>
        <a:p>
          <a:pPr latinLnBrk="1"/>
          <a:endParaRPr lang="ko-KR" altLang="en-US" sz="600"/>
        </a:p>
      </dgm:t>
    </dgm:pt>
    <dgm:pt modelId="{F24EB6E4-EA42-47B8-A548-2BB6DDB18EB4}" type="sibTrans" cxnId="{9FDAAE30-7579-4134-BBC3-097D7CA3D41F}">
      <dgm:prSet/>
      <dgm:spPr/>
      <dgm:t>
        <a:bodyPr/>
        <a:lstStyle/>
        <a:p>
          <a:pPr latinLnBrk="1"/>
          <a:endParaRPr lang="ko-KR" altLang="en-US" sz="600"/>
        </a:p>
      </dgm:t>
    </dgm:pt>
    <dgm:pt modelId="{16BE734D-B1E7-4504-8189-EAA883491256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가공</a:t>
          </a:r>
        </a:p>
      </dgm:t>
    </dgm:pt>
    <dgm:pt modelId="{4CF8C347-4C7F-4C39-AB13-32C419B066B7}" type="parTrans" cxnId="{A9504A51-0A56-4298-A818-F4DF0C408BE0}">
      <dgm:prSet/>
      <dgm:spPr/>
      <dgm:t>
        <a:bodyPr/>
        <a:lstStyle/>
        <a:p>
          <a:pPr latinLnBrk="1"/>
          <a:endParaRPr lang="ko-KR" altLang="en-US" sz="600"/>
        </a:p>
      </dgm:t>
    </dgm:pt>
    <dgm:pt modelId="{1E4BA2EB-FB4B-4672-82A2-6100F1820367}" type="sibTrans" cxnId="{A9504A51-0A56-4298-A818-F4DF0C408BE0}">
      <dgm:prSet/>
      <dgm:spPr/>
      <dgm:t>
        <a:bodyPr/>
        <a:lstStyle/>
        <a:p>
          <a:pPr latinLnBrk="1"/>
          <a:endParaRPr lang="ko-KR" altLang="en-US" sz="600"/>
        </a:p>
      </dgm:t>
    </dgm:pt>
    <dgm:pt modelId="{8D9D0077-A0D5-4221-BBD1-069021F1D1C8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포장</a:t>
          </a:r>
        </a:p>
      </dgm:t>
    </dgm:pt>
    <dgm:pt modelId="{20D13736-C8B7-4BFC-8A0F-AB8FB56B6B06}" type="parTrans" cxnId="{70B66278-1E13-477F-8F38-9562A5FDB47D}">
      <dgm:prSet/>
      <dgm:spPr/>
      <dgm:t>
        <a:bodyPr/>
        <a:lstStyle/>
        <a:p>
          <a:pPr latinLnBrk="1"/>
          <a:endParaRPr lang="ko-KR" altLang="en-US" sz="600"/>
        </a:p>
      </dgm:t>
    </dgm:pt>
    <dgm:pt modelId="{E0B161F2-040E-49F7-8CBC-3930B7E2B6E3}" type="sibTrans" cxnId="{70B66278-1E13-477F-8F38-9562A5FDB47D}">
      <dgm:prSet/>
      <dgm:spPr/>
      <dgm:t>
        <a:bodyPr/>
        <a:lstStyle/>
        <a:p>
          <a:pPr latinLnBrk="1"/>
          <a:endParaRPr lang="ko-KR" altLang="en-US" sz="600"/>
        </a:p>
      </dgm:t>
    </dgm:pt>
    <dgm:pt modelId="{B20CA893-AB5C-4322-8ABF-972A8BA37E14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저장</a:t>
          </a:r>
        </a:p>
      </dgm:t>
    </dgm:pt>
    <dgm:pt modelId="{A3A9B3D8-400D-4EFE-9592-AC04BF367A82}" type="parTrans" cxnId="{8CF8C910-C5C2-477B-9177-127735A333CE}">
      <dgm:prSet/>
      <dgm:spPr/>
      <dgm:t>
        <a:bodyPr/>
        <a:lstStyle/>
        <a:p>
          <a:pPr latinLnBrk="1"/>
          <a:endParaRPr lang="ko-KR" altLang="en-US" sz="600"/>
        </a:p>
      </dgm:t>
    </dgm:pt>
    <dgm:pt modelId="{C7A52C8F-11A2-4A37-9DA0-AB941583ECE9}" type="sibTrans" cxnId="{8CF8C910-C5C2-477B-9177-127735A333CE}">
      <dgm:prSet/>
      <dgm:spPr/>
      <dgm:t>
        <a:bodyPr/>
        <a:lstStyle/>
        <a:p>
          <a:pPr latinLnBrk="1"/>
          <a:endParaRPr lang="ko-KR" altLang="en-US" sz="600"/>
        </a:p>
      </dgm:t>
    </dgm:pt>
    <dgm:pt modelId="{9DAFF040-D89D-44D4-B535-04F1FA49615A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출하</a:t>
          </a:r>
        </a:p>
      </dgm:t>
    </dgm:pt>
    <dgm:pt modelId="{04AA7594-1648-480D-BAC4-673A901206F4}" type="parTrans" cxnId="{4FA331DD-1199-4D7C-AACA-69665A030C2E}">
      <dgm:prSet/>
      <dgm:spPr/>
      <dgm:t>
        <a:bodyPr/>
        <a:lstStyle/>
        <a:p>
          <a:pPr latinLnBrk="1"/>
          <a:endParaRPr lang="ko-KR" altLang="en-US" sz="600"/>
        </a:p>
      </dgm:t>
    </dgm:pt>
    <dgm:pt modelId="{1A56915C-3069-46A0-B9B5-D9969BD3959B}" type="sibTrans" cxnId="{4FA331DD-1199-4D7C-AACA-69665A030C2E}">
      <dgm:prSet/>
      <dgm:spPr/>
      <dgm:t>
        <a:bodyPr/>
        <a:lstStyle/>
        <a:p>
          <a:pPr latinLnBrk="1"/>
          <a:endParaRPr lang="ko-KR" altLang="en-US" sz="600"/>
        </a:p>
      </dgm:t>
    </dgm:pt>
    <dgm:pt modelId="{3F7A1086-96F2-4E3A-8036-C49EFF551BF2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입고</a:t>
          </a:r>
        </a:p>
      </dgm:t>
    </dgm:pt>
    <dgm:pt modelId="{4646A691-DD15-4B9D-8A08-E725E36DFDA8}" type="parTrans" cxnId="{F49925AF-C8CC-41FD-B3F9-271B34239D5C}">
      <dgm:prSet/>
      <dgm:spPr/>
      <dgm:t>
        <a:bodyPr/>
        <a:lstStyle/>
        <a:p>
          <a:pPr latinLnBrk="1"/>
          <a:endParaRPr lang="ko-KR" altLang="en-US" sz="600"/>
        </a:p>
      </dgm:t>
    </dgm:pt>
    <dgm:pt modelId="{985DFC69-177D-41B5-A2AA-DAADD70C16AF}" type="sibTrans" cxnId="{F49925AF-C8CC-41FD-B3F9-271B34239D5C}">
      <dgm:prSet/>
      <dgm:spPr/>
      <dgm:t>
        <a:bodyPr/>
        <a:lstStyle/>
        <a:p>
          <a:pPr latinLnBrk="1"/>
          <a:endParaRPr lang="ko-KR" altLang="en-US" sz="600"/>
        </a:p>
      </dgm:t>
    </dgm:pt>
    <dgm:pt modelId="{3AC93C2C-088C-468E-9674-1E313A391BF6}" type="pres">
      <dgm:prSet presAssocID="{8B3BD784-4ADD-434F-8D13-A648E20C279D}" presName="composite" presStyleCnt="0">
        <dgm:presLayoutVars>
          <dgm:chMax val="1"/>
          <dgm:dir/>
          <dgm:resizeHandles val="exact"/>
        </dgm:presLayoutVars>
      </dgm:prSet>
      <dgm:spPr/>
    </dgm:pt>
    <dgm:pt modelId="{7E42B1D1-77BA-4EEF-96B8-EA3B2C71C173}" type="pres">
      <dgm:prSet presAssocID="{8B3BD784-4ADD-434F-8D13-A648E20C279D}" presName="radial" presStyleCnt="0">
        <dgm:presLayoutVars>
          <dgm:animLvl val="ctr"/>
        </dgm:presLayoutVars>
      </dgm:prSet>
      <dgm:spPr/>
    </dgm:pt>
    <dgm:pt modelId="{9F4CF1EF-3124-4AC8-BD38-C67252817B04}" type="pres">
      <dgm:prSet presAssocID="{D560D8CE-2B76-49E6-9EE0-64C108339849}" presName="centerShape" presStyleLbl="vennNode1" presStyleIdx="0" presStyleCnt="7" custScaleX="66092" custScaleY="66092"/>
      <dgm:spPr/>
    </dgm:pt>
    <dgm:pt modelId="{251545F4-E630-4CC5-837F-EC45A98A4778}" type="pres">
      <dgm:prSet presAssocID="{582D1351-6785-44F3-B686-6BF4EFD60D12}" presName="node" presStyleLbl="vennNode1" presStyleIdx="1" presStyleCnt="7">
        <dgm:presLayoutVars>
          <dgm:bulletEnabled val="1"/>
        </dgm:presLayoutVars>
      </dgm:prSet>
      <dgm:spPr/>
    </dgm:pt>
    <dgm:pt modelId="{21E969A2-6456-4E8E-BE39-F69A1D88AF15}" type="pres">
      <dgm:prSet presAssocID="{16BE734D-B1E7-4504-8189-EAA883491256}" presName="node" presStyleLbl="vennNode1" presStyleIdx="2" presStyleCnt="7">
        <dgm:presLayoutVars>
          <dgm:bulletEnabled val="1"/>
        </dgm:presLayoutVars>
      </dgm:prSet>
      <dgm:spPr/>
    </dgm:pt>
    <dgm:pt modelId="{764B25A9-DDBC-4D81-9900-124FA3362F41}" type="pres">
      <dgm:prSet presAssocID="{8D9D0077-A0D5-4221-BBD1-069021F1D1C8}" presName="node" presStyleLbl="vennNode1" presStyleIdx="3" presStyleCnt="7">
        <dgm:presLayoutVars>
          <dgm:bulletEnabled val="1"/>
        </dgm:presLayoutVars>
      </dgm:prSet>
      <dgm:spPr/>
    </dgm:pt>
    <dgm:pt modelId="{0F043BDB-7DA8-4064-99E9-A7436C2EAC52}" type="pres">
      <dgm:prSet presAssocID="{B20CA893-AB5C-4322-8ABF-972A8BA37E14}" presName="node" presStyleLbl="vennNode1" presStyleIdx="4" presStyleCnt="7">
        <dgm:presLayoutVars>
          <dgm:bulletEnabled val="1"/>
        </dgm:presLayoutVars>
      </dgm:prSet>
      <dgm:spPr/>
    </dgm:pt>
    <dgm:pt modelId="{86265EFE-09DF-4B1B-B394-DDAFDF9CA42A}" type="pres">
      <dgm:prSet presAssocID="{9DAFF040-D89D-44D4-B535-04F1FA49615A}" presName="node" presStyleLbl="vennNode1" presStyleIdx="5" presStyleCnt="7">
        <dgm:presLayoutVars>
          <dgm:bulletEnabled val="1"/>
        </dgm:presLayoutVars>
      </dgm:prSet>
      <dgm:spPr/>
    </dgm:pt>
    <dgm:pt modelId="{38DDB6C7-B586-4567-B72A-F860AAFE4882}" type="pres">
      <dgm:prSet presAssocID="{3F7A1086-96F2-4E3A-8036-C49EFF551BF2}" presName="node" presStyleLbl="vennNode1" presStyleIdx="6" presStyleCnt="7">
        <dgm:presLayoutVars>
          <dgm:bulletEnabled val="1"/>
        </dgm:presLayoutVars>
      </dgm:prSet>
      <dgm:spPr/>
    </dgm:pt>
  </dgm:ptLst>
  <dgm:cxnLst>
    <dgm:cxn modelId="{8CF8C910-C5C2-477B-9177-127735A333CE}" srcId="{D560D8CE-2B76-49E6-9EE0-64C108339849}" destId="{B20CA893-AB5C-4322-8ABF-972A8BA37E14}" srcOrd="3" destOrd="0" parTransId="{A3A9B3D8-400D-4EFE-9592-AC04BF367A82}" sibTransId="{C7A52C8F-11A2-4A37-9DA0-AB941583ECE9}"/>
    <dgm:cxn modelId="{C15FFF2C-5469-4282-84FC-A942ED7B6BDB}" type="presOf" srcId="{582D1351-6785-44F3-B686-6BF4EFD60D12}" destId="{251545F4-E630-4CC5-837F-EC45A98A4778}" srcOrd="0" destOrd="0" presId="urn:microsoft.com/office/officeart/2005/8/layout/radial3"/>
    <dgm:cxn modelId="{0854AC2E-2CC8-4A65-A434-E7FF6C59135F}" srcId="{8B3BD784-4ADD-434F-8D13-A648E20C279D}" destId="{D560D8CE-2B76-49E6-9EE0-64C108339849}" srcOrd="0" destOrd="0" parTransId="{B005A068-D567-4F94-8DA1-12A7335F4A1A}" sibTransId="{7CEB9E50-AA13-49EE-941A-1E39756A2869}"/>
    <dgm:cxn modelId="{6C7D692F-0FF9-466C-B8E4-29D9A90F0AF8}" type="presOf" srcId="{8B3BD784-4ADD-434F-8D13-A648E20C279D}" destId="{3AC93C2C-088C-468E-9674-1E313A391BF6}" srcOrd="0" destOrd="0" presId="urn:microsoft.com/office/officeart/2005/8/layout/radial3"/>
    <dgm:cxn modelId="{9FDAAE30-7579-4134-BBC3-097D7CA3D41F}" srcId="{D560D8CE-2B76-49E6-9EE0-64C108339849}" destId="{582D1351-6785-44F3-B686-6BF4EFD60D12}" srcOrd="0" destOrd="0" parTransId="{66E02EF1-0AAC-401E-A51F-3FA70217AFA0}" sibTransId="{F24EB6E4-EA42-47B8-A548-2BB6DDB18EB4}"/>
    <dgm:cxn modelId="{89D6B543-5CED-44D5-B94F-93CDCC233337}" type="presOf" srcId="{3F7A1086-96F2-4E3A-8036-C49EFF551BF2}" destId="{38DDB6C7-B586-4567-B72A-F860AAFE4882}" srcOrd="0" destOrd="0" presId="urn:microsoft.com/office/officeart/2005/8/layout/radial3"/>
    <dgm:cxn modelId="{18B50449-3E0C-4137-9BF9-72BD29244077}" type="presOf" srcId="{D560D8CE-2B76-49E6-9EE0-64C108339849}" destId="{9F4CF1EF-3124-4AC8-BD38-C67252817B04}" srcOrd="0" destOrd="0" presId="urn:microsoft.com/office/officeart/2005/8/layout/radial3"/>
    <dgm:cxn modelId="{A9504A51-0A56-4298-A818-F4DF0C408BE0}" srcId="{D560D8CE-2B76-49E6-9EE0-64C108339849}" destId="{16BE734D-B1E7-4504-8189-EAA883491256}" srcOrd="1" destOrd="0" parTransId="{4CF8C347-4C7F-4C39-AB13-32C419B066B7}" sibTransId="{1E4BA2EB-FB4B-4672-82A2-6100F1820367}"/>
    <dgm:cxn modelId="{088AFA76-4381-4188-B8C5-8FAD33682969}" type="presOf" srcId="{16BE734D-B1E7-4504-8189-EAA883491256}" destId="{21E969A2-6456-4E8E-BE39-F69A1D88AF15}" srcOrd="0" destOrd="0" presId="urn:microsoft.com/office/officeart/2005/8/layout/radial3"/>
    <dgm:cxn modelId="{70B66278-1E13-477F-8F38-9562A5FDB47D}" srcId="{D560D8CE-2B76-49E6-9EE0-64C108339849}" destId="{8D9D0077-A0D5-4221-BBD1-069021F1D1C8}" srcOrd="2" destOrd="0" parTransId="{20D13736-C8B7-4BFC-8A0F-AB8FB56B6B06}" sibTransId="{E0B161F2-040E-49F7-8CBC-3930B7E2B6E3}"/>
    <dgm:cxn modelId="{BF915B86-509E-4640-9341-FDF0E9C79F9F}" type="presOf" srcId="{8D9D0077-A0D5-4221-BBD1-069021F1D1C8}" destId="{764B25A9-DDBC-4D81-9900-124FA3362F41}" srcOrd="0" destOrd="0" presId="urn:microsoft.com/office/officeart/2005/8/layout/radial3"/>
    <dgm:cxn modelId="{7E04348D-3BEE-4D6F-A996-F499C0BCCB39}" type="presOf" srcId="{9DAFF040-D89D-44D4-B535-04F1FA49615A}" destId="{86265EFE-09DF-4B1B-B394-DDAFDF9CA42A}" srcOrd="0" destOrd="0" presId="urn:microsoft.com/office/officeart/2005/8/layout/radial3"/>
    <dgm:cxn modelId="{F49925AF-C8CC-41FD-B3F9-271B34239D5C}" srcId="{D560D8CE-2B76-49E6-9EE0-64C108339849}" destId="{3F7A1086-96F2-4E3A-8036-C49EFF551BF2}" srcOrd="5" destOrd="0" parTransId="{4646A691-DD15-4B9D-8A08-E725E36DFDA8}" sibTransId="{985DFC69-177D-41B5-A2AA-DAADD70C16AF}"/>
    <dgm:cxn modelId="{9685D9D7-291D-4138-B663-A85205FF86EF}" type="presOf" srcId="{B20CA893-AB5C-4322-8ABF-972A8BA37E14}" destId="{0F043BDB-7DA8-4064-99E9-A7436C2EAC52}" srcOrd="0" destOrd="0" presId="urn:microsoft.com/office/officeart/2005/8/layout/radial3"/>
    <dgm:cxn modelId="{4FA331DD-1199-4D7C-AACA-69665A030C2E}" srcId="{D560D8CE-2B76-49E6-9EE0-64C108339849}" destId="{9DAFF040-D89D-44D4-B535-04F1FA49615A}" srcOrd="4" destOrd="0" parTransId="{04AA7594-1648-480D-BAC4-673A901206F4}" sibTransId="{1A56915C-3069-46A0-B9B5-D9969BD3959B}"/>
    <dgm:cxn modelId="{BB5C6642-78F3-41F8-931E-6EA7DB03CCFD}" type="presParOf" srcId="{3AC93C2C-088C-468E-9674-1E313A391BF6}" destId="{7E42B1D1-77BA-4EEF-96B8-EA3B2C71C173}" srcOrd="0" destOrd="0" presId="urn:microsoft.com/office/officeart/2005/8/layout/radial3"/>
    <dgm:cxn modelId="{2D28395D-0FD3-4796-AC21-62DE5F977B59}" type="presParOf" srcId="{7E42B1D1-77BA-4EEF-96B8-EA3B2C71C173}" destId="{9F4CF1EF-3124-4AC8-BD38-C67252817B04}" srcOrd="0" destOrd="0" presId="urn:microsoft.com/office/officeart/2005/8/layout/radial3"/>
    <dgm:cxn modelId="{7EC01A3D-27BC-4572-8B65-1D7F7FFFA5C4}" type="presParOf" srcId="{7E42B1D1-77BA-4EEF-96B8-EA3B2C71C173}" destId="{251545F4-E630-4CC5-837F-EC45A98A4778}" srcOrd="1" destOrd="0" presId="urn:microsoft.com/office/officeart/2005/8/layout/radial3"/>
    <dgm:cxn modelId="{01910665-7CF2-4C1D-980B-BB5FA79CA68E}" type="presParOf" srcId="{7E42B1D1-77BA-4EEF-96B8-EA3B2C71C173}" destId="{21E969A2-6456-4E8E-BE39-F69A1D88AF15}" srcOrd="2" destOrd="0" presId="urn:microsoft.com/office/officeart/2005/8/layout/radial3"/>
    <dgm:cxn modelId="{3351FDA8-461E-4C89-8F93-C0C5A9661C61}" type="presParOf" srcId="{7E42B1D1-77BA-4EEF-96B8-EA3B2C71C173}" destId="{764B25A9-DDBC-4D81-9900-124FA3362F41}" srcOrd="3" destOrd="0" presId="urn:microsoft.com/office/officeart/2005/8/layout/radial3"/>
    <dgm:cxn modelId="{3B70D720-7707-490B-BA72-810DAB0A0BB7}" type="presParOf" srcId="{7E42B1D1-77BA-4EEF-96B8-EA3B2C71C173}" destId="{0F043BDB-7DA8-4064-99E9-A7436C2EAC52}" srcOrd="4" destOrd="0" presId="urn:microsoft.com/office/officeart/2005/8/layout/radial3"/>
    <dgm:cxn modelId="{6E622294-1AA7-4CF1-9FED-50856F16373A}" type="presParOf" srcId="{7E42B1D1-77BA-4EEF-96B8-EA3B2C71C173}" destId="{86265EFE-09DF-4B1B-B394-DDAFDF9CA42A}" srcOrd="5" destOrd="0" presId="urn:microsoft.com/office/officeart/2005/8/layout/radial3"/>
    <dgm:cxn modelId="{90752241-C758-44D7-9A48-54D71E4ABCFC}" type="presParOf" srcId="{7E42B1D1-77BA-4EEF-96B8-EA3B2C71C173}" destId="{38DDB6C7-B586-4567-B72A-F860AAFE4882}" srcOrd="6" destOrd="0" presId="urn:microsoft.com/office/officeart/2005/8/layout/radial3"/>
  </dgm:cxnLst>
  <dgm:bg>
    <a:solidFill>
      <a:schemeClr val="bg1">
        <a:alpha val="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3BD784-4ADD-434F-8D13-A648E20C279D}" type="doc">
      <dgm:prSet loTypeId="urn:microsoft.com/office/officeart/2005/8/layout/radial3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pPr latinLnBrk="1"/>
          <a:endParaRPr lang="ko-KR" altLang="en-US"/>
        </a:p>
      </dgm:t>
    </dgm:pt>
    <dgm:pt modelId="{582D1351-6785-44F3-B686-6BF4EFD60D12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회계</a:t>
          </a:r>
        </a:p>
      </dgm:t>
    </dgm:pt>
    <dgm:pt modelId="{66E02EF1-0AAC-401E-A51F-3FA70217AFA0}" type="parTrans" cxnId="{9FDAAE30-7579-4134-BBC3-097D7CA3D41F}">
      <dgm:prSet/>
      <dgm:spPr/>
      <dgm:t>
        <a:bodyPr/>
        <a:lstStyle/>
        <a:p>
          <a:pPr latinLnBrk="1"/>
          <a:endParaRPr lang="ko-KR" altLang="en-US" sz="600"/>
        </a:p>
      </dgm:t>
    </dgm:pt>
    <dgm:pt modelId="{F24EB6E4-EA42-47B8-A548-2BB6DDB18EB4}" type="sibTrans" cxnId="{9FDAAE30-7579-4134-BBC3-097D7CA3D41F}">
      <dgm:prSet/>
      <dgm:spPr/>
      <dgm:t>
        <a:bodyPr/>
        <a:lstStyle/>
        <a:p>
          <a:pPr latinLnBrk="1"/>
          <a:endParaRPr lang="ko-KR" altLang="en-US" sz="600"/>
        </a:p>
      </dgm:t>
    </dgm:pt>
    <dgm:pt modelId="{377FFF03-0666-4680-8833-473A91F37F8E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인사급여</a:t>
          </a:r>
        </a:p>
      </dgm:t>
    </dgm:pt>
    <dgm:pt modelId="{DA7E5983-7A98-4C4F-B246-19598439E5DA}" type="parTrans" cxnId="{574C10F9-1A83-4B99-B781-330AC446E7B6}">
      <dgm:prSet/>
      <dgm:spPr/>
      <dgm:t>
        <a:bodyPr/>
        <a:lstStyle/>
        <a:p>
          <a:pPr latinLnBrk="1"/>
          <a:endParaRPr lang="ko-KR" altLang="en-US"/>
        </a:p>
      </dgm:t>
    </dgm:pt>
    <dgm:pt modelId="{AA6C9465-09A5-40FF-AFE5-47CC1CC3CACE}" type="sibTrans" cxnId="{574C10F9-1A83-4B99-B781-330AC446E7B6}">
      <dgm:prSet/>
      <dgm:spPr/>
      <dgm:t>
        <a:bodyPr/>
        <a:lstStyle/>
        <a:p>
          <a:pPr latinLnBrk="1"/>
          <a:endParaRPr lang="ko-KR" altLang="en-US"/>
        </a:p>
      </dgm:t>
    </dgm:pt>
    <dgm:pt modelId="{D36679DF-083C-4F99-A707-AEC41AAEDC5C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자재</a:t>
          </a:r>
        </a:p>
      </dgm:t>
    </dgm:pt>
    <dgm:pt modelId="{B8042AD2-278C-4B52-9EE3-85336624F7B2}" type="parTrans" cxnId="{97EA89B5-413F-48E7-ACDA-4E60A0613E99}">
      <dgm:prSet/>
      <dgm:spPr/>
      <dgm:t>
        <a:bodyPr/>
        <a:lstStyle/>
        <a:p>
          <a:pPr latinLnBrk="1"/>
          <a:endParaRPr lang="ko-KR" altLang="en-US"/>
        </a:p>
      </dgm:t>
    </dgm:pt>
    <dgm:pt modelId="{AFC48E22-9450-4EB8-BFC2-C9E30FEFD54F}" type="sibTrans" cxnId="{97EA89B5-413F-48E7-ACDA-4E60A0613E99}">
      <dgm:prSet/>
      <dgm:spPr/>
      <dgm:t>
        <a:bodyPr/>
        <a:lstStyle/>
        <a:p>
          <a:pPr latinLnBrk="1"/>
          <a:endParaRPr lang="ko-KR" altLang="en-US"/>
        </a:p>
      </dgm:t>
    </dgm:pt>
    <dgm:pt modelId="{8D1957B7-9F32-40A6-BE0B-8EF891FC8535}">
      <dgm:prSet phldrT="[텍스트]" custT="1"/>
      <dgm:spPr>
        <a:solidFill>
          <a:schemeClr val="accent6">
            <a:lumMod val="20000"/>
            <a:lumOff val="80000"/>
          </a:schemeClr>
        </a:solidFill>
      </dgm:spPr>
      <dgm:t>
        <a:bodyPr lIns="0" tIns="0" rIns="0" bIns="0"/>
        <a:lstStyle/>
        <a:p>
          <a:pPr latinLnBrk="1"/>
          <a:r>
            <a:rPr lang="ko-KR" altLang="en-US" sz="1000" dirty="0"/>
            <a:t>자금</a:t>
          </a:r>
        </a:p>
      </dgm:t>
    </dgm:pt>
    <dgm:pt modelId="{D8E1D3CF-403F-4D65-9113-F22C2FE3C9D8}" type="parTrans" cxnId="{6EB4BE90-8C2B-4967-ACA2-0A8093B082FF}">
      <dgm:prSet/>
      <dgm:spPr/>
      <dgm:t>
        <a:bodyPr/>
        <a:lstStyle/>
        <a:p>
          <a:pPr latinLnBrk="1"/>
          <a:endParaRPr lang="ko-KR" altLang="en-US"/>
        </a:p>
      </dgm:t>
    </dgm:pt>
    <dgm:pt modelId="{57E5CE33-1343-46F3-BE27-28F08340A59E}" type="sibTrans" cxnId="{6EB4BE90-8C2B-4967-ACA2-0A8093B082FF}">
      <dgm:prSet/>
      <dgm:spPr/>
      <dgm:t>
        <a:bodyPr/>
        <a:lstStyle/>
        <a:p>
          <a:pPr latinLnBrk="1"/>
          <a:endParaRPr lang="ko-KR" altLang="en-US"/>
        </a:p>
      </dgm:t>
    </dgm:pt>
    <dgm:pt modelId="{D560D8CE-2B76-49E6-9EE0-64C108339849}">
      <dgm:prSet phldrT="[텍스트]" custT="1"/>
      <dgm:spPr>
        <a:solidFill>
          <a:schemeClr val="bg1"/>
        </a:solidFill>
      </dgm:spPr>
      <dgm:t>
        <a:bodyPr lIns="0" tIns="0" rIns="0" bIns="0"/>
        <a:lstStyle/>
        <a:p>
          <a:pPr latinLnBrk="1"/>
          <a:endParaRPr lang="ko-KR" altLang="en-US" sz="1050" dirty="0"/>
        </a:p>
      </dgm:t>
    </dgm:pt>
    <dgm:pt modelId="{7CEB9E50-AA13-49EE-941A-1E39756A2869}" type="sibTrans" cxnId="{0854AC2E-2CC8-4A65-A434-E7FF6C59135F}">
      <dgm:prSet/>
      <dgm:spPr/>
      <dgm:t>
        <a:bodyPr/>
        <a:lstStyle/>
        <a:p>
          <a:pPr latinLnBrk="1"/>
          <a:endParaRPr lang="ko-KR" altLang="en-US" sz="600"/>
        </a:p>
      </dgm:t>
    </dgm:pt>
    <dgm:pt modelId="{B005A068-D567-4F94-8DA1-12A7335F4A1A}" type="parTrans" cxnId="{0854AC2E-2CC8-4A65-A434-E7FF6C59135F}">
      <dgm:prSet/>
      <dgm:spPr/>
      <dgm:t>
        <a:bodyPr/>
        <a:lstStyle/>
        <a:p>
          <a:pPr latinLnBrk="1"/>
          <a:endParaRPr lang="ko-KR" altLang="en-US" sz="600"/>
        </a:p>
      </dgm:t>
    </dgm:pt>
    <dgm:pt modelId="{3AC93C2C-088C-468E-9674-1E313A391BF6}" type="pres">
      <dgm:prSet presAssocID="{8B3BD784-4ADD-434F-8D13-A648E20C279D}" presName="composite" presStyleCnt="0">
        <dgm:presLayoutVars>
          <dgm:chMax val="1"/>
          <dgm:dir/>
          <dgm:resizeHandles val="exact"/>
        </dgm:presLayoutVars>
      </dgm:prSet>
      <dgm:spPr/>
    </dgm:pt>
    <dgm:pt modelId="{7E42B1D1-77BA-4EEF-96B8-EA3B2C71C173}" type="pres">
      <dgm:prSet presAssocID="{8B3BD784-4ADD-434F-8D13-A648E20C279D}" presName="radial" presStyleCnt="0">
        <dgm:presLayoutVars>
          <dgm:animLvl val="ctr"/>
        </dgm:presLayoutVars>
      </dgm:prSet>
      <dgm:spPr/>
    </dgm:pt>
    <dgm:pt modelId="{9F4CF1EF-3124-4AC8-BD38-C67252817B04}" type="pres">
      <dgm:prSet presAssocID="{D560D8CE-2B76-49E6-9EE0-64C108339849}" presName="centerShape" presStyleLbl="vennNode1" presStyleIdx="0" presStyleCnt="5" custScaleX="66092" custScaleY="66092"/>
      <dgm:spPr/>
    </dgm:pt>
    <dgm:pt modelId="{251545F4-E630-4CC5-837F-EC45A98A4778}" type="pres">
      <dgm:prSet presAssocID="{582D1351-6785-44F3-B686-6BF4EFD60D12}" presName="node" presStyleLbl="vennNode1" presStyleIdx="1" presStyleCnt="5">
        <dgm:presLayoutVars>
          <dgm:bulletEnabled val="1"/>
        </dgm:presLayoutVars>
      </dgm:prSet>
      <dgm:spPr/>
    </dgm:pt>
    <dgm:pt modelId="{EC057BAA-A0C7-4BA9-A7B4-A140501D60A8}" type="pres">
      <dgm:prSet presAssocID="{377FFF03-0666-4680-8833-473A91F37F8E}" presName="node" presStyleLbl="vennNode1" presStyleIdx="2" presStyleCnt="5">
        <dgm:presLayoutVars>
          <dgm:bulletEnabled val="1"/>
        </dgm:presLayoutVars>
      </dgm:prSet>
      <dgm:spPr/>
    </dgm:pt>
    <dgm:pt modelId="{D32D8DFF-C96C-4EE3-8D19-FD4ED8CEBDF7}" type="pres">
      <dgm:prSet presAssocID="{D36679DF-083C-4F99-A707-AEC41AAEDC5C}" presName="node" presStyleLbl="vennNode1" presStyleIdx="3" presStyleCnt="5">
        <dgm:presLayoutVars>
          <dgm:bulletEnabled val="1"/>
        </dgm:presLayoutVars>
      </dgm:prSet>
      <dgm:spPr/>
    </dgm:pt>
    <dgm:pt modelId="{3FC5A195-6394-44E3-B757-93D414D44CF5}" type="pres">
      <dgm:prSet presAssocID="{8D1957B7-9F32-40A6-BE0B-8EF891FC8535}" presName="node" presStyleLbl="vennNode1" presStyleIdx="4" presStyleCnt="5">
        <dgm:presLayoutVars>
          <dgm:bulletEnabled val="1"/>
        </dgm:presLayoutVars>
      </dgm:prSet>
      <dgm:spPr/>
    </dgm:pt>
  </dgm:ptLst>
  <dgm:cxnLst>
    <dgm:cxn modelId="{C15FFF2C-5469-4282-84FC-A942ED7B6BDB}" type="presOf" srcId="{582D1351-6785-44F3-B686-6BF4EFD60D12}" destId="{251545F4-E630-4CC5-837F-EC45A98A4778}" srcOrd="0" destOrd="0" presId="urn:microsoft.com/office/officeart/2005/8/layout/radial3"/>
    <dgm:cxn modelId="{0854AC2E-2CC8-4A65-A434-E7FF6C59135F}" srcId="{8B3BD784-4ADD-434F-8D13-A648E20C279D}" destId="{D560D8CE-2B76-49E6-9EE0-64C108339849}" srcOrd="0" destOrd="0" parTransId="{B005A068-D567-4F94-8DA1-12A7335F4A1A}" sibTransId="{7CEB9E50-AA13-49EE-941A-1E39756A2869}"/>
    <dgm:cxn modelId="{6C7D692F-0FF9-466C-B8E4-29D9A90F0AF8}" type="presOf" srcId="{8B3BD784-4ADD-434F-8D13-A648E20C279D}" destId="{3AC93C2C-088C-468E-9674-1E313A391BF6}" srcOrd="0" destOrd="0" presId="urn:microsoft.com/office/officeart/2005/8/layout/radial3"/>
    <dgm:cxn modelId="{9FDAAE30-7579-4134-BBC3-097D7CA3D41F}" srcId="{D560D8CE-2B76-49E6-9EE0-64C108339849}" destId="{582D1351-6785-44F3-B686-6BF4EFD60D12}" srcOrd="0" destOrd="0" parTransId="{66E02EF1-0AAC-401E-A51F-3FA70217AFA0}" sibTransId="{F24EB6E4-EA42-47B8-A548-2BB6DDB18EB4}"/>
    <dgm:cxn modelId="{18B50449-3E0C-4137-9BF9-72BD29244077}" type="presOf" srcId="{D560D8CE-2B76-49E6-9EE0-64C108339849}" destId="{9F4CF1EF-3124-4AC8-BD38-C67252817B04}" srcOrd="0" destOrd="0" presId="urn:microsoft.com/office/officeart/2005/8/layout/radial3"/>
    <dgm:cxn modelId="{7CA06B51-3DBF-49F1-B7F1-CCB029F3FFDD}" type="presOf" srcId="{8D1957B7-9F32-40A6-BE0B-8EF891FC8535}" destId="{3FC5A195-6394-44E3-B757-93D414D44CF5}" srcOrd="0" destOrd="0" presId="urn:microsoft.com/office/officeart/2005/8/layout/radial3"/>
    <dgm:cxn modelId="{7FC08281-02B4-4E54-BFF3-6EB836E37669}" type="presOf" srcId="{377FFF03-0666-4680-8833-473A91F37F8E}" destId="{EC057BAA-A0C7-4BA9-A7B4-A140501D60A8}" srcOrd="0" destOrd="0" presId="urn:microsoft.com/office/officeart/2005/8/layout/radial3"/>
    <dgm:cxn modelId="{6EB4BE90-8C2B-4967-ACA2-0A8093B082FF}" srcId="{D560D8CE-2B76-49E6-9EE0-64C108339849}" destId="{8D1957B7-9F32-40A6-BE0B-8EF891FC8535}" srcOrd="3" destOrd="0" parTransId="{D8E1D3CF-403F-4D65-9113-F22C2FE3C9D8}" sibTransId="{57E5CE33-1343-46F3-BE27-28F08340A59E}"/>
    <dgm:cxn modelId="{97EA89B5-413F-48E7-ACDA-4E60A0613E99}" srcId="{D560D8CE-2B76-49E6-9EE0-64C108339849}" destId="{D36679DF-083C-4F99-A707-AEC41AAEDC5C}" srcOrd="2" destOrd="0" parTransId="{B8042AD2-278C-4B52-9EE3-85336624F7B2}" sibTransId="{AFC48E22-9450-4EB8-BFC2-C9E30FEFD54F}"/>
    <dgm:cxn modelId="{96DDD4DA-1B72-42D5-8658-4E18AEAA4E58}" type="presOf" srcId="{D36679DF-083C-4F99-A707-AEC41AAEDC5C}" destId="{D32D8DFF-C96C-4EE3-8D19-FD4ED8CEBDF7}" srcOrd="0" destOrd="0" presId="urn:microsoft.com/office/officeart/2005/8/layout/radial3"/>
    <dgm:cxn modelId="{574C10F9-1A83-4B99-B781-330AC446E7B6}" srcId="{D560D8CE-2B76-49E6-9EE0-64C108339849}" destId="{377FFF03-0666-4680-8833-473A91F37F8E}" srcOrd="1" destOrd="0" parTransId="{DA7E5983-7A98-4C4F-B246-19598439E5DA}" sibTransId="{AA6C9465-09A5-40FF-AFE5-47CC1CC3CACE}"/>
    <dgm:cxn modelId="{BB5C6642-78F3-41F8-931E-6EA7DB03CCFD}" type="presParOf" srcId="{3AC93C2C-088C-468E-9674-1E313A391BF6}" destId="{7E42B1D1-77BA-4EEF-96B8-EA3B2C71C173}" srcOrd="0" destOrd="0" presId="urn:microsoft.com/office/officeart/2005/8/layout/radial3"/>
    <dgm:cxn modelId="{2D28395D-0FD3-4796-AC21-62DE5F977B59}" type="presParOf" srcId="{7E42B1D1-77BA-4EEF-96B8-EA3B2C71C173}" destId="{9F4CF1EF-3124-4AC8-BD38-C67252817B04}" srcOrd="0" destOrd="0" presId="urn:microsoft.com/office/officeart/2005/8/layout/radial3"/>
    <dgm:cxn modelId="{7EC01A3D-27BC-4572-8B65-1D7F7FFFA5C4}" type="presParOf" srcId="{7E42B1D1-77BA-4EEF-96B8-EA3B2C71C173}" destId="{251545F4-E630-4CC5-837F-EC45A98A4778}" srcOrd="1" destOrd="0" presId="urn:microsoft.com/office/officeart/2005/8/layout/radial3"/>
    <dgm:cxn modelId="{5D12E20D-13F2-4818-92F3-3819A8EB466A}" type="presParOf" srcId="{7E42B1D1-77BA-4EEF-96B8-EA3B2C71C173}" destId="{EC057BAA-A0C7-4BA9-A7B4-A140501D60A8}" srcOrd="2" destOrd="0" presId="urn:microsoft.com/office/officeart/2005/8/layout/radial3"/>
    <dgm:cxn modelId="{4ACD64D2-1C97-4742-885D-224C6E50D281}" type="presParOf" srcId="{7E42B1D1-77BA-4EEF-96B8-EA3B2C71C173}" destId="{D32D8DFF-C96C-4EE3-8D19-FD4ED8CEBDF7}" srcOrd="3" destOrd="0" presId="urn:microsoft.com/office/officeart/2005/8/layout/radial3"/>
    <dgm:cxn modelId="{6808A825-6602-4EC3-BB16-5D67BFBEBEF6}" type="presParOf" srcId="{7E42B1D1-77BA-4EEF-96B8-EA3B2C71C173}" destId="{3FC5A195-6394-44E3-B757-93D414D44CF5}" srcOrd="4" destOrd="0" presId="urn:microsoft.com/office/officeart/2005/8/layout/radial3"/>
  </dgm:cxnLst>
  <dgm:bg>
    <a:solidFill>
      <a:schemeClr val="bg1">
        <a:alpha val="0"/>
      </a:schemeClr>
    </a:solidFill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AE6FC2-0D93-431A-8698-C633CD720151}">
      <dsp:nvSpPr>
        <dsp:cNvPr id="0" name=""/>
        <dsp:cNvSpPr/>
      </dsp:nvSpPr>
      <dsp:spPr>
        <a:xfrm>
          <a:off x="0" y="0"/>
          <a:ext cx="3054667" cy="122186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marL="0" lvl="0" indent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400" kern="1200" dirty="0"/>
            <a:t>회계</a:t>
          </a:r>
          <a:r>
            <a:rPr lang="en-US" altLang="ko-KR" sz="3200" kern="1200" dirty="0"/>
            <a:t>(</a:t>
          </a:r>
          <a:r>
            <a:rPr lang="ko-KR" altLang="en-US" sz="3200" kern="1200" dirty="0"/>
            <a:t>기록</a:t>
          </a:r>
          <a:r>
            <a:rPr lang="en-US" altLang="ko-KR" sz="3200" kern="1200" dirty="0"/>
            <a:t>)</a:t>
          </a:r>
          <a:endParaRPr lang="ko-KR" altLang="en-US" sz="4000" kern="1200" dirty="0"/>
        </a:p>
      </dsp:txBody>
      <dsp:txXfrm>
        <a:off x="0" y="0"/>
        <a:ext cx="3054667" cy="1221867"/>
      </dsp:txXfrm>
    </dsp:sp>
    <dsp:sp modelId="{A85608CD-02EA-4E90-A0DA-4F13410E11FF}">
      <dsp:nvSpPr>
        <dsp:cNvPr id="0" name=""/>
        <dsp:cNvSpPr/>
      </dsp:nvSpPr>
      <dsp:spPr>
        <a:xfrm>
          <a:off x="3132" y="1240684"/>
          <a:ext cx="3054667" cy="232776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1" kern="1200" dirty="0">
              <a:solidFill>
                <a:srgbClr val="FF0000"/>
              </a:solidFill>
            </a:rPr>
            <a:t>감자 일기장</a:t>
          </a:r>
        </a:p>
      </dsp:txBody>
      <dsp:txXfrm>
        <a:off x="3132" y="1240684"/>
        <a:ext cx="3054667" cy="2327760"/>
      </dsp:txXfrm>
    </dsp:sp>
    <dsp:sp modelId="{93C57C94-8831-4D93-8FA0-CA54A22F7750}">
      <dsp:nvSpPr>
        <dsp:cNvPr id="0" name=""/>
        <dsp:cNvSpPr/>
      </dsp:nvSpPr>
      <dsp:spPr>
        <a:xfrm>
          <a:off x="3485454" y="18817"/>
          <a:ext cx="3054667" cy="122186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marL="0" lvl="0" indent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4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재무</a:t>
          </a:r>
          <a:r>
            <a:rPr lang="en-US" altLang="ko-KR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(</a:t>
          </a:r>
          <a:r>
            <a:rPr lang="ko-KR" altLang="en-US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분석</a:t>
          </a:r>
          <a:r>
            <a:rPr lang="en-US" altLang="ko-KR" sz="3200" kern="12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  <a:cs typeface="+mn-cs"/>
            </a:rPr>
            <a:t>)</a:t>
          </a:r>
          <a:endParaRPr lang="ko-KR" altLang="en-US" sz="4400" kern="1200" dirty="0">
            <a:solidFill>
              <a:prstClr val="white"/>
            </a:solidFill>
            <a:latin typeface="맑은 고딕" panose="020F0502020204030204"/>
            <a:ea typeface="맑은 고딕" panose="020B0503020000020004" pitchFamily="50" charset="-127"/>
            <a:cs typeface="+mn-cs"/>
          </a:endParaRPr>
        </a:p>
      </dsp:txBody>
      <dsp:txXfrm>
        <a:off x="3485454" y="18817"/>
        <a:ext cx="3054667" cy="1221867"/>
      </dsp:txXfrm>
    </dsp:sp>
    <dsp:sp modelId="{595D3AD2-D32E-432D-B0E6-D0E79910A302}">
      <dsp:nvSpPr>
        <dsp:cNvPr id="0" name=""/>
        <dsp:cNvSpPr/>
      </dsp:nvSpPr>
      <dsp:spPr>
        <a:xfrm>
          <a:off x="3485454" y="1240684"/>
          <a:ext cx="3054667" cy="232776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1" kern="1200" spc="-150" dirty="0">
              <a:solidFill>
                <a:srgbClr val="FF0000"/>
              </a:solidFill>
            </a:rPr>
            <a:t>감자농장 건강검진</a:t>
          </a:r>
        </a:p>
      </dsp:txBody>
      <dsp:txXfrm>
        <a:off x="3485454" y="1240684"/>
        <a:ext cx="3054667" cy="2327760"/>
      </dsp:txXfrm>
    </dsp:sp>
    <dsp:sp modelId="{60B8DA3D-B001-44C7-ABFA-0ACE00BB9B60}">
      <dsp:nvSpPr>
        <dsp:cNvPr id="0" name=""/>
        <dsp:cNvSpPr/>
      </dsp:nvSpPr>
      <dsp:spPr>
        <a:xfrm>
          <a:off x="6967775" y="18817"/>
          <a:ext cx="3054667" cy="122186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000" kern="1200" dirty="0"/>
            <a:t>세무</a:t>
          </a:r>
          <a:r>
            <a:rPr lang="en-US" altLang="ko-KR" sz="3200" kern="1200" dirty="0"/>
            <a:t>(</a:t>
          </a:r>
          <a:r>
            <a:rPr lang="ko-KR" altLang="en-US" sz="3200" kern="1200" dirty="0"/>
            <a:t>신고</a:t>
          </a:r>
          <a:r>
            <a:rPr lang="en-US" altLang="ko-KR" sz="3200" kern="1200" dirty="0"/>
            <a:t>)</a:t>
          </a:r>
          <a:endParaRPr lang="ko-KR" altLang="en-US" sz="4000" kern="1200" dirty="0"/>
        </a:p>
      </dsp:txBody>
      <dsp:txXfrm>
        <a:off x="6967775" y="18817"/>
        <a:ext cx="3054667" cy="1221867"/>
      </dsp:txXfrm>
    </dsp:sp>
    <dsp:sp modelId="{46A16DE5-CB5C-41BF-A3FA-7001A4670743}">
      <dsp:nvSpPr>
        <dsp:cNvPr id="0" name=""/>
        <dsp:cNvSpPr/>
      </dsp:nvSpPr>
      <dsp:spPr>
        <a:xfrm>
          <a:off x="6967775" y="1254744"/>
          <a:ext cx="3054667" cy="232776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1" kern="1200" dirty="0">
              <a:solidFill>
                <a:srgbClr val="FF0000"/>
              </a:solidFill>
            </a:rPr>
            <a:t>세금 신고</a:t>
          </a:r>
        </a:p>
      </dsp:txBody>
      <dsp:txXfrm>
        <a:off x="6967775" y="1254744"/>
        <a:ext cx="3054667" cy="23277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CF1EF-3124-4AC8-BD38-C67252817B04}">
      <dsp:nvSpPr>
        <dsp:cNvPr id="0" name=""/>
        <dsp:cNvSpPr/>
      </dsp:nvSpPr>
      <dsp:spPr>
        <a:xfrm>
          <a:off x="569461" y="504604"/>
          <a:ext cx="584121" cy="584121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영업</a:t>
          </a:r>
          <a:r>
            <a:rPr lang="en-US" altLang="ko-KR" sz="1050" kern="1200" dirty="0"/>
            <a:t>/</a:t>
          </a:r>
          <a:r>
            <a:rPr lang="ko-KR" altLang="en-US" sz="1050" kern="1200" dirty="0"/>
            <a:t>생산</a:t>
          </a:r>
        </a:p>
      </dsp:txBody>
      <dsp:txXfrm>
        <a:off x="655004" y="590147"/>
        <a:ext cx="413035" cy="413035"/>
      </dsp:txXfrm>
    </dsp:sp>
    <dsp:sp modelId="{251545F4-E630-4CC5-837F-EC45A98A4778}">
      <dsp:nvSpPr>
        <dsp:cNvPr id="0" name=""/>
        <dsp:cNvSpPr/>
      </dsp:nvSpPr>
      <dsp:spPr>
        <a:xfrm>
          <a:off x="640571" y="157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선별</a:t>
          </a:r>
        </a:p>
      </dsp:txBody>
      <dsp:txXfrm>
        <a:off x="705286" y="64872"/>
        <a:ext cx="312470" cy="312470"/>
      </dsp:txXfrm>
    </dsp:sp>
    <dsp:sp modelId="{21E969A2-6456-4E8E-BE39-F69A1D88AF15}">
      <dsp:nvSpPr>
        <dsp:cNvPr id="0" name=""/>
        <dsp:cNvSpPr/>
      </dsp:nvSpPr>
      <dsp:spPr>
        <a:xfrm>
          <a:off x="1139019" y="287936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가공</a:t>
          </a:r>
        </a:p>
      </dsp:txBody>
      <dsp:txXfrm>
        <a:off x="1203734" y="352651"/>
        <a:ext cx="312470" cy="312470"/>
      </dsp:txXfrm>
    </dsp:sp>
    <dsp:sp modelId="{764B25A9-DDBC-4D81-9900-124FA3362F41}">
      <dsp:nvSpPr>
        <dsp:cNvPr id="0" name=""/>
        <dsp:cNvSpPr/>
      </dsp:nvSpPr>
      <dsp:spPr>
        <a:xfrm>
          <a:off x="1139019" y="863493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포장</a:t>
          </a:r>
        </a:p>
      </dsp:txBody>
      <dsp:txXfrm>
        <a:off x="1203734" y="928208"/>
        <a:ext cx="312470" cy="312470"/>
      </dsp:txXfrm>
    </dsp:sp>
    <dsp:sp modelId="{0F043BDB-7DA8-4064-99E9-A7436C2EAC52}">
      <dsp:nvSpPr>
        <dsp:cNvPr id="0" name=""/>
        <dsp:cNvSpPr/>
      </dsp:nvSpPr>
      <dsp:spPr>
        <a:xfrm>
          <a:off x="640571" y="1151272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저장</a:t>
          </a:r>
        </a:p>
      </dsp:txBody>
      <dsp:txXfrm>
        <a:off x="705286" y="1215987"/>
        <a:ext cx="312470" cy="312470"/>
      </dsp:txXfrm>
    </dsp:sp>
    <dsp:sp modelId="{86265EFE-09DF-4B1B-B394-DDAFDF9CA42A}">
      <dsp:nvSpPr>
        <dsp:cNvPr id="0" name=""/>
        <dsp:cNvSpPr/>
      </dsp:nvSpPr>
      <dsp:spPr>
        <a:xfrm>
          <a:off x="142124" y="863493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출하</a:t>
          </a:r>
        </a:p>
      </dsp:txBody>
      <dsp:txXfrm>
        <a:off x="206839" y="928208"/>
        <a:ext cx="312470" cy="312470"/>
      </dsp:txXfrm>
    </dsp:sp>
    <dsp:sp modelId="{38DDB6C7-B586-4567-B72A-F860AAFE4882}">
      <dsp:nvSpPr>
        <dsp:cNvPr id="0" name=""/>
        <dsp:cNvSpPr/>
      </dsp:nvSpPr>
      <dsp:spPr>
        <a:xfrm>
          <a:off x="142124" y="287936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입고</a:t>
          </a:r>
        </a:p>
      </dsp:txBody>
      <dsp:txXfrm>
        <a:off x="206839" y="352651"/>
        <a:ext cx="312470" cy="3124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CF1EF-3124-4AC8-BD38-C67252817B04}">
      <dsp:nvSpPr>
        <dsp:cNvPr id="0" name=""/>
        <dsp:cNvSpPr/>
      </dsp:nvSpPr>
      <dsp:spPr>
        <a:xfrm>
          <a:off x="569461" y="504604"/>
          <a:ext cx="584121" cy="584121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50" kern="1200" dirty="0"/>
        </a:p>
      </dsp:txBody>
      <dsp:txXfrm>
        <a:off x="655004" y="590147"/>
        <a:ext cx="413035" cy="413035"/>
      </dsp:txXfrm>
    </dsp:sp>
    <dsp:sp modelId="{251545F4-E630-4CC5-837F-EC45A98A4778}">
      <dsp:nvSpPr>
        <dsp:cNvPr id="0" name=""/>
        <dsp:cNvSpPr/>
      </dsp:nvSpPr>
      <dsp:spPr>
        <a:xfrm>
          <a:off x="640571" y="157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회계</a:t>
          </a:r>
        </a:p>
      </dsp:txBody>
      <dsp:txXfrm>
        <a:off x="705286" y="64872"/>
        <a:ext cx="312470" cy="312470"/>
      </dsp:txXfrm>
    </dsp:sp>
    <dsp:sp modelId="{EC057BAA-A0C7-4BA9-A7B4-A140501D60A8}">
      <dsp:nvSpPr>
        <dsp:cNvPr id="0" name=""/>
        <dsp:cNvSpPr/>
      </dsp:nvSpPr>
      <dsp:spPr>
        <a:xfrm>
          <a:off x="1216129" y="575714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인사급여</a:t>
          </a:r>
        </a:p>
      </dsp:txBody>
      <dsp:txXfrm>
        <a:off x="1280844" y="640429"/>
        <a:ext cx="312470" cy="312470"/>
      </dsp:txXfrm>
    </dsp:sp>
    <dsp:sp modelId="{D32D8DFF-C96C-4EE3-8D19-FD4ED8CEBDF7}">
      <dsp:nvSpPr>
        <dsp:cNvPr id="0" name=""/>
        <dsp:cNvSpPr/>
      </dsp:nvSpPr>
      <dsp:spPr>
        <a:xfrm>
          <a:off x="640571" y="1151272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자재</a:t>
          </a:r>
        </a:p>
      </dsp:txBody>
      <dsp:txXfrm>
        <a:off x="705286" y="1215987"/>
        <a:ext cx="312470" cy="312470"/>
      </dsp:txXfrm>
    </dsp:sp>
    <dsp:sp modelId="{3FC5A195-6394-44E3-B757-93D414D44CF5}">
      <dsp:nvSpPr>
        <dsp:cNvPr id="0" name=""/>
        <dsp:cNvSpPr/>
      </dsp:nvSpPr>
      <dsp:spPr>
        <a:xfrm>
          <a:off x="65014" y="575714"/>
          <a:ext cx="441900" cy="4419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자금</a:t>
          </a:r>
        </a:p>
      </dsp:txBody>
      <dsp:txXfrm>
        <a:off x="129729" y="640429"/>
        <a:ext cx="312470" cy="312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9T16:00:45.91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2017,'2'4,"-1"-1,1 1,0-1,0 1,0-1,1 0,-1 0,1 0,0 0,-1 0,5 2,3 5,-7-7,36 40,-2 2,36 56,-3-18,-45-39,-14-23,0-1,2 0,28 34,-12-13,-26-35,0 0,1 0,-1 0,1-1,1 0,-1 0,7 6,-10-11,-1 1,0-1,1 0,-1 0,0 0,0 1,1-1,-1 0,0 0,1 0,-1 0,0 0,1 0,-1 0,0 1,1-1,-1 0,0 0,1 0,-1-1,0 1,1 0,-1 0,0 0,1 0,-1 0,0 0,1 0,-1 0,0-1,0 1,1 0,-1 0,0 0,1-1,-1 1,0 0,0 0,0-1,1 1,5-20,-3-24,-3 43,1-30,0 1,11-60,73-324,-66 344,54-133,50-61,-86 188,9-13,5 2,63-83,137-151,-164 213,-1 12,145-127,-211 205,234-188,-229 190,0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9T16:00:34.32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2017,'2'4,"-1"-1,1 1,0-1,0 1,0-1,1 0,-1 0,1 0,0 0,-1 0,5 2,3 5,-7-7,36 40,-2 2,36 56,-3-18,-45-39,-14-23,0-1,2 0,28 34,-12-13,-26-35,0 0,1 0,-1 0,1-1,1 0,-1 0,7 6,-10-11,-1 1,0-1,1 0,-1 0,0 0,0 1,1-1,-1 0,0 0,1 0,-1 0,0 0,1 0,-1 0,0 1,1-1,-1 0,0 0,1 0,-1-1,0 1,1 0,-1 0,0 0,1 0,-1 0,0 0,1 0,-1 0,0-1,0 1,1 0,-1 0,0 0,1-1,-1 1,0 0,0 0,0-1,1 1,5-20,-3-24,-3 43,1-30,0 1,11-60,73-324,-66 344,54-133,50-61,-86 188,9-13,5 2,63-83,137-151,-164 213,-1 12,145-127,-211 205,234-188,-229 190,0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9T16:00:34.32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1138,'0'20,"-1"18,2-1,2 1,10 53,30 104,-23-137,-14-44,-1 1,0 0,-2-1,1 1,1 19,0 18,16 67,-12-78,-2 0,-1 0,-1 50,-4-103,0 0,1 0,0 0,1 0,1 0,0 1,9-20,-7 16,-1 0,0 0,-1-1,0 0,-2 1,2-26,6-30,74-237,-75 281,0 1,2-1,0 2,18-29,12-24,10-24,5 3,97-131,222-216,-302 374,93-71,-144 125,80-60,-90 70,1 0,0 1,1 0,0 1,0 0,18-4,-9 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9T16:02:28.57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2017,'2'4,"-1"-1,1 1,0-1,0 1,0-1,1 0,-1 0,1 0,0 0,-1 0,5 2,3 5,-7-7,36 40,-2 2,36 56,-3-18,-45-39,-14-23,0-1,2 0,28 34,-12-13,-26-35,0 0,1 0,-1 0,1-1,1 0,-1 0,7 6,-10-11,-1 1,0-1,1 0,-1 0,0 0,0 1,1-1,-1 0,0 0,1 0,-1 0,0 0,1 0,-1 0,0 1,1-1,-1 0,0 0,1 0,-1-1,0 1,1 0,-1 0,0 0,1 0,-1 0,0 0,1 0,-1 0,0-1,0 1,1 0,-1 0,0 0,1-1,-1 1,0 0,0 0,0-1,1 1,5-20,-3-24,-3 43,1-30,0 1,11-60,73-324,-66 344,54-133,50-61,-86 188,9-13,5 2,63-83,137-151,-164 213,-1 12,145-127,-211 205,234-188,-229 190,0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20T16:06:26.554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2017,'2'4,"-1"-1,1 1,0-1,0 1,0-1,1 0,-1 0,1 0,0 0,-1 0,5 2,3 5,-7-7,36 40,-2 2,36 56,-3-18,-45-39,-14-23,0-1,2 0,28 34,-12-13,-26-35,0 0,1 0,-1 0,1-1,1 0,-1 0,7 6,-10-11,-1 1,0-1,1 0,-1 0,0 0,0 1,1-1,-1 0,0 0,1 0,-1 0,0 0,1 0,-1 0,0 1,1-1,-1 0,0 0,1 0,-1-1,0 1,1 0,-1 0,0 0,1 0,-1 0,0 0,1 0,-1 0,0-1,0 1,1 0,-1 0,0 0,1-1,-1 1,0 0,0 0,0-1,1 1,5-20,-3-24,-3 43,1-30,0 1,11-60,73-324,-66 344,54-133,50-61,-86 188,9-13,5 2,63-83,137-151,-164 213,-1 12,145-127,-211 205,234-188,-229 190,0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0C587-B2BC-4615-905A-826FF21B2490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A6CFC-243E-4DFA-9E8A-311510976E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957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1878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038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A336D-9D22-8B3F-F2B3-7B0E6A7E8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A19D98B-829E-2526-C874-CEBA6F998C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B40BEB9-76D5-00A6-7C80-68C6E2DBC8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4F0D3EE-E762-41E1-2188-739550553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206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세무</a:t>
            </a:r>
            <a:r>
              <a:rPr lang="en-US" altLang="ko-KR" sz="1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, </a:t>
            </a:r>
            <a:r>
              <a:rPr lang="ko-KR" altLang="en-US" sz="1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회계</a:t>
            </a:r>
            <a:r>
              <a:rPr lang="en-US" altLang="ko-KR" sz="1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, </a:t>
            </a:r>
            <a:r>
              <a:rPr lang="ko-KR" altLang="en-US" sz="1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재무 장부의 차이점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760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 dirty="0"/>
              <a:t>https://www.nts.go.kr/nts/cm/cntnts/cntntsView.do?mi=6528&amp;cntntsId=7956</a:t>
            </a:r>
          </a:p>
          <a:p>
            <a:pPr lvl="0">
              <a:defRPr/>
            </a:pPr>
            <a:r>
              <a:rPr lang="ko-KR" altLang="en-US" dirty="0"/>
              <a:t>목적</a:t>
            </a:r>
            <a:r>
              <a:rPr lang="en-US" altLang="ko-KR" dirty="0"/>
              <a:t>: </a:t>
            </a:r>
            <a:r>
              <a:rPr lang="ko-KR" altLang="en-US" b="1" dirty="0"/>
              <a:t>돈의 흐름을 기록</a:t>
            </a:r>
            <a:r>
              <a:rPr lang="ko-KR" altLang="en-US" dirty="0"/>
              <a:t>해서 내가 농장에서 뭘 했는지 숫자로 보여줌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https://www.nts.go.kr/nts/cm/cntnts/cntntsView.do?mi=6528&amp;cntntsId=7956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https://www.nts.go.kr/nts/cm/cntnts/cntntsView.do?mi=6528&amp;cntntsId=7956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46148-4245-276E-7AF6-C3BE98C1A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A640E44-E6EE-41E0-B019-DB5E5A8C40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6E49757-B42C-2FF5-2A41-0112C9FD8A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0A30E86-E2A3-6051-B595-73D3C007B9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0425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A0B97D-CA88-F5F6-1519-C5AD02CF6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70DFA91-0ED5-A1EA-02BD-22FD1AEFE84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B7DE514-77D2-EF4B-6C1C-20A25E5F5F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F848499-F565-A301-E973-8347D317B9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7A6CFC-243E-4DFA-9E8A-311510976E44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2380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○ 고정비용</a:t>
            </a:r>
          </a:p>
          <a:p>
            <a:r>
              <a:rPr lang="en-US" altLang="ko-KR"/>
              <a:t>- </a:t>
            </a:r>
            <a:r>
              <a:rPr lang="ko-KR" altLang="en-US"/>
              <a:t>토지 임대료</a:t>
            </a:r>
            <a:r>
              <a:rPr lang="en-US" altLang="ko-KR"/>
              <a:t>: 2,000,000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농기계 구입비</a:t>
            </a:r>
            <a:r>
              <a:rPr lang="en-US" altLang="ko-KR"/>
              <a:t>(</a:t>
            </a:r>
            <a:r>
              <a:rPr lang="ko-KR" altLang="en-US"/>
              <a:t>감가상각 포함</a:t>
            </a:r>
            <a:r>
              <a:rPr lang="en-US" altLang="ko-KR"/>
              <a:t>): 1,500,000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창고 임대료</a:t>
            </a:r>
            <a:r>
              <a:rPr lang="en-US" altLang="ko-KR"/>
              <a:t>: 1,000,000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보험료</a:t>
            </a:r>
            <a:r>
              <a:rPr lang="en-US" altLang="ko-KR"/>
              <a:t>: 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ko-KR" altLang="en-US"/>
              <a:t>○ 변동비용</a:t>
            </a:r>
            <a:r>
              <a:rPr lang="en-US" altLang="ko-KR"/>
              <a:t>(</a:t>
            </a:r>
            <a:r>
              <a:rPr lang="ko-KR" altLang="en-US"/>
              <a:t>단위당</a:t>
            </a:r>
            <a:r>
              <a:rPr lang="en-US" altLang="ko-KR"/>
              <a:t>):</a:t>
            </a:r>
          </a:p>
          <a:p>
            <a:r>
              <a:rPr lang="en-US" altLang="ko-KR"/>
              <a:t>- </a:t>
            </a:r>
            <a:r>
              <a:rPr lang="ko-KR" altLang="en-US"/>
              <a:t>종자 비용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비료 및 농약 비용</a:t>
            </a:r>
            <a:r>
              <a:rPr lang="en-US" altLang="ko-KR"/>
              <a:t>: 800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노동비</a:t>
            </a:r>
            <a:r>
              <a:rPr lang="en-US" altLang="ko-KR"/>
              <a:t>: 1,200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운송비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ko-KR" altLang="en-US"/>
              <a:t>○ 김 농부는 재배한 농산물을 단위당 </a:t>
            </a:r>
            <a:r>
              <a:rPr lang="en-US" altLang="ko-KR"/>
              <a:t>4,500</a:t>
            </a:r>
            <a:r>
              <a:rPr lang="ko-KR" altLang="en-US"/>
              <a:t>원에 판매합니다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총 고정비용을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단위당 변동비용을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농부가 손익분기점을 달성하기 위해 판매해야 하는 최소 생산량</a:t>
            </a:r>
            <a:r>
              <a:rPr lang="en-US" altLang="ko-KR"/>
              <a:t>(</a:t>
            </a:r>
            <a:r>
              <a:rPr lang="ko-KR" altLang="en-US"/>
              <a:t>단위</a:t>
            </a:r>
            <a:r>
              <a:rPr lang="en-US" altLang="ko-KR"/>
              <a:t>)</a:t>
            </a:r>
            <a:r>
              <a:rPr lang="ko-KR" altLang="en-US"/>
              <a:t>을 </a:t>
            </a:r>
          </a:p>
          <a:p>
            <a:r>
              <a:rPr lang="ko-KR" altLang="en-US"/>
              <a:t>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만약 김 농부가 판매 가격을 단위당 </a:t>
            </a:r>
            <a:r>
              <a:rPr lang="en-US" altLang="ko-KR"/>
              <a:t>5,000</a:t>
            </a:r>
            <a:r>
              <a:rPr lang="ko-KR" altLang="en-US"/>
              <a:t>원으로 올리면</a:t>
            </a:r>
            <a:r>
              <a:rPr lang="en-US" altLang="ko-KR"/>
              <a:t>, </a:t>
            </a:r>
            <a:r>
              <a:rPr lang="ko-KR" altLang="en-US"/>
              <a:t>손익분기점이 어떻게 </a:t>
            </a:r>
          </a:p>
          <a:p>
            <a:r>
              <a:rPr lang="ko-KR" altLang="en-US"/>
              <a:t>변하는지 계산하시오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47250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5C345-DDA3-0281-1536-5C287DEF4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34B3938-081B-FEDB-4EF7-CB747784FC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D771CED-2638-6A0F-9E42-C69942B505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○ 고정비용</a:t>
            </a:r>
          </a:p>
          <a:p>
            <a:r>
              <a:rPr lang="en-US" altLang="ko-KR"/>
              <a:t>- </a:t>
            </a:r>
            <a:r>
              <a:rPr lang="ko-KR" altLang="en-US"/>
              <a:t>토지 임대료</a:t>
            </a:r>
            <a:r>
              <a:rPr lang="en-US" altLang="ko-KR"/>
              <a:t>: 2,000,000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농기계 구입비</a:t>
            </a:r>
            <a:r>
              <a:rPr lang="en-US" altLang="ko-KR"/>
              <a:t>(</a:t>
            </a:r>
            <a:r>
              <a:rPr lang="ko-KR" altLang="en-US"/>
              <a:t>감가상각 포함</a:t>
            </a:r>
            <a:r>
              <a:rPr lang="en-US" altLang="ko-KR"/>
              <a:t>): 1,500,000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창고 임대료</a:t>
            </a:r>
            <a:r>
              <a:rPr lang="en-US" altLang="ko-KR"/>
              <a:t>: 1,000,000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보험료</a:t>
            </a:r>
            <a:r>
              <a:rPr lang="en-US" altLang="ko-KR"/>
              <a:t>: 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ko-KR" altLang="en-US"/>
              <a:t>○ 변동비용</a:t>
            </a:r>
            <a:r>
              <a:rPr lang="en-US" altLang="ko-KR"/>
              <a:t>(</a:t>
            </a:r>
            <a:r>
              <a:rPr lang="ko-KR" altLang="en-US"/>
              <a:t>단위당</a:t>
            </a:r>
            <a:r>
              <a:rPr lang="en-US" altLang="ko-KR"/>
              <a:t>):</a:t>
            </a:r>
          </a:p>
          <a:p>
            <a:r>
              <a:rPr lang="en-US" altLang="ko-KR"/>
              <a:t>- </a:t>
            </a:r>
            <a:r>
              <a:rPr lang="ko-KR" altLang="en-US"/>
              <a:t>종자 비용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비료 및 농약 비용</a:t>
            </a:r>
            <a:r>
              <a:rPr lang="en-US" altLang="ko-KR"/>
              <a:t>: 800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노동비</a:t>
            </a:r>
            <a:r>
              <a:rPr lang="en-US" altLang="ko-KR"/>
              <a:t>: 1,200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운송비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ko-KR" altLang="en-US"/>
              <a:t>○ 김 농부는 재배한 농산물을 단위당 </a:t>
            </a:r>
            <a:r>
              <a:rPr lang="en-US" altLang="ko-KR"/>
              <a:t>4,500</a:t>
            </a:r>
            <a:r>
              <a:rPr lang="ko-KR" altLang="en-US"/>
              <a:t>원에 판매합니다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총 고정비용을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단위당 변동비용을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농부가 손익분기점을 달성하기 위해 판매해야 하는 최소 생산량</a:t>
            </a:r>
            <a:r>
              <a:rPr lang="en-US" altLang="ko-KR"/>
              <a:t>(</a:t>
            </a:r>
            <a:r>
              <a:rPr lang="ko-KR" altLang="en-US"/>
              <a:t>단위</a:t>
            </a:r>
            <a:r>
              <a:rPr lang="en-US" altLang="ko-KR"/>
              <a:t>)</a:t>
            </a:r>
            <a:r>
              <a:rPr lang="ko-KR" altLang="en-US"/>
              <a:t>을 </a:t>
            </a:r>
          </a:p>
          <a:p>
            <a:r>
              <a:rPr lang="ko-KR" altLang="en-US"/>
              <a:t>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만약 김 농부가 판매 가격을 단위당 </a:t>
            </a:r>
            <a:r>
              <a:rPr lang="en-US" altLang="ko-KR"/>
              <a:t>5,000</a:t>
            </a:r>
            <a:r>
              <a:rPr lang="ko-KR" altLang="en-US"/>
              <a:t>원으로 올리면</a:t>
            </a:r>
            <a:r>
              <a:rPr lang="en-US" altLang="ko-KR"/>
              <a:t>, </a:t>
            </a:r>
            <a:r>
              <a:rPr lang="ko-KR" altLang="en-US"/>
              <a:t>손익분기점이 어떻게 </a:t>
            </a:r>
          </a:p>
          <a:p>
            <a:r>
              <a:rPr lang="ko-KR" altLang="en-US"/>
              <a:t>변하는지 계산하시오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8F5BE23-A9DD-CF02-8FC8-ADB410F946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55705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B8B54-4C4D-7F59-F8F0-4AFF0A563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86253A2-688D-17B0-C781-97D5B52C38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86B2750-FFB2-B227-D367-A4CAF34D50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○ 고정비용</a:t>
            </a:r>
          </a:p>
          <a:p>
            <a:r>
              <a:rPr lang="en-US" altLang="ko-KR"/>
              <a:t>- </a:t>
            </a:r>
            <a:r>
              <a:rPr lang="ko-KR" altLang="en-US"/>
              <a:t>토지 임대료</a:t>
            </a:r>
            <a:r>
              <a:rPr lang="en-US" altLang="ko-KR"/>
              <a:t>: 2,000,000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농기계 구입비</a:t>
            </a:r>
            <a:r>
              <a:rPr lang="en-US" altLang="ko-KR"/>
              <a:t>(</a:t>
            </a:r>
            <a:r>
              <a:rPr lang="ko-KR" altLang="en-US"/>
              <a:t>감가상각 포함</a:t>
            </a:r>
            <a:r>
              <a:rPr lang="en-US" altLang="ko-KR"/>
              <a:t>): 1,500,000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창고 임대료</a:t>
            </a:r>
            <a:r>
              <a:rPr lang="en-US" altLang="ko-KR"/>
              <a:t>: 1,000,000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en-US" altLang="ko-KR"/>
              <a:t>- </a:t>
            </a:r>
            <a:r>
              <a:rPr lang="ko-KR" altLang="en-US"/>
              <a:t>보험료</a:t>
            </a:r>
            <a:r>
              <a:rPr lang="en-US" altLang="ko-KR"/>
              <a:t>: 500,000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년</a:t>
            </a:r>
          </a:p>
          <a:p>
            <a:r>
              <a:rPr lang="ko-KR" altLang="en-US"/>
              <a:t>○ 변동비용</a:t>
            </a:r>
            <a:r>
              <a:rPr lang="en-US" altLang="ko-KR"/>
              <a:t>(</a:t>
            </a:r>
            <a:r>
              <a:rPr lang="ko-KR" altLang="en-US"/>
              <a:t>단위당</a:t>
            </a:r>
            <a:r>
              <a:rPr lang="en-US" altLang="ko-KR"/>
              <a:t>):</a:t>
            </a:r>
          </a:p>
          <a:p>
            <a:r>
              <a:rPr lang="en-US" altLang="ko-KR"/>
              <a:t>- </a:t>
            </a:r>
            <a:r>
              <a:rPr lang="ko-KR" altLang="en-US"/>
              <a:t>종자 비용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비료 및 농약 비용</a:t>
            </a:r>
            <a:r>
              <a:rPr lang="en-US" altLang="ko-KR"/>
              <a:t>: 800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노동비</a:t>
            </a:r>
            <a:r>
              <a:rPr lang="en-US" altLang="ko-KR"/>
              <a:t>: 1,200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en-US" altLang="ko-KR"/>
              <a:t>- </a:t>
            </a:r>
            <a:r>
              <a:rPr lang="ko-KR" altLang="en-US"/>
              <a:t>운송비</a:t>
            </a:r>
            <a:r>
              <a:rPr lang="en-US" altLang="ko-KR"/>
              <a:t>: 500</a:t>
            </a:r>
            <a:r>
              <a:rPr lang="ko-KR" altLang="en-US"/>
              <a:t>원</a:t>
            </a:r>
            <a:r>
              <a:rPr lang="en-US" altLang="ko-KR"/>
              <a:t>/</a:t>
            </a:r>
            <a:r>
              <a:rPr lang="ko-KR" altLang="en-US"/>
              <a:t>단위</a:t>
            </a:r>
          </a:p>
          <a:p>
            <a:r>
              <a:rPr lang="ko-KR" altLang="en-US"/>
              <a:t>○ 김 농부는 재배한 농산물을 단위당 </a:t>
            </a:r>
            <a:r>
              <a:rPr lang="en-US" altLang="ko-KR"/>
              <a:t>4,500</a:t>
            </a:r>
            <a:r>
              <a:rPr lang="ko-KR" altLang="en-US"/>
              <a:t>원에 판매합니다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총 고정비용을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농부의 단위당 변동비용을 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김 농부가 손익분기점을 달성하기 위해 판매해야 하는 최소 생산량</a:t>
            </a:r>
            <a:r>
              <a:rPr lang="en-US" altLang="ko-KR"/>
              <a:t>(</a:t>
            </a:r>
            <a:r>
              <a:rPr lang="ko-KR" altLang="en-US"/>
              <a:t>단위</a:t>
            </a:r>
            <a:r>
              <a:rPr lang="en-US" altLang="ko-KR"/>
              <a:t>)</a:t>
            </a:r>
            <a:r>
              <a:rPr lang="ko-KR" altLang="en-US"/>
              <a:t>을 </a:t>
            </a:r>
          </a:p>
          <a:p>
            <a:r>
              <a:rPr lang="ko-KR" altLang="en-US"/>
              <a:t>계산하시오</a:t>
            </a:r>
            <a:r>
              <a:rPr lang="en-US" altLang="ko-KR"/>
              <a:t>.</a:t>
            </a:r>
          </a:p>
          <a:p>
            <a:r>
              <a:rPr lang="en-US" altLang="ko-KR"/>
              <a:t>- </a:t>
            </a:r>
            <a:r>
              <a:rPr lang="ko-KR" altLang="en-US"/>
              <a:t>만약 김 농부가 판매 가격을 단위당 </a:t>
            </a:r>
            <a:r>
              <a:rPr lang="en-US" altLang="ko-KR"/>
              <a:t>5,000</a:t>
            </a:r>
            <a:r>
              <a:rPr lang="ko-KR" altLang="en-US"/>
              <a:t>원으로 올리면</a:t>
            </a:r>
            <a:r>
              <a:rPr lang="en-US" altLang="ko-KR"/>
              <a:t>, </a:t>
            </a:r>
            <a:r>
              <a:rPr lang="ko-KR" altLang="en-US"/>
              <a:t>손익분기점이 어떻게 </a:t>
            </a:r>
          </a:p>
          <a:p>
            <a:r>
              <a:rPr lang="ko-KR" altLang="en-US"/>
              <a:t>변하는지 계산하시오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E1AB546-F7B5-93A8-ECC5-EB21A1B24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06263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0D285-07B0-57B5-D513-6196AF7A5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664186C-6FC7-1E94-8F23-24DAF03440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3A6B008-76F6-8FBA-E2BA-87A53B3D1E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여기서 잠깐 멈춰 보면 점점 용어가 어려워 져서 용어 설명을 하자면</a:t>
            </a:r>
            <a:endParaRPr lang="en-US" altLang="ko-KR" dirty="0"/>
          </a:p>
          <a:p>
            <a:r>
              <a:rPr lang="en-US" altLang="ko-KR" dirty="0"/>
              <a:t>FTA </a:t>
            </a:r>
            <a:r>
              <a:rPr lang="ko-KR" altLang="en-US" dirty="0"/>
              <a:t>하도 많이 들어서 이제 설명이 필요 없죠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 algn="l"/>
            <a:r>
              <a:rPr lang="ko-KR" altLang="en-US" dirty="0"/>
              <a:t>여러분이 알고 있는 </a:t>
            </a:r>
            <a:r>
              <a:rPr lang="en-US" altLang="ko-KR" dirty="0"/>
              <a:t>FTA</a:t>
            </a:r>
            <a:r>
              <a:rPr lang="ko-KR" altLang="en-US" dirty="0"/>
              <a:t>는 주로 한국과 미국</a:t>
            </a:r>
            <a:r>
              <a:rPr lang="en-US" altLang="ko-KR" dirty="0"/>
              <a:t>, </a:t>
            </a:r>
            <a:r>
              <a:rPr lang="ko-KR" altLang="en-US" dirty="0"/>
              <a:t>한국과 중국처럼 두 나라가 맺는 양자 협상이었습니다</a:t>
            </a:r>
            <a:r>
              <a:rPr lang="en-US" altLang="ko-KR" dirty="0"/>
              <a:t>. </a:t>
            </a:r>
            <a:r>
              <a:rPr lang="ko-KR" altLang="en-US" dirty="0"/>
              <a:t>그런데 이제는 세 나라 이상</a:t>
            </a:r>
            <a:r>
              <a:rPr lang="en-US" altLang="ko-KR" dirty="0"/>
              <a:t>, </a:t>
            </a:r>
            <a:r>
              <a:rPr lang="ko-KR" altLang="en-US" dirty="0"/>
              <a:t>여러 국가가 함께 맺는 대규모 무역협정으로 변화하고 있습니다</a:t>
            </a:r>
            <a:r>
              <a:rPr lang="en-US" altLang="ko-KR" dirty="0"/>
              <a:t>. </a:t>
            </a:r>
            <a:r>
              <a:rPr lang="ko-KR" altLang="en-US" dirty="0"/>
              <a:t>그래서 ‘규모가 </a:t>
            </a:r>
            <a:r>
              <a:rPr lang="ko-KR" altLang="en-US" dirty="0" err="1"/>
              <a:t>커졌다’는</a:t>
            </a:r>
            <a:r>
              <a:rPr lang="ko-KR" altLang="en-US" dirty="0"/>
              <a:t> 의미에서 앞에 ‘</a:t>
            </a:r>
            <a:r>
              <a:rPr lang="en-US" altLang="ko-KR" dirty="0"/>
              <a:t>MEGA’</a:t>
            </a:r>
            <a:r>
              <a:rPr lang="ko-KR" altLang="en-US" dirty="0"/>
              <a:t>를 붙여 ‘메가 </a:t>
            </a:r>
            <a:r>
              <a:rPr lang="en-US" altLang="ko-KR" dirty="0"/>
              <a:t>FTA’</a:t>
            </a:r>
            <a:r>
              <a:rPr lang="ko-KR" altLang="en-US" dirty="0"/>
              <a:t>라고 부릅니다</a:t>
            </a:r>
            <a:r>
              <a:rPr lang="en-US" altLang="ko-KR" dirty="0"/>
              <a:t>. </a:t>
            </a:r>
            <a:r>
              <a:rPr lang="ko-KR" altLang="en-US" dirty="0"/>
              <a:t>최근에는 더 많은 나라가 모여 시장 규모를 키우고</a:t>
            </a:r>
            <a:r>
              <a:rPr lang="en-US" altLang="ko-KR" dirty="0"/>
              <a:t>, </a:t>
            </a:r>
            <a:r>
              <a:rPr lang="ko-KR" altLang="en-US" dirty="0"/>
              <a:t>협상에서 더 큰 이익을 얻기 위해 메가 </a:t>
            </a:r>
            <a:r>
              <a:rPr lang="en-US" altLang="ko-KR" dirty="0"/>
              <a:t>FTA </a:t>
            </a:r>
            <a:r>
              <a:rPr lang="ko-KR" altLang="en-US" dirty="0"/>
              <a:t>형태로 협상이 진행되는 것이 추세입니다</a:t>
            </a:r>
            <a:br>
              <a:rPr lang="en-US" altLang="ko-KR" dirty="0"/>
            </a:b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0E1EECF-2C5E-3813-7E21-3C5E676CB5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039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686E7-6B8C-6784-88EA-B125881D1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A6CE7AF-BC12-EA26-1A45-1473EE763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6D6209A-E8A3-01DE-CED1-6F4AF9C1B6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ko-KR" altLang="en-US" dirty="0"/>
              <a:t>실제로 메가 </a:t>
            </a:r>
            <a:r>
              <a:rPr lang="en-US" altLang="ko-KR" dirty="0"/>
              <a:t>FTA</a:t>
            </a:r>
            <a:r>
              <a:rPr lang="ko-KR" altLang="en-US" dirty="0"/>
              <a:t>는 우리가 잘 몰라서 그렇지</a:t>
            </a:r>
            <a:r>
              <a:rPr lang="en-US" altLang="ko-KR" dirty="0"/>
              <a:t>, </a:t>
            </a:r>
            <a:r>
              <a:rPr lang="ko-KR" altLang="en-US" dirty="0"/>
              <a:t>이미 전 세계적으로 활발하게 추진되고 있습니다</a:t>
            </a:r>
            <a:r>
              <a:rPr lang="en-US" altLang="ko-KR" dirty="0"/>
              <a:t>. </a:t>
            </a:r>
            <a:r>
              <a:rPr lang="ko-KR" altLang="en-US" dirty="0"/>
              <a:t>이미 체결된 메가 </a:t>
            </a:r>
            <a:r>
              <a:rPr lang="en-US" altLang="ko-KR" dirty="0"/>
              <a:t>FTA</a:t>
            </a:r>
            <a:r>
              <a:rPr lang="ko-KR" altLang="en-US" dirty="0"/>
              <a:t>도 많지만</a:t>
            </a:r>
            <a:r>
              <a:rPr lang="en-US" altLang="ko-KR" dirty="0"/>
              <a:t>, </a:t>
            </a:r>
            <a:r>
              <a:rPr lang="ko-KR" altLang="en-US" dirty="0"/>
              <a:t>올해만 해도 </a:t>
            </a:r>
            <a:r>
              <a:rPr lang="en-US" altLang="ko-KR" dirty="0"/>
              <a:t>ASEAN, EU, EFTA </a:t>
            </a:r>
            <a:r>
              <a:rPr lang="ko-KR" altLang="en-US" dirty="0"/>
              <a:t>등 주요 국가 연합들이 다양한 국가를 상대로 </a:t>
            </a:r>
            <a:r>
              <a:rPr lang="en-US" altLang="ko-KR" dirty="0"/>
              <a:t>FTA </a:t>
            </a:r>
            <a:r>
              <a:rPr lang="ko-KR" altLang="en-US" dirty="0"/>
              <a:t>협정을 시도하고 있습니다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en-US" altLang="ko-KR" dirty="0"/>
              <a:t>ASEAN</a:t>
            </a:r>
            <a:r>
              <a:rPr lang="ko-KR" altLang="en-US" dirty="0"/>
              <a:t>은 브루나이</a:t>
            </a:r>
            <a:r>
              <a:rPr lang="en-US" altLang="ko-KR" dirty="0"/>
              <a:t>, </a:t>
            </a:r>
            <a:r>
              <a:rPr lang="ko-KR" altLang="en-US" dirty="0"/>
              <a:t>캄보디아</a:t>
            </a:r>
            <a:r>
              <a:rPr lang="en-US" altLang="ko-KR" dirty="0"/>
              <a:t>, </a:t>
            </a:r>
            <a:r>
              <a:rPr lang="ko-KR" altLang="en-US" dirty="0"/>
              <a:t>인도네시아 등 동남아시아 </a:t>
            </a:r>
            <a:r>
              <a:rPr lang="en-US" altLang="ko-KR" dirty="0"/>
              <a:t>10</a:t>
            </a:r>
            <a:r>
              <a:rPr lang="ko-KR" altLang="en-US" dirty="0"/>
              <a:t>개국이 모여 만든 경제 공동체로</a:t>
            </a:r>
            <a:r>
              <a:rPr lang="en-US" altLang="ko-KR" dirty="0"/>
              <a:t>, EU</a:t>
            </a:r>
            <a:r>
              <a:rPr lang="ko-KR" altLang="en-US" dirty="0"/>
              <a:t>처럼 완전히 통합된 형태는 아니지만 </a:t>
            </a:r>
            <a:r>
              <a:rPr lang="en-US" altLang="ko-KR" dirty="0"/>
              <a:t>FTA </a:t>
            </a:r>
            <a:r>
              <a:rPr lang="ko-KR" altLang="en-US" dirty="0"/>
              <a:t>협상에서는 여러 나라가 힘을 합쳐 중국처럼 거대한 </a:t>
            </a:r>
            <a:r>
              <a:rPr lang="ko-KR" altLang="en-US" dirty="0" err="1"/>
              <a:t>국가와도</a:t>
            </a:r>
            <a:r>
              <a:rPr lang="ko-KR" altLang="en-US" dirty="0"/>
              <a:t> 유리하게 협상할 수 있다는 점이 인상적입니다</a:t>
            </a:r>
            <a:endParaRPr lang="en-US" altLang="ko-KR" dirty="0"/>
          </a:p>
          <a:p>
            <a:pPr>
              <a:buNone/>
            </a:pPr>
            <a:endParaRPr lang="ko-KR" altLang="en-US" dirty="0"/>
          </a:p>
          <a:p>
            <a:pPr>
              <a:buNone/>
            </a:pPr>
            <a:r>
              <a:rPr lang="ko-KR" altLang="en-US" dirty="0"/>
              <a:t>원래 중국은 무역협상에서 자기네 이익을 앞세우는 걸로 유명하죠</a:t>
            </a:r>
            <a:r>
              <a:rPr lang="en-US" altLang="ko-KR" dirty="0"/>
              <a:t>. </a:t>
            </a:r>
          </a:p>
          <a:p>
            <a:pPr>
              <a:buNone/>
            </a:pPr>
            <a:r>
              <a:rPr lang="ko-KR" altLang="en-US" dirty="0"/>
              <a:t>그래서 혼자서 중국과 협상하다 보면</a:t>
            </a:r>
            <a:r>
              <a:rPr lang="en-US" altLang="ko-KR" dirty="0"/>
              <a:t>, </a:t>
            </a:r>
            <a:r>
              <a:rPr lang="ko-KR" altLang="en-US" dirty="0"/>
              <a:t>어느 순간 “어</a:t>
            </a:r>
            <a:r>
              <a:rPr lang="en-US" altLang="ko-KR" dirty="0"/>
              <a:t>? </a:t>
            </a:r>
            <a:r>
              <a:rPr lang="ko-KR" altLang="en-US" dirty="0"/>
              <a:t>내가 왜 이렇게 불리하지</a:t>
            </a:r>
            <a:r>
              <a:rPr lang="en-US" altLang="ko-KR" dirty="0"/>
              <a:t>?” </a:t>
            </a:r>
            <a:r>
              <a:rPr lang="ko-KR" altLang="en-US" dirty="0"/>
              <a:t>하고 뒤통수를 맞는 경우가 많았습니다</a:t>
            </a:r>
            <a:r>
              <a:rPr lang="en-US" altLang="ko-KR" dirty="0"/>
              <a:t>. </a:t>
            </a:r>
          </a:p>
          <a:p>
            <a:pPr>
              <a:buNone/>
            </a:pPr>
            <a:r>
              <a:rPr lang="ko-KR" altLang="en-US" dirty="0"/>
              <a:t>그런데 작은 나라들이 뭉쳐서 한 팀이 되니</a:t>
            </a:r>
            <a:r>
              <a:rPr lang="en-US" altLang="ko-KR" dirty="0"/>
              <a:t>,</a:t>
            </a:r>
          </a:p>
          <a:p>
            <a:pPr>
              <a:buNone/>
            </a:pPr>
            <a:r>
              <a:rPr lang="en-US" altLang="ko-KR" dirty="0"/>
              <a:t> </a:t>
            </a:r>
            <a:r>
              <a:rPr lang="ko-KR" altLang="en-US" dirty="0"/>
              <a:t>마치 ‘작은 고추가 </a:t>
            </a:r>
            <a:r>
              <a:rPr lang="ko-KR" altLang="en-US" dirty="0" err="1"/>
              <a:t>맵다’는</a:t>
            </a:r>
            <a:r>
              <a:rPr lang="ko-KR" altLang="en-US" dirty="0"/>
              <a:t> 말처럼 협상 테이블에서 힘이 확 커진 거죠</a:t>
            </a:r>
            <a:r>
              <a:rPr lang="en-US" altLang="ko-KR" dirty="0"/>
              <a:t>! </a:t>
            </a:r>
          </a:p>
          <a:p>
            <a:pPr>
              <a:buNone/>
            </a:pPr>
            <a:r>
              <a:rPr lang="ko-KR" altLang="en-US" dirty="0"/>
              <a:t>이제는 중국도 예전처럼 마음대로 밀어붙이기 어렵고</a:t>
            </a:r>
            <a:r>
              <a:rPr lang="en-US" altLang="ko-KR" dirty="0"/>
              <a:t>, </a:t>
            </a:r>
          </a:p>
          <a:p>
            <a:pPr>
              <a:buNone/>
            </a:pPr>
            <a:r>
              <a:rPr lang="ko-KR" altLang="en-US" dirty="0"/>
              <a:t>서로 눈치 보며 훨씬 더 대등하게 협상이 이뤄지고 있습니다</a:t>
            </a:r>
            <a:r>
              <a:rPr lang="en-US" altLang="ko-KR" dirty="0"/>
              <a:t>. </a:t>
            </a:r>
          </a:p>
          <a:p>
            <a:pPr>
              <a:buNone/>
            </a:pPr>
            <a:r>
              <a:rPr lang="ko-KR" altLang="en-US" dirty="0"/>
              <a:t>협상판이 완전히 달라진 셈이죠</a:t>
            </a:r>
            <a:r>
              <a:rPr lang="en-US" altLang="ko-KR" dirty="0"/>
              <a:t>!</a:t>
            </a:r>
          </a:p>
          <a:p>
            <a:pPr>
              <a:buNone/>
            </a:pPr>
            <a:endParaRPr lang="en-US" altLang="ko-KR" dirty="0"/>
          </a:p>
          <a:p>
            <a:pPr>
              <a:buNone/>
            </a:pPr>
            <a:r>
              <a:rPr lang="en-US" altLang="ko-KR" dirty="0"/>
              <a:t>EU</a:t>
            </a:r>
            <a:r>
              <a:rPr lang="ko-KR" altLang="en-US" dirty="0"/>
              <a:t>는 최근 인도와 말레이시아 등과 </a:t>
            </a:r>
            <a:r>
              <a:rPr lang="en-US" altLang="ko-KR" dirty="0"/>
              <a:t>FTA </a:t>
            </a:r>
            <a:r>
              <a:rPr lang="ko-KR" altLang="en-US" dirty="0"/>
              <a:t>협상을 진행 중인데요</a:t>
            </a:r>
            <a:r>
              <a:rPr lang="en-US" altLang="ko-KR" dirty="0"/>
              <a:t>, </a:t>
            </a:r>
          </a:p>
          <a:p>
            <a:pPr>
              <a:buNone/>
            </a:pPr>
            <a:r>
              <a:rPr lang="ko-KR" altLang="en-US" dirty="0"/>
              <a:t>겉으로는 무역 관계를 개선한다는 명분을 내세우지만</a:t>
            </a:r>
            <a:r>
              <a:rPr lang="en-US" altLang="ko-KR" dirty="0"/>
              <a:t>, </a:t>
            </a:r>
          </a:p>
          <a:p>
            <a:pPr>
              <a:buNone/>
            </a:pPr>
            <a:r>
              <a:rPr lang="ko-KR" altLang="en-US" dirty="0"/>
              <a:t>사실상 유럽 선진국들이 포함된 거대한 시장을 배경으로 협상에서 확실히 우위를 점하는 경우가 많습니다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en-US" altLang="ko-KR" dirty="0"/>
              <a:t> </a:t>
            </a:r>
            <a:r>
              <a:rPr lang="ko-KR" altLang="en-US" dirty="0"/>
              <a:t>말하자면</a:t>
            </a:r>
            <a:r>
              <a:rPr lang="en-US" altLang="ko-KR" dirty="0"/>
              <a:t>, </a:t>
            </a:r>
            <a:r>
              <a:rPr lang="ko-KR" altLang="en-US" dirty="0"/>
              <a:t>협상 테이블에 앉은 거대한 ‘시장 왕국’</a:t>
            </a:r>
            <a:endParaRPr lang="en-US" altLang="ko-KR" dirty="0"/>
          </a:p>
          <a:p>
            <a:pPr>
              <a:buNone/>
            </a:pPr>
            <a:r>
              <a:rPr lang="ko-KR" altLang="en-US" dirty="0"/>
              <a:t> </a:t>
            </a:r>
            <a:r>
              <a:rPr lang="en-US" altLang="ko-KR" dirty="0"/>
              <a:t>EU</a:t>
            </a:r>
            <a:r>
              <a:rPr lang="ko-KR" altLang="en-US" dirty="0"/>
              <a:t>가 상대적으로 작은 나라들을 상대로 ‘큰손’ 역할을 하는 셈이죠</a:t>
            </a:r>
            <a:r>
              <a:rPr lang="en-US" altLang="ko-KR" dirty="0"/>
              <a:t>. </a:t>
            </a:r>
          </a:p>
          <a:p>
            <a:pPr>
              <a:buNone/>
            </a:pPr>
            <a:r>
              <a:rPr lang="ko-KR" altLang="en-US" dirty="0"/>
              <a:t>그래서 협상은 마치 거대한 시장이 작은 가게들과 흥정하는 모습처럼</a:t>
            </a:r>
            <a:r>
              <a:rPr lang="en-US" altLang="ko-KR" dirty="0"/>
              <a:t>, </a:t>
            </a:r>
          </a:p>
          <a:p>
            <a:pPr>
              <a:buNone/>
            </a:pPr>
            <a:r>
              <a:rPr lang="en-US" altLang="ko-KR" dirty="0"/>
              <a:t>EU</a:t>
            </a:r>
            <a:r>
              <a:rPr lang="ko-KR" altLang="en-US" dirty="0"/>
              <a:t>가 유리한 조건을 이끌어내는 경우가 많답니다</a:t>
            </a:r>
            <a:r>
              <a:rPr lang="en-US" altLang="ko-KR" dirty="0"/>
              <a:t>!.</a:t>
            </a:r>
          </a:p>
          <a:p>
            <a:pPr>
              <a:buNone/>
            </a:pPr>
            <a:endParaRPr lang="en-US" altLang="ko-KR" dirty="0"/>
          </a:p>
          <a:p>
            <a:r>
              <a:rPr lang="ko-KR" altLang="en-US" dirty="0"/>
              <a:t>이처럼 최근 </a:t>
            </a:r>
            <a:r>
              <a:rPr lang="en-US" altLang="ko-KR" dirty="0"/>
              <a:t>FTA</a:t>
            </a:r>
            <a:r>
              <a:rPr lang="ko-KR" altLang="en-US" dirty="0"/>
              <a:t>는 국가 연합이 공동으로 협상에 나서는 ‘메가 </a:t>
            </a:r>
            <a:r>
              <a:rPr lang="en-US" altLang="ko-KR" dirty="0"/>
              <a:t>FTA’ </a:t>
            </a:r>
            <a:r>
              <a:rPr lang="ko-KR" altLang="en-US" dirty="0"/>
              <a:t>형태로 변화하고 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앞으로는 국가 연합과 국가 연합이 </a:t>
            </a:r>
            <a:r>
              <a:rPr lang="en-US" altLang="ko-KR" dirty="0"/>
              <a:t>FTA </a:t>
            </a:r>
            <a:r>
              <a:rPr lang="ko-KR" altLang="en-US" dirty="0"/>
              <a:t>테이블에 마주 앉는 ‘슈퍼 메가 </a:t>
            </a:r>
            <a:r>
              <a:rPr lang="en-US" altLang="ko-KR" dirty="0"/>
              <a:t>FTA’ </a:t>
            </a:r>
            <a:r>
              <a:rPr lang="ko-KR" altLang="en-US" dirty="0"/>
              <a:t>시대도 머지않아 도래할 것으로 보입니다</a:t>
            </a:r>
          </a:p>
          <a:p>
            <a:r>
              <a:rPr lang="ko-KR" altLang="en-US" dirty="0"/>
              <a:t>　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DAC4DB5-9CE8-C7BA-B992-B88CE05301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8522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23DC9-9103-EA4A-BF18-8A9C2C60D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E36C3C4-B5D8-8C06-C7B8-BD3B003E3A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2623FB4-84AD-922A-A8CF-3D9B440E4A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ko-KR" altLang="en-US" dirty="0"/>
              <a:t>화면에 보이는 사진은 남미공동시장</a:t>
            </a:r>
            <a:r>
              <a:rPr lang="en-US" altLang="ko-KR" dirty="0"/>
              <a:t>(</a:t>
            </a:r>
            <a:r>
              <a:rPr lang="ko-KR" altLang="en-US" dirty="0"/>
              <a:t>메르코수르</a:t>
            </a:r>
            <a:r>
              <a:rPr lang="en-US" altLang="ko-KR" dirty="0"/>
              <a:t>)</a:t>
            </a:r>
            <a:r>
              <a:rPr lang="ko-KR" altLang="en-US" dirty="0"/>
              <a:t>과 유럽연합</a:t>
            </a:r>
            <a:r>
              <a:rPr lang="en-US" altLang="ko-KR" dirty="0"/>
              <a:t>(EU)</a:t>
            </a:r>
            <a:r>
              <a:rPr lang="ko-KR" altLang="en-US" dirty="0"/>
              <a:t>이 자유무역협정</a:t>
            </a:r>
            <a:r>
              <a:rPr lang="en-US" altLang="ko-KR" dirty="0"/>
              <a:t>(FTA) </a:t>
            </a:r>
            <a:r>
              <a:rPr lang="ko-KR" altLang="en-US" dirty="0"/>
              <a:t>협상을 진행하는 모습입니다</a:t>
            </a:r>
            <a:r>
              <a:rPr lang="en-US" altLang="ko-KR" dirty="0"/>
              <a:t>. </a:t>
            </a:r>
            <a:r>
              <a:rPr lang="ko-KR" altLang="en-US" dirty="0"/>
              <a:t>각국 대표들이 어깨를 맞대고 협상 테이블에 앉아 있는 장면인데</a:t>
            </a:r>
            <a:r>
              <a:rPr lang="en-US" altLang="ko-KR" dirty="0"/>
              <a:t>, </a:t>
            </a:r>
            <a:r>
              <a:rPr lang="ko-KR" altLang="en-US" dirty="0"/>
              <a:t>비어 있는 자리는 해당 순서가 자기 나라 협상이 아닐 때 대표들이 잠시 자리를 비운 것이라고 할 수 있습니다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dirty="0"/>
              <a:t>이처럼 메르코수르와 </a:t>
            </a:r>
            <a:r>
              <a:rPr lang="en-US" altLang="ko-KR" dirty="0"/>
              <a:t>EU</a:t>
            </a:r>
            <a:r>
              <a:rPr lang="ko-KR" altLang="en-US" dirty="0"/>
              <a:t>는 </a:t>
            </a:r>
            <a:r>
              <a:rPr lang="en-US" altLang="ko-KR" dirty="0"/>
              <a:t>25</a:t>
            </a:r>
            <a:r>
              <a:rPr lang="ko-KR" altLang="en-US" dirty="0"/>
              <a:t>년간의 긴 협상 끝에 최근 </a:t>
            </a:r>
            <a:r>
              <a:rPr lang="en-US" altLang="ko-KR" dirty="0"/>
              <a:t>FTA </a:t>
            </a:r>
            <a:r>
              <a:rPr lang="ko-KR" altLang="en-US" dirty="0"/>
              <a:t>체결에 합의했으며</a:t>
            </a:r>
            <a:r>
              <a:rPr lang="en-US" altLang="ko-KR" dirty="0"/>
              <a:t>, </a:t>
            </a:r>
            <a:r>
              <a:rPr lang="ko-KR" altLang="en-US" dirty="0"/>
              <a:t>이 협정을 통해 유럽과 남미를 아우르는 세계 최대 규모의 경제 단일시장이 출범하게 되었습니다</a:t>
            </a:r>
            <a:r>
              <a:rPr lang="en-US" altLang="ko-KR" dirty="0"/>
              <a:t>. </a:t>
            </a:r>
            <a:r>
              <a:rPr lang="ko-KR" altLang="en-US" dirty="0"/>
              <a:t>이번 협상으로 두 지역은 교역의 </a:t>
            </a:r>
            <a:r>
              <a:rPr lang="en-US" altLang="ko-KR" dirty="0"/>
              <a:t>90% </a:t>
            </a:r>
            <a:r>
              <a:rPr lang="ko-KR" altLang="en-US" dirty="0"/>
              <a:t>이상에 대한 관세를 철폐하고</a:t>
            </a:r>
            <a:r>
              <a:rPr lang="en-US" altLang="ko-KR" dirty="0"/>
              <a:t>, </a:t>
            </a:r>
            <a:r>
              <a:rPr lang="ko-KR" altLang="en-US" dirty="0"/>
              <a:t>경제 교류를 한층 더 활성화할 계획입니다</a:t>
            </a:r>
            <a:r>
              <a:rPr lang="en-US" altLang="ko-KR" dirty="0"/>
              <a:t>. </a:t>
            </a:r>
            <a:r>
              <a:rPr lang="ko-KR" altLang="en-US" dirty="0"/>
              <a:t>이로 인해 남미 농산물의 유럽 시장 진출이 확대되고</a:t>
            </a:r>
            <a:r>
              <a:rPr lang="en-US" altLang="ko-KR" dirty="0"/>
              <a:t>, </a:t>
            </a:r>
            <a:r>
              <a:rPr lang="ko-KR" altLang="en-US" dirty="0" err="1"/>
              <a:t>유럽산</a:t>
            </a:r>
            <a:r>
              <a:rPr lang="ko-KR" altLang="en-US" dirty="0"/>
              <a:t> 제조품의 남미 시장 경쟁력도 강화될 전망입니다</a:t>
            </a:r>
          </a:p>
          <a:p>
            <a:pPr>
              <a:buNone/>
            </a:pPr>
            <a:r>
              <a:rPr lang="en-US" altLang="ko-KR" dirty="0"/>
              <a:t>.</a:t>
            </a:r>
          </a:p>
          <a:p>
            <a:r>
              <a:rPr lang="ko-KR" altLang="en-US" dirty="0"/>
              <a:t>옆에 보이는 사진은 우리나라가 </a:t>
            </a:r>
            <a:r>
              <a:rPr lang="en-US" altLang="ko-KR" dirty="0"/>
              <a:t>CPTPP(</a:t>
            </a:r>
            <a:r>
              <a:rPr lang="ko-KR" altLang="en-US" dirty="0"/>
              <a:t>포괄적</a:t>
            </a:r>
            <a:r>
              <a:rPr lang="en-US" altLang="ko-KR" dirty="0"/>
              <a:t>·</a:t>
            </a:r>
            <a:r>
              <a:rPr lang="ko-KR" altLang="en-US" dirty="0"/>
              <a:t>점진적 환태평양경제동반자협정</a:t>
            </a:r>
            <a:r>
              <a:rPr lang="en-US" altLang="ko-KR" dirty="0"/>
              <a:t>) </a:t>
            </a:r>
            <a:r>
              <a:rPr lang="ko-KR" altLang="en-US" dirty="0"/>
              <a:t>가입을 추진하는 기사에 실린 이미지입니다</a:t>
            </a:r>
            <a:r>
              <a:rPr lang="en-US" altLang="ko-KR" dirty="0"/>
              <a:t>. CPTPP</a:t>
            </a:r>
            <a:r>
              <a:rPr lang="ko-KR" altLang="en-US" dirty="0"/>
              <a:t>는 일본</a:t>
            </a:r>
            <a:r>
              <a:rPr lang="en-US" altLang="ko-KR" dirty="0"/>
              <a:t>, </a:t>
            </a:r>
            <a:r>
              <a:rPr lang="ko-KR" altLang="en-US" dirty="0"/>
              <a:t>호주</a:t>
            </a:r>
            <a:r>
              <a:rPr lang="en-US" altLang="ko-KR" dirty="0"/>
              <a:t>, </a:t>
            </a:r>
            <a:r>
              <a:rPr lang="ko-KR" altLang="en-US" dirty="0"/>
              <a:t>멕시코 등 아시아</a:t>
            </a:r>
            <a:r>
              <a:rPr lang="en-US" altLang="ko-KR" dirty="0"/>
              <a:t>·</a:t>
            </a:r>
            <a:r>
              <a:rPr lang="ko-KR" altLang="en-US" dirty="0"/>
              <a:t>태평양 </a:t>
            </a:r>
            <a:r>
              <a:rPr lang="en-US" altLang="ko-KR" dirty="0"/>
              <a:t>11</a:t>
            </a:r>
            <a:r>
              <a:rPr lang="ko-KR" altLang="en-US" dirty="0"/>
              <a:t>개국이 참여하는 대규모 다자간 </a:t>
            </a:r>
            <a:r>
              <a:rPr lang="en-US" altLang="ko-KR" dirty="0"/>
              <a:t>FTA</a:t>
            </a:r>
            <a:r>
              <a:rPr lang="ko-KR" altLang="en-US" dirty="0"/>
              <a:t>로</a:t>
            </a:r>
            <a:r>
              <a:rPr lang="en-US" altLang="ko-KR" dirty="0"/>
              <a:t>, </a:t>
            </a:r>
            <a:r>
              <a:rPr lang="ko-KR" altLang="en-US" dirty="0"/>
              <a:t>한국 정부 역시 시장 확대와 교역 다변화를 위해 가입을 적극적으로 추진하고 있습니다</a:t>
            </a:r>
            <a:r>
              <a:rPr lang="en-US" altLang="ko-KR" dirty="0"/>
              <a:t>. CPTPP </a:t>
            </a:r>
            <a:r>
              <a:rPr lang="ko-KR" altLang="en-US" dirty="0"/>
              <a:t>가입이 성사되면 우리나라는 기존에 </a:t>
            </a:r>
            <a:r>
              <a:rPr lang="en-US" altLang="ko-KR" dirty="0"/>
              <a:t>FTA</a:t>
            </a:r>
            <a:r>
              <a:rPr lang="ko-KR" altLang="en-US" dirty="0"/>
              <a:t>가 없던 </a:t>
            </a:r>
            <a:r>
              <a:rPr lang="ko-KR" altLang="en-US" dirty="0" err="1"/>
              <a:t>국가들과도</a:t>
            </a:r>
            <a:r>
              <a:rPr lang="ko-KR" altLang="en-US" dirty="0"/>
              <a:t> 간접적으로 자유무역 효과를 누릴 수 있고</a:t>
            </a:r>
            <a:r>
              <a:rPr lang="en-US" altLang="ko-KR" dirty="0"/>
              <a:t>, </a:t>
            </a:r>
            <a:r>
              <a:rPr lang="ko-KR" altLang="en-US" dirty="0"/>
              <a:t>글로벌 공급망에서의 경쟁력도 한층 높아질 것으로 기대됩니다</a:t>
            </a: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FA201F3-9666-8545-8ED3-8993D62E95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1798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FAC4A-EB68-A3F4-B52F-DC56E7226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34B21F8-C3A1-B672-4C65-A62E3F0562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7EEA592-B210-627D-B49B-168BD4B5BD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/>
              <a:t>FTA, </a:t>
            </a:r>
            <a:r>
              <a:rPr lang="ko-KR" altLang="en-US" dirty="0"/>
              <a:t>즉 자유무역협정은 왜 필요할까요</a:t>
            </a:r>
            <a:r>
              <a:rPr lang="en-US" altLang="ko-KR" dirty="0"/>
              <a:t>? </a:t>
            </a:r>
            <a:r>
              <a:rPr lang="ko-KR" altLang="en-US" dirty="0"/>
              <a:t>왜 전 세계 모든 나라들이 이렇게 </a:t>
            </a:r>
            <a:r>
              <a:rPr lang="en-US" altLang="ko-KR" dirty="0"/>
              <a:t>FTA</a:t>
            </a:r>
            <a:r>
              <a:rPr lang="ko-KR" altLang="en-US" dirty="0"/>
              <a:t>에 열을 올리는 걸까요</a:t>
            </a:r>
            <a:r>
              <a:rPr lang="en-US" altLang="ko-KR" dirty="0"/>
              <a:t>?</a:t>
            </a:r>
          </a:p>
          <a:p>
            <a:pPr>
              <a:buNone/>
            </a:pPr>
            <a:r>
              <a:rPr lang="en-US" altLang="ko-KR" dirty="0"/>
              <a:t>FTA</a:t>
            </a:r>
            <a:r>
              <a:rPr lang="ko-KR" altLang="en-US" dirty="0"/>
              <a:t>의 원래 취지는 아주 단순합니다</a:t>
            </a:r>
            <a:r>
              <a:rPr lang="en-US" altLang="ko-KR" dirty="0"/>
              <a:t>. “</a:t>
            </a:r>
            <a:r>
              <a:rPr lang="ko-KR" altLang="en-US" dirty="0"/>
              <a:t>서로 잘하는 걸 잘하자</a:t>
            </a:r>
            <a:r>
              <a:rPr lang="en-US" altLang="ko-KR" dirty="0"/>
              <a:t>!”</a:t>
            </a:r>
            <a:r>
              <a:rPr lang="ko-KR" altLang="en-US" dirty="0"/>
              <a:t>는 것이죠</a:t>
            </a:r>
            <a:r>
              <a:rPr lang="en-US" altLang="ko-KR" dirty="0"/>
              <a:t>. </a:t>
            </a:r>
            <a:r>
              <a:rPr lang="ko-KR" altLang="en-US" dirty="0"/>
              <a:t>각 나라가 자신이 강점을 가진 분야에 집중해 효율적으로 생산하고</a:t>
            </a:r>
            <a:r>
              <a:rPr lang="en-US" altLang="ko-KR" dirty="0"/>
              <a:t>, </a:t>
            </a:r>
            <a:r>
              <a:rPr lang="ko-KR" altLang="en-US" dirty="0"/>
              <a:t>그 결과물을 자유롭게 교환하자는 겁니다</a:t>
            </a:r>
            <a:r>
              <a:rPr lang="en-US" altLang="ko-KR" dirty="0"/>
              <a:t>. </a:t>
            </a:r>
            <a:r>
              <a:rPr lang="ko-KR" altLang="en-US" dirty="0"/>
              <a:t>예를 들어</a:t>
            </a:r>
            <a:r>
              <a:rPr lang="en-US" altLang="ko-KR" dirty="0"/>
              <a:t>, </a:t>
            </a:r>
            <a:r>
              <a:rPr lang="ko-KR" altLang="en-US" dirty="0"/>
              <a:t>선진국들은 반도체</a:t>
            </a:r>
            <a:r>
              <a:rPr lang="en-US" altLang="ko-KR" dirty="0"/>
              <a:t>, AI, </a:t>
            </a:r>
            <a:r>
              <a:rPr lang="ko-KR" altLang="en-US" dirty="0"/>
              <a:t>소프트웨어 등 첨단 기술 산업에 집중하고</a:t>
            </a:r>
            <a:r>
              <a:rPr lang="en-US" altLang="ko-KR" dirty="0"/>
              <a:t>, </a:t>
            </a:r>
            <a:r>
              <a:rPr lang="ko-KR" altLang="en-US" dirty="0"/>
              <a:t>인프라가 부족한 개발도상국들은 식량이나 </a:t>
            </a:r>
            <a:r>
              <a:rPr lang="en-US" altLang="ko-KR" dirty="0"/>
              <a:t>1~2</a:t>
            </a:r>
            <a:r>
              <a:rPr lang="ko-KR" altLang="en-US" dirty="0"/>
              <a:t>차 제조업에 집중합니다</a:t>
            </a:r>
            <a:r>
              <a:rPr lang="en-US" altLang="ko-KR" dirty="0"/>
              <a:t>. </a:t>
            </a:r>
            <a:r>
              <a:rPr lang="ko-KR" altLang="en-US" dirty="0"/>
              <a:t>이렇게 각자 잘하는 분야에 집중하면</a:t>
            </a:r>
            <a:r>
              <a:rPr lang="en-US" altLang="ko-KR" dirty="0"/>
              <a:t>, </a:t>
            </a:r>
            <a:r>
              <a:rPr lang="ko-KR" altLang="en-US" dirty="0"/>
              <a:t>자연스럽게 개발도상국도 성장하고</a:t>
            </a:r>
            <a:r>
              <a:rPr lang="en-US" altLang="ko-KR" dirty="0"/>
              <a:t>, </a:t>
            </a:r>
            <a:r>
              <a:rPr lang="ko-KR" altLang="en-US" dirty="0"/>
              <a:t>선진국도 안정적으로 경제활동을 할 수 있다고 기대한 것입니다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dirty="0"/>
              <a:t>예를 들면</a:t>
            </a:r>
            <a:r>
              <a:rPr lang="en-US" altLang="ko-KR" dirty="0"/>
              <a:t>, </a:t>
            </a:r>
            <a:r>
              <a:rPr lang="ko-KR" altLang="en-US" dirty="0"/>
              <a:t>미국은 반도체를 만들고</a:t>
            </a:r>
            <a:r>
              <a:rPr lang="en-US" altLang="ko-KR" dirty="0"/>
              <a:t>, </a:t>
            </a:r>
            <a:r>
              <a:rPr lang="ko-KR" altLang="en-US" dirty="0"/>
              <a:t>일본은 가전제품을</a:t>
            </a:r>
            <a:r>
              <a:rPr lang="en-US" altLang="ko-KR" dirty="0"/>
              <a:t>, </a:t>
            </a:r>
            <a:r>
              <a:rPr lang="ko-KR" altLang="en-US" dirty="0"/>
              <a:t>한국은 자동차와 신소재를 개발하는 동안 베트남은 식량을 생산해 서로 교환합니다</a:t>
            </a:r>
            <a:r>
              <a:rPr lang="en-US" altLang="ko-KR" dirty="0"/>
              <a:t>. </a:t>
            </a:r>
            <a:r>
              <a:rPr lang="ko-KR" altLang="en-US" dirty="0"/>
              <a:t>이렇게 하면 생산 효율성이 높아지고</a:t>
            </a:r>
            <a:r>
              <a:rPr lang="en-US" altLang="ko-KR" dirty="0"/>
              <a:t>, </a:t>
            </a:r>
            <a:r>
              <a:rPr lang="ko-KR" altLang="en-US" dirty="0"/>
              <a:t>모두가 더 다양한 상품을 더 저렴하게 소비할 수 있게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결국　</a:t>
            </a:r>
            <a:r>
              <a:rPr lang="en-US" altLang="ko-KR" dirty="0"/>
              <a:t>FTA</a:t>
            </a:r>
            <a:r>
              <a:rPr lang="ko-KR" altLang="en-US" dirty="0"/>
              <a:t>는 각국이 비교우위를 살려 분업하고</a:t>
            </a:r>
            <a:r>
              <a:rPr lang="en-US" altLang="ko-KR" dirty="0"/>
              <a:t>, </a:t>
            </a:r>
            <a:r>
              <a:rPr lang="ko-KR" altLang="en-US" dirty="0"/>
              <a:t>무역장벽을 낮춤으로써 모두가 함께 성장하고 번영하자는 국제적 약속입니다</a:t>
            </a:r>
            <a:r>
              <a:rPr lang="en-US" altLang="ko-KR" dirty="0"/>
              <a:t>. </a:t>
            </a:r>
            <a:r>
              <a:rPr lang="ko-KR" altLang="en-US" dirty="0"/>
              <a:t>관세 인하</a:t>
            </a:r>
            <a:r>
              <a:rPr lang="en-US" altLang="ko-KR" dirty="0"/>
              <a:t>, </a:t>
            </a:r>
            <a:r>
              <a:rPr lang="ko-KR" altLang="en-US" dirty="0"/>
              <a:t>시장 개방</a:t>
            </a:r>
            <a:r>
              <a:rPr lang="en-US" altLang="ko-KR" dirty="0"/>
              <a:t>, </a:t>
            </a:r>
            <a:r>
              <a:rPr lang="ko-KR" altLang="en-US" dirty="0"/>
              <a:t>규칙의 투명화</a:t>
            </a:r>
            <a:r>
              <a:rPr lang="en-US" altLang="ko-KR" dirty="0"/>
              <a:t>, </a:t>
            </a:r>
            <a:r>
              <a:rPr lang="ko-KR" altLang="en-US" dirty="0"/>
              <a:t>혁신 촉진</a:t>
            </a:r>
            <a:r>
              <a:rPr lang="en-US" altLang="ko-KR" dirty="0"/>
              <a:t>, </a:t>
            </a:r>
            <a:r>
              <a:rPr lang="ko-KR" altLang="en-US" dirty="0"/>
              <a:t>일자리 창출 등 다양한 긍정적 효과를 가져오기 때문에</a:t>
            </a:r>
            <a:r>
              <a:rPr lang="en-US" altLang="ko-KR" dirty="0"/>
              <a:t>, </a:t>
            </a:r>
            <a:r>
              <a:rPr lang="ko-KR" altLang="en-US" dirty="0"/>
              <a:t>세계 각국이 </a:t>
            </a:r>
            <a:r>
              <a:rPr lang="en-US" altLang="ko-KR" dirty="0"/>
              <a:t>FTA </a:t>
            </a:r>
            <a:r>
              <a:rPr lang="ko-KR" altLang="en-US" dirty="0"/>
              <a:t>체결에 적극적으로 나서고 있는 것입니다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F85209-F6E4-1FE0-8757-1C7BEF123A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9663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09E36-863D-15D7-B108-98AFF2C58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C820D98-193D-07CA-7EE9-C7350D925E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856E49A-2931-CFD3-7A12-B6D9BF8B00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선진국 입장에서는 </a:t>
            </a:r>
            <a:r>
              <a:rPr lang="en-US" altLang="ko-KR" dirty="0"/>
              <a:t>FTA </a:t>
            </a:r>
            <a:r>
              <a:rPr lang="ko-KR" altLang="en-US" dirty="0"/>
              <a:t>체결 시 예상치 못한 현실적 문제가 발생합니다</a:t>
            </a:r>
            <a:r>
              <a:rPr lang="en-US" altLang="ko-KR" dirty="0"/>
              <a:t>. </a:t>
            </a:r>
            <a:r>
              <a:rPr lang="ko-KR" altLang="en-US" dirty="0"/>
              <a:t>미국을 예로 들어 설명해드리겠습니다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미국에는 </a:t>
            </a:r>
            <a:r>
              <a:rPr lang="ko-KR" altLang="en-US" dirty="0" err="1"/>
              <a:t>카길</a:t>
            </a:r>
            <a:r>
              <a:rPr lang="en-US" altLang="ko-KR" dirty="0"/>
              <a:t>(Cargill) </a:t>
            </a:r>
            <a:r>
              <a:rPr lang="ko-KR" altLang="en-US" dirty="0"/>
              <a:t>같은 세계 최대 규모의 농업기업이 존재합니다</a:t>
            </a:r>
            <a:r>
              <a:rPr lang="en-US" altLang="ko-KR" dirty="0"/>
              <a:t>. </a:t>
            </a:r>
            <a:r>
              <a:rPr lang="ko-KR" altLang="en-US" dirty="0"/>
              <a:t>비상장 기업이지만 가족 경영으로 전 세계 곡물 시장을 장악한 </a:t>
            </a:r>
            <a:r>
              <a:rPr lang="en-US" altLang="ko-KR" dirty="0"/>
              <a:t>'</a:t>
            </a:r>
            <a:r>
              <a:rPr lang="ko-KR" altLang="en-US" dirty="0"/>
              <a:t>식량 제국</a:t>
            </a:r>
            <a:r>
              <a:rPr lang="en-US" altLang="ko-KR" dirty="0"/>
              <a:t>'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r>
              <a:rPr lang="ko-KR" altLang="en-US" dirty="0"/>
              <a:t>우리나라에서는 사료회사로 많이 알려진 기업이기도 한데요</a:t>
            </a:r>
            <a:r>
              <a:rPr lang="en-US" altLang="ko-KR" dirty="0"/>
              <a:t>. </a:t>
            </a:r>
            <a:r>
              <a:rPr lang="ko-KR" altLang="en-US" dirty="0"/>
              <a:t>미국 정부는 베트남 등과 </a:t>
            </a:r>
            <a:r>
              <a:rPr lang="en-US" altLang="ko-KR" dirty="0"/>
              <a:t>FTA</a:t>
            </a:r>
            <a:r>
              <a:rPr lang="ko-KR" altLang="en-US" dirty="0"/>
              <a:t>를 체결하더라도</a:t>
            </a:r>
            <a:r>
              <a:rPr lang="en-US" altLang="ko-KR" dirty="0"/>
              <a:t>, </a:t>
            </a:r>
            <a:r>
              <a:rPr lang="ko-KR" altLang="en-US" dirty="0" err="1"/>
              <a:t>카길</a:t>
            </a:r>
            <a:r>
              <a:rPr lang="ko-KR" altLang="en-US" dirty="0"/>
              <a:t> 같은 기업이나 </a:t>
            </a:r>
            <a:r>
              <a:rPr lang="en-US" altLang="ko-KR" dirty="0"/>
              <a:t>200</a:t>
            </a:r>
            <a:r>
              <a:rPr lang="ko-KR" altLang="en-US" dirty="0"/>
              <a:t>만 명이 넘는 미국 농업인을 포기할 수는 없습니다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이러한 상황에서 미국이 선택한 전략이 바로 </a:t>
            </a:r>
            <a:r>
              <a:rPr lang="en-US" altLang="ko-KR" dirty="0"/>
              <a:t>ESG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r>
              <a:rPr lang="ko-KR" altLang="en-US" dirty="0"/>
              <a:t>농약</a:t>
            </a:r>
            <a:r>
              <a:rPr lang="en-US" altLang="ko-KR" dirty="0"/>
              <a:t>·</a:t>
            </a:r>
            <a:r>
              <a:rPr lang="ko-KR" altLang="en-US" dirty="0"/>
              <a:t>화학비료 과다 사용 여부</a:t>
            </a:r>
            <a:r>
              <a:rPr lang="en-US" altLang="ko-KR" dirty="0"/>
              <a:t>, </a:t>
            </a:r>
            <a:r>
              <a:rPr lang="ko-KR" altLang="en-US" dirty="0"/>
              <a:t>북한 등 비도덕적 국가와의 거래 여부</a:t>
            </a:r>
            <a:r>
              <a:rPr lang="en-US" altLang="ko-KR" dirty="0"/>
              <a:t>, </a:t>
            </a:r>
            <a:r>
              <a:rPr lang="ko-KR" altLang="en-US" dirty="0"/>
              <a:t>생산 과정의 투명성과 윤리성이 사실상의 무역장벽으로 작용합니다</a:t>
            </a:r>
            <a:r>
              <a:rPr lang="en-US" altLang="ko-KR" dirty="0"/>
              <a:t>: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예를 들어</a:t>
            </a:r>
            <a:r>
              <a:rPr lang="en-US" altLang="ko-KR" dirty="0"/>
              <a:t>, </a:t>
            </a:r>
            <a:r>
              <a:rPr lang="ko-KR" altLang="en-US" dirty="0"/>
              <a:t>베트남산 농산물이 </a:t>
            </a:r>
            <a:r>
              <a:rPr lang="en-US" altLang="ko-KR" dirty="0"/>
              <a:t>ESG </a:t>
            </a:r>
            <a:r>
              <a:rPr lang="ko-KR" altLang="en-US" dirty="0"/>
              <a:t>기준을 충족하지 못하면 미국 시장 진입이 사실상 차단됩니다</a:t>
            </a:r>
            <a:r>
              <a:rPr lang="en-US" altLang="ko-KR" dirty="0"/>
              <a:t>. </a:t>
            </a:r>
            <a:r>
              <a:rPr lang="ko-KR" altLang="en-US" dirty="0"/>
              <a:t>이는 </a:t>
            </a:r>
            <a:r>
              <a:rPr lang="en-US" altLang="ko-KR" dirty="0"/>
              <a:t>FTA</a:t>
            </a:r>
            <a:r>
              <a:rPr lang="ko-KR" altLang="en-US" dirty="0"/>
              <a:t>의 </a:t>
            </a:r>
            <a:r>
              <a:rPr lang="en-US" altLang="ko-KR" dirty="0"/>
              <a:t>'</a:t>
            </a:r>
            <a:r>
              <a:rPr lang="ko-KR" altLang="en-US" dirty="0"/>
              <a:t>상생</a:t>
            </a:r>
            <a:r>
              <a:rPr lang="en-US" altLang="ko-KR" dirty="0"/>
              <a:t>' </a:t>
            </a:r>
            <a:r>
              <a:rPr lang="ko-KR" altLang="en-US" dirty="0"/>
              <a:t>원칙과 모순되지만</a:t>
            </a:r>
            <a:r>
              <a:rPr lang="en-US" altLang="ko-KR" dirty="0"/>
              <a:t>, "ESG </a:t>
            </a:r>
            <a:r>
              <a:rPr lang="ko-KR" altLang="en-US" dirty="0"/>
              <a:t>기준 미달은 세계적 추세에 역행한다</a:t>
            </a:r>
            <a:r>
              <a:rPr lang="en-US" altLang="ko-KR" dirty="0"/>
              <a:t>"</a:t>
            </a:r>
            <a:r>
              <a:rPr lang="ko-KR" altLang="en-US" dirty="0"/>
              <a:t>는 명분으로 정당화됩니다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반면 개발도상국은 저렴한 가격과 대량 생산으로 경쟁해야 하는 입장입니다</a:t>
            </a:r>
            <a:r>
              <a:rPr lang="en-US" altLang="ko-KR" dirty="0"/>
              <a:t>. ESG </a:t>
            </a:r>
            <a:r>
              <a:rPr lang="ko-KR" altLang="en-US" dirty="0"/>
              <a:t>요건을 충족하려면</a:t>
            </a:r>
            <a:r>
              <a:rPr lang="en-US" altLang="ko-KR" dirty="0"/>
              <a:t>:</a:t>
            </a:r>
          </a:p>
          <a:p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농약 사용을 </a:t>
            </a:r>
            <a:r>
              <a:rPr lang="en-US" altLang="ko-KR" dirty="0"/>
              <a:t>30% </a:t>
            </a:r>
            <a:r>
              <a:rPr lang="ko-KR" altLang="en-US" dirty="0"/>
              <a:t>이상 줄여야 하고</a:t>
            </a:r>
          </a:p>
          <a:p>
            <a:endParaRPr lang="ko-KR" altLang="en-US" dirty="0"/>
          </a:p>
          <a:p>
            <a:r>
              <a:rPr lang="ko-KR" altLang="en-US" dirty="0"/>
              <a:t>    북한 등 특정 국가와의 거래를 포기해야 하며</a:t>
            </a:r>
          </a:p>
          <a:p>
            <a:endParaRPr lang="ko-KR" altLang="en-US" dirty="0"/>
          </a:p>
          <a:p>
            <a:r>
              <a:rPr lang="ko-KR" altLang="en-US" dirty="0"/>
              <a:t>    노동자 임금을 </a:t>
            </a:r>
            <a:r>
              <a:rPr lang="en-US" altLang="ko-KR" dirty="0"/>
              <a:t>2</a:t>
            </a:r>
            <a:r>
              <a:rPr lang="ko-KR" altLang="en-US" dirty="0"/>
              <a:t>배 이상 인상해야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이로 인해 생산비용이 </a:t>
            </a:r>
            <a:r>
              <a:rPr lang="en-US" altLang="ko-KR" dirty="0"/>
              <a:t>40% </a:t>
            </a:r>
            <a:r>
              <a:rPr lang="ko-KR" altLang="en-US" dirty="0"/>
              <a:t>이상 증가하는 상황에서</a:t>
            </a:r>
            <a:r>
              <a:rPr lang="en-US" altLang="ko-KR" dirty="0"/>
              <a:t>, ESG</a:t>
            </a:r>
            <a:r>
              <a:rPr lang="ko-KR" altLang="en-US" dirty="0"/>
              <a:t>는 오히려 선진국 시장 진출을 가로막는 </a:t>
            </a:r>
            <a:r>
              <a:rPr lang="en-US" altLang="ko-KR" dirty="0"/>
              <a:t>'</a:t>
            </a:r>
            <a:r>
              <a:rPr lang="ko-KR" altLang="en-US" dirty="0"/>
              <a:t>새로운 족쇄</a:t>
            </a:r>
            <a:r>
              <a:rPr lang="en-US" altLang="ko-KR" dirty="0"/>
              <a:t>'</a:t>
            </a:r>
            <a:r>
              <a:rPr lang="ko-KR" altLang="en-US" dirty="0"/>
              <a:t>가 되고 있습니다</a:t>
            </a:r>
            <a:r>
              <a:rPr lang="en-US" altLang="ko-KR" dirty="0"/>
              <a:t>. </a:t>
            </a:r>
            <a:r>
              <a:rPr lang="ko-KR" altLang="en-US" dirty="0"/>
              <a:t>결국 </a:t>
            </a:r>
            <a:r>
              <a:rPr lang="en-US" altLang="ko-KR" dirty="0"/>
              <a:t>ESG</a:t>
            </a:r>
            <a:r>
              <a:rPr lang="ko-KR" altLang="en-US" dirty="0"/>
              <a:t>는 </a:t>
            </a:r>
            <a:r>
              <a:rPr lang="en-US" altLang="ko-KR" dirty="0"/>
              <a:t>FTA</a:t>
            </a:r>
            <a:r>
              <a:rPr lang="ko-KR" altLang="en-US" dirty="0"/>
              <a:t>의 상생 원칙과 실질적 이해관계 사이에서 균형을 찾아야 하는 현대 무역의 창과　방패가　되어　버렸죠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5FE8045-4C87-8541-1404-D85CF96C1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0493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F5FDE-CEC3-2117-BA2F-07AB5A772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80EFA91-41E5-87B3-8A1B-198362148A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8401824-7A53-9377-3C31-55BFC6590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ko-KR" altLang="en-US" dirty="0"/>
              <a:t>최근 미국이 신안군 </a:t>
            </a:r>
            <a:r>
              <a:rPr lang="ko-KR" altLang="en-US" dirty="0" err="1"/>
              <a:t>태평염전의</a:t>
            </a:r>
            <a:r>
              <a:rPr lang="ko-KR" altLang="en-US" dirty="0"/>
              <a:t> 강제노동 사건을 이유로 한국산 천일염의 수입을 전면 제한하는 조치를 내렸습니다</a:t>
            </a:r>
            <a:r>
              <a:rPr lang="en-US" altLang="ko-KR" dirty="0"/>
              <a:t>. </a:t>
            </a:r>
            <a:r>
              <a:rPr lang="ko-KR" altLang="en-US" dirty="0"/>
              <a:t>사실 미국에서는 주로 정제염을 소비하기 때문에</a:t>
            </a:r>
            <a:r>
              <a:rPr lang="en-US" altLang="ko-KR" dirty="0"/>
              <a:t>, </a:t>
            </a:r>
            <a:r>
              <a:rPr lang="ko-KR" altLang="en-US" dirty="0"/>
              <a:t>우리나라 염전에서 생산된 천일염은 대부분 국내에서 소비되고</a:t>
            </a:r>
            <a:r>
              <a:rPr lang="en-US" altLang="ko-KR" dirty="0"/>
              <a:t>, </a:t>
            </a:r>
            <a:r>
              <a:rPr lang="ko-KR" altLang="en-US" dirty="0"/>
              <a:t>가격도 비싸고 특유의 향 때문에 미국인들에게는 선호도가 낮은 편입니다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dirty="0"/>
              <a:t>문제는 여기서 끝나지 않습니다</a:t>
            </a:r>
            <a:r>
              <a:rPr lang="en-US" altLang="ko-KR" dirty="0"/>
              <a:t>. </a:t>
            </a:r>
            <a:r>
              <a:rPr lang="ko-KR" altLang="en-US" dirty="0"/>
              <a:t>이 천일염을 원료로 사용하는 과자</a:t>
            </a:r>
            <a:r>
              <a:rPr lang="en-US" altLang="ko-KR" dirty="0"/>
              <a:t>, </a:t>
            </a:r>
            <a:r>
              <a:rPr lang="ko-KR" altLang="en-US" dirty="0"/>
              <a:t>김</a:t>
            </a:r>
            <a:r>
              <a:rPr lang="en-US" altLang="ko-KR" dirty="0"/>
              <a:t>, </a:t>
            </a:r>
            <a:r>
              <a:rPr lang="ko-KR" altLang="en-US" dirty="0"/>
              <a:t>김치 등 다양한 가공식품까지도 미국 수출이 막히게 되었죠</a:t>
            </a:r>
            <a:r>
              <a:rPr lang="en-US" altLang="ko-KR" dirty="0"/>
              <a:t>. ‘</a:t>
            </a:r>
            <a:r>
              <a:rPr lang="ko-KR" altLang="en-US" dirty="0"/>
              <a:t>소금만 바꾸면 되지 </a:t>
            </a:r>
            <a:r>
              <a:rPr lang="ko-KR" altLang="en-US" dirty="0" err="1"/>
              <a:t>않느냐’고</a:t>
            </a:r>
            <a:r>
              <a:rPr lang="ko-KR" altLang="en-US" dirty="0"/>
              <a:t> 생각할 수 있지만</a:t>
            </a:r>
            <a:r>
              <a:rPr lang="en-US" altLang="ko-KR" dirty="0"/>
              <a:t>, </a:t>
            </a:r>
            <a:r>
              <a:rPr lang="ko-KR" altLang="en-US" dirty="0"/>
              <a:t>실제로는 원재료의 생산 과정까지 꼼꼼히 따지는 미국의 </a:t>
            </a:r>
            <a:r>
              <a:rPr lang="en-US" altLang="ko-KR" dirty="0"/>
              <a:t>ESG(</a:t>
            </a:r>
            <a:r>
              <a:rPr lang="ko-KR" altLang="en-US" dirty="0"/>
              <a:t>환경</a:t>
            </a:r>
            <a:r>
              <a:rPr lang="en-US" altLang="ko-KR" dirty="0"/>
              <a:t>·</a:t>
            </a:r>
            <a:r>
              <a:rPr lang="ko-KR" altLang="en-US" dirty="0"/>
              <a:t>사회</a:t>
            </a:r>
            <a:r>
              <a:rPr lang="en-US" altLang="ko-KR" dirty="0"/>
              <a:t>·</a:t>
            </a:r>
            <a:r>
              <a:rPr lang="ko-KR" altLang="en-US" dirty="0"/>
              <a:t>지배구조</a:t>
            </a:r>
            <a:r>
              <a:rPr lang="en-US" altLang="ko-KR" dirty="0"/>
              <a:t>) </a:t>
            </a:r>
            <a:r>
              <a:rPr lang="ko-KR" altLang="en-US" dirty="0"/>
              <a:t>기준 때문에 상황이 훨씬 복잡합니다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가장 중요한 점은</a:t>
            </a:r>
            <a:r>
              <a:rPr lang="en-US" altLang="ko-KR" dirty="0"/>
              <a:t>, </a:t>
            </a:r>
            <a:r>
              <a:rPr lang="ko-KR" altLang="en-US" dirty="0"/>
              <a:t>이번 사례를 통해 미국과 같은 선진국이 언제든지 </a:t>
            </a:r>
            <a:r>
              <a:rPr lang="en-US" altLang="ko-KR" dirty="0"/>
              <a:t>ESG</a:t>
            </a:r>
            <a:r>
              <a:rPr lang="ko-KR" altLang="en-US" dirty="0"/>
              <a:t>라는 명목으로 한국 농식품의 수출입을 제한할 수 있다는 사실이 확인됐다는 것입니다</a:t>
            </a:r>
            <a:r>
              <a:rPr lang="en-US" altLang="ko-KR" dirty="0"/>
              <a:t>. </a:t>
            </a:r>
            <a:r>
              <a:rPr lang="ko-KR" altLang="en-US" dirty="0" err="1"/>
              <a:t>중요한것은</a:t>
            </a:r>
            <a:r>
              <a:rPr lang="ko-KR" altLang="en-US" dirty="0"/>
              <a:t>　단순한 관세가 아니라</a:t>
            </a:r>
            <a:r>
              <a:rPr lang="en-US" altLang="ko-KR" dirty="0"/>
              <a:t>, </a:t>
            </a:r>
            <a:r>
              <a:rPr lang="ko-KR" altLang="en-US" dirty="0"/>
              <a:t>생산과정의 윤리성까지 문제 삼는 새로운 무역 장벽이 현실이 되고 있다는 점에서 우리 농업과 식품 산업에 큰 경각심을 주는 사건입니다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6FAA84-DB1F-AC46-A651-67165319EC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47079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AFF69-6294-BB03-99CC-EA601B305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DC27C51-013D-BDBA-597D-5E66355BEF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5AF314B-7FEE-45B0-C9A6-3D70D96BF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1" dirty="0"/>
              <a:t>비관세 장벽은 관세</a:t>
            </a:r>
            <a:r>
              <a:rPr lang="en-US" altLang="ko-KR" b="1" dirty="0"/>
              <a:t>(</a:t>
            </a:r>
            <a:r>
              <a:rPr lang="ko-KR" altLang="en-US" b="1" dirty="0"/>
              <a:t>세금</a:t>
            </a:r>
            <a:r>
              <a:rPr lang="en-US" altLang="ko-KR" b="1" dirty="0"/>
              <a:t>)</a:t>
            </a:r>
            <a:r>
              <a:rPr lang="ko-KR" altLang="en-US" b="1" dirty="0"/>
              <a:t>가 아닌 다른 방식으로 수입을 제한하거나 지연시키는 규제를 의미합니다</a:t>
            </a:r>
            <a:r>
              <a:rPr lang="en-US" altLang="ko-KR" b="1" dirty="0"/>
              <a:t>. </a:t>
            </a:r>
            <a:r>
              <a:rPr lang="ko-KR" altLang="en-US" b="1" dirty="0"/>
              <a:t>단순히 세금을 매기는 것보다 더 복잡하고 다양한 형태로 작용하며</a:t>
            </a:r>
            <a:r>
              <a:rPr lang="en-US" altLang="ko-KR" b="1" dirty="0"/>
              <a:t>, </a:t>
            </a:r>
            <a:r>
              <a:rPr lang="ko-KR" altLang="en-US" b="1" dirty="0"/>
              <a:t>최근 글로벌 무역에서 점차 중요성이 커지고 있습니다</a:t>
            </a:r>
            <a:r>
              <a:rPr lang="en-US" altLang="ko-KR" b="1" dirty="0"/>
              <a:t>.</a:t>
            </a:r>
          </a:p>
          <a:p>
            <a:endParaRPr lang="en-US" altLang="ko-KR" b="1" dirty="0"/>
          </a:p>
          <a:p>
            <a:r>
              <a:rPr lang="ko-KR" altLang="en-US" b="1" dirty="0"/>
              <a:t>국제 사례</a:t>
            </a:r>
          </a:p>
          <a:p>
            <a:r>
              <a:rPr lang="ko-KR" altLang="en-US" b="1" dirty="0"/>
              <a:t>    </a:t>
            </a:r>
            <a:r>
              <a:rPr lang="en-US" altLang="ko-KR" b="1" dirty="0"/>
              <a:t>EU: </a:t>
            </a:r>
            <a:r>
              <a:rPr lang="ko-KR" altLang="en-US" b="1" dirty="0"/>
              <a:t>잔류농약 기준 초과 시 수입 차단</a:t>
            </a:r>
            <a:r>
              <a:rPr lang="en-US" altLang="ko-KR" b="1" dirty="0"/>
              <a:t>, ESG </a:t>
            </a:r>
            <a:r>
              <a:rPr lang="ko-KR" altLang="en-US" b="1" dirty="0"/>
              <a:t>정보</a:t>
            </a:r>
            <a:r>
              <a:rPr lang="en-US" altLang="ko-KR" b="1" dirty="0"/>
              <a:t>·</a:t>
            </a:r>
            <a:r>
              <a:rPr lang="ko-KR" altLang="en-US" b="1" dirty="0"/>
              <a:t>탄소배출량 공개 의무화</a:t>
            </a:r>
          </a:p>
          <a:p>
            <a:r>
              <a:rPr lang="ko-KR" altLang="en-US" b="1" dirty="0"/>
              <a:t>    일본</a:t>
            </a:r>
            <a:r>
              <a:rPr lang="en-US" altLang="ko-KR" b="1" dirty="0"/>
              <a:t>: "</a:t>
            </a:r>
            <a:r>
              <a:rPr lang="ko-KR" altLang="en-US" b="1" dirty="0"/>
              <a:t>병충해 우려</a:t>
            </a:r>
            <a:r>
              <a:rPr lang="en-US" altLang="ko-KR" b="1" dirty="0"/>
              <a:t>" </a:t>
            </a:r>
            <a:r>
              <a:rPr lang="ko-KR" altLang="en-US" b="1" dirty="0"/>
              <a:t>명목으로 한국산 감귤</a:t>
            </a:r>
            <a:r>
              <a:rPr lang="en-US" altLang="ko-KR" b="1" dirty="0"/>
              <a:t>·</a:t>
            </a:r>
            <a:r>
              <a:rPr lang="ko-KR" altLang="en-US" b="1" dirty="0"/>
              <a:t>사과 수입 금지 조치 사례</a:t>
            </a:r>
          </a:p>
          <a:p>
            <a:r>
              <a:rPr lang="ko-KR" altLang="en-US" b="1" dirty="0"/>
              <a:t>            원산지 표기 강화</a:t>
            </a:r>
            <a:r>
              <a:rPr lang="en-US" altLang="ko-KR" b="1" dirty="0"/>
              <a:t>: </a:t>
            </a:r>
            <a:r>
              <a:rPr lang="ko-KR" altLang="en-US" b="1" dirty="0"/>
              <a:t>미세한 라벨 오류만으로 반송 조치</a:t>
            </a:r>
          </a:p>
          <a:p>
            <a:r>
              <a:rPr lang="ko-KR" altLang="en-US" b="1" dirty="0"/>
              <a:t>    미국 </a:t>
            </a:r>
            <a:r>
              <a:rPr lang="en-US" altLang="ko-KR" b="1" dirty="0"/>
              <a:t>: </a:t>
            </a:r>
            <a:r>
              <a:rPr lang="ko-KR" altLang="en-US" b="1" dirty="0"/>
              <a:t>통관 지연 전략</a:t>
            </a:r>
            <a:r>
              <a:rPr lang="en-US" altLang="ko-KR" b="1" dirty="0"/>
              <a:t>: </a:t>
            </a:r>
            <a:r>
              <a:rPr lang="ko-KR" altLang="en-US" b="1" dirty="0"/>
              <a:t>서류 검토 기간 </a:t>
            </a:r>
            <a:r>
              <a:rPr lang="en-US" altLang="ko-KR" b="1" dirty="0"/>
              <a:t>30</a:t>
            </a:r>
            <a:r>
              <a:rPr lang="ko-KR" altLang="en-US" b="1" dirty="0"/>
              <a:t>일→</a:t>
            </a:r>
            <a:r>
              <a:rPr lang="en-US" altLang="ko-KR" b="1" dirty="0"/>
              <a:t>90</a:t>
            </a:r>
            <a:r>
              <a:rPr lang="ko-KR" altLang="en-US" b="1" dirty="0"/>
              <a:t>일로 연장</a:t>
            </a:r>
          </a:p>
          <a:p>
            <a:endParaRPr lang="ko-KR" altLang="en-US" b="1" dirty="0"/>
          </a:p>
          <a:p>
            <a:r>
              <a:rPr lang="ko-KR" altLang="en-US" b="1" dirty="0"/>
              <a:t>우리나라도 자국 산업을 보호하기 위해서</a:t>
            </a:r>
          </a:p>
          <a:p>
            <a:r>
              <a:rPr lang="ko-KR" altLang="en-US" b="1" dirty="0"/>
              <a:t>노동	외국인 근로자 최저임금</a:t>
            </a:r>
            <a:r>
              <a:rPr lang="en-US" altLang="ko-KR" b="1" dirty="0"/>
              <a:t>·</a:t>
            </a:r>
            <a:r>
              <a:rPr lang="ko-KR" altLang="en-US" b="1" dirty="0"/>
              <a:t>휴게시간 엄격 적용</a:t>
            </a:r>
          </a:p>
          <a:p>
            <a:r>
              <a:rPr lang="ko-KR" altLang="en-US" b="1" dirty="0"/>
              <a:t>식품	</a:t>
            </a:r>
            <a:r>
              <a:rPr lang="ko-KR" altLang="en-US" b="1" dirty="0" err="1"/>
              <a:t>해썹</a:t>
            </a:r>
            <a:r>
              <a:rPr lang="en-US" altLang="ko-KR" b="1" dirty="0"/>
              <a:t>(HACCP) </a:t>
            </a:r>
            <a:r>
              <a:rPr lang="ko-KR" altLang="en-US" b="1" dirty="0"/>
              <a:t>인증</a:t>
            </a:r>
            <a:r>
              <a:rPr lang="en-US" altLang="ko-KR" b="1" dirty="0"/>
              <a:t>(2021), PLS </a:t>
            </a:r>
            <a:r>
              <a:rPr lang="ko-KR" altLang="en-US" b="1" dirty="0"/>
              <a:t>잔류농약 기준</a:t>
            </a:r>
            <a:r>
              <a:rPr lang="en-US" altLang="ko-KR" b="1" dirty="0"/>
              <a:t>(2019)</a:t>
            </a:r>
          </a:p>
          <a:p>
            <a:r>
              <a:rPr lang="ko-KR" altLang="en-US" b="1" dirty="0"/>
              <a:t>표기	</a:t>
            </a:r>
            <a:r>
              <a:rPr lang="en-US" altLang="ko-KR" b="1" dirty="0"/>
              <a:t>GMO, </a:t>
            </a:r>
            <a:r>
              <a:rPr lang="ko-KR" altLang="en-US" b="1" dirty="0"/>
              <a:t>원산지 표기 의무화 시행</a:t>
            </a:r>
          </a:p>
          <a:p>
            <a:r>
              <a:rPr lang="ko-KR" altLang="en-US" b="1" dirty="0"/>
              <a:t>검역	</a:t>
            </a:r>
            <a:r>
              <a:rPr lang="en-US" altLang="ko-KR" b="1" dirty="0"/>
              <a:t>SPS(</a:t>
            </a:r>
            <a:r>
              <a:rPr lang="ko-KR" altLang="en-US" b="1" dirty="0"/>
              <a:t>위생</a:t>
            </a:r>
            <a:r>
              <a:rPr lang="en-US" altLang="ko-KR" b="1" dirty="0"/>
              <a:t>·</a:t>
            </a:r>
            <a:r>
              <a:rPr lang="ko-KR" altLang="en-US" b="1" dirty="0"/>
              <a:t>검역</a:t>
            </a:r>
            <a:r>
              <a:rPr lang="en-US" altLang="ko-KR" b="1" dirty="0"/>
              <a:t>) </a:t>
            </a:r>
            <a:r>
              <a:rPr lang="ko-KR" altLang="en-US" b="1" dirty="0"/>
              <a:t>기준 강화</a:t>
            </a:r>
          </a:p>
          <a:p>
            <a:endParaRPr lang="ko-KR" altLang="en-US" b="1" dirty="0"/>
          </a:p>
          <a:p>
            <a:r>
              <a:rPr lang="ko-KR" altLang="en-US" b="1" dirty="0"/>
              <a:t>자</a:t>
            </a:r>
            <a:r>
              <a:rPr lang="en-US" altLang="ko-KR" b="1" dirty="0"/>
              <a:t>, </a:t>
            </a:r>
            <a:r>
              <a:rPr lang="ko-KR" altLang="en-US" b="1" dirty="0"/>
              <a:t>이렇게 간단히 말해</a:t>
            </a:r>
            <a:r>
              <a:rPr lang="en-US" altLang="ko-KR" b="1" dirty="0"/>
              <a:t>, </a:t>
            </a:r>
            <a:r>
              <a:rPr lang="ko-KR" altLang="en-US" b="1" dirty="0"/>
              <a:t>비관세 </a:t>
            </a:r>
            <a:r>
              <a:rPr lang="ko-KR" altLang="en-US" b="1" dirty="0" err="1"/>
              <a:t>장벽중</a:t>
            </a:r>
            <a:r>
              <a:rPr lang="ko-KR" altLang="en-US" b="1" dirty="0"/>
              <a:t>   </a:t>
            </a:r>
            <a:r>
              <a:rPr lang="en-US" altLang="ko-KR" b="1" dirty="0"/>
              <a:t>ESG</a:t>
            </a:r>
            <a:r>
              <a:rPr lang="ko-KR" altLang="en-US" b="1" dirty="0"/>
              <a:t>는  합법적으로 수입을 막는 현명한 기술이자 무역 전쟁의 신무기입니다</a:t>
            </a:r>
            <a:r>
              <a:rPr lang="en-US" altLang="ko-KR" b="1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pPr>
              <a:buNone/>
            </a:pPr>
            <a:r>
              <a:rPr lang="ko-KR" altLang="en-US" b="1" dirty="0"/>
              <a:t>비관세 장벽</a:t>
            </a:r>
            <a:r>
              <a:rPr lang="en-US" altLang="ko-KR" b="1" dirty="0"/>
              <a:t>(Non-Tariff Barriers, NTBs)</a:t>
            </a:r>
            <a:r>
              <a:rPr lang="ko-KR" altLang="en-US" b="1" dirty="0"/>
              <a:t>의 이해</a:t>
            </a:r>
          </a:p>
          <a:p>
            <a:pPr>
              <a:buNone/>
            </a:pPr>
            <a:r>
              <a:rPr lang="ko-KR" altLang="en-US" dirty="0"/>
              <a:t>비관세 장벽은 </a:t>
            </a:r>
            <a:r>
              <a:rPr lang="ko-KR" altLang="en-US" b="1" dirty="0"/>
              <a:t>관세</a:t>
            </a:r>
            <a:r>
              <a:rPr lang="en-US" altLang="ko-KR" b="1" dirty="0"/>
              <a:t>(</a:t>
            </a:r>
            <a:r>
              <a:rPr lang="ko-KR" altLang="en-US" b="1" dirty="0"/>
              <a:t>세금</a:t>
            </a:r>
            <a:r>
              <a:rPr lang="en-US" altLang="ko-KR" b="1" dirty="0"/>
              <a:t>)</a:t>
            </a:r>
            <a:r>
              <a:rPr lang="ko-KR" altLang="en-US" b="1" dirty="0"/>
              <a:t>가 아닌 다른 방식으로 수입을 제한하거나 지연시키는 규제</a:t>
            </a:r>
            <a:r>
              <a:rPr lang="ko-KR" altLang="en-US" dirty="0"/>
              <a:t>를 의미합니다</a:t>
            </a:r>
            <a:r>
              <a:rPr lang="en-US" altLang="ko-KR" dirty="0"/>
              <a:t>. </a:t>
            </a:r>
            <a:r>
              <a:rPr lang="ko-KR" altLang="en-US" dirty="0"/>
              <a:t>단순히 세금을 매기는 것보다 더 복잡하고 다양한 형태로 작용하며</a:t>
            </a:r>
            <a:r>
              <a:rPr lang="en-US" altLang="ko-KR" dirty="0"/>
              <a:t>, </a:t>
            </a:r>
            <a:r>
              <a:rPr lang="ko-KR" altLang="en-US" dirty="0"/>
              <a:t>최근 글로벌 무역에서 점차 중요성이 커지고 있습니다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b="1" dirty="0"/>
              <a:t>국제적 사례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유럽연합</a:t>
            </a:r>
            <a:r>
              <a:rPr lang="en-US" altLang="ko-KR" b="1" dirty="0"/>
              <a:t>(EU)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잔류농약 기준 초과 시 수입 금지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altLang="ko-KR" b="1" dirty="0"/>
              <a:t>ESG </a:t>
            </a:r>
            <a:r>
              <a:rPr lang="ko-KR" altLang="en-US" b="1" dirty="0"/>
              <a:t>정보 공개 의무화</a:t>
            </a:r>
            <a:r>
              <a:rPr lang="en-US" altLang="ko-KR" dirty="0"/>
              <a:t>: </a:t>
            </a:r>
            <a:r>
              <a:rPr lang="ko-KR" altLang="en-US" dirty="0"/>
              <a:t>탄소배출량</a:t>
            </a:r>
            <a:r>
              <a:rPr lang="en-US" altLang="ko-KR" dirty="0"/>
              <a:t>·</a:t>
            </a:r>
            <a:r>
              <a:rPr lang="ko-KR" altLang="en-US" dirty="0"/>
              <a:t>공급망 윤리성 데이터 제출 필수</a:t>
            </a:r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복잡한 인증 서류 요구</a:t>
            </a:r>
            <a:r>
              <a:rPr lang="en-US" altLang="ko-KR" dirty="0"/>
              <a:t>: </a:t>
            </a:r>
            <a:r>
              <a:rPr lang="ko-KR" altLang="en-US" dirty="0"/>
              <a:t>통관 시 </a:t>
            </a:r>
            <a:r>
              <a:rPr lang="en-US" altLang="ko-KR" dirty="0"/>
              <a:t>15</a:t>
            </a:r>
            <a:r>
              <a:rPr lang="ko-KR" altLang="en-US" dirty="0"/>
              <a:t>종 이상 서류 제출 필요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일본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병충해 우려 명목의 과일 수입 금지</a:t>
            </a:r>
            <a:r>
              <a:rPr lang="en-US" altLang="ko-KR" dirty="0"/>
              <a:t>: </a:t>
            </a:r>
            <a:r>
              <a:rPr lang="ko-KR" altLang="en-US" dirty="0"/>
              <a:t>한국산 감귤</a:t>
            </a:r>
            <a:r>
              <a:rPr lang="en-US" altLang="ko-KR" dirty="0"/>
              <a:t>·</a:t>
            </a:r>
            <a:r>
              <a:rPr lang="ko-KR" altLang="en-US" dirty="0"/>
              <a:t>사과 차단 사례</a:t>
            </a:r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원산지 표기 강화</a:t>
            </a:r>
            <a:r>
              <a:rPr lang="en-US" altLang="ko-KR" dirty="0"/>
              <a:t>: </a:t>
            </a:r>
            <a:r>
              <a:rPr lang="ko-KR" altLang="en-US" dirty="0"/>
              <a:t>미세한 라벨 오류만으로 반송 조치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미국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통관 지연 전략</a:t>
            </a:r>
            <a:r>
              <a:rPr lang="en-US" altLang="ko-KR" dirty="0"/>
              <a:t>: </a:t>
            </a:r>
            <a:r>
              <a:rPr lang="ko-KR" altLang="en-US" dirty="0"/>
              <a:t>서류 검토 기간 </a:t>
            </a:r>
            <a:r>
              <a:rPr lang="en-US" altLang="ko-KR" dirty="0"/>
              <a:t>30</a:t>
            </a:r>
            <a:r>
              <a:rPr lang="ko-KR" altLang="en-US" dirty="0"/>
              <a:t>일→</a:t>
            </a:r>
            <a:r>
              <a:rPr lang="en-US" altLang="ko-KR" dirty="0"/>
              <a:t>90</a:t>
            </a:r>
            <a:r>
              <a:rPr lang="ko-KR" altLang="en-US" dirty="0"/>
              <a:t>일로 연장</a:t>
            </a:r>
          </a:p>
          <a:p>
            <a:pPr>
              <a:buNone/>
            </a:pPr>
            <a:r>
              <a:rPr lang="ko-KR" altLang="en-US" b="1" dirty="0"/>
              <a:t>국내 사례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근로환경 규제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ko-KR" altLang="en-US" dirty="0"/>
              <a:t>외국인 노동자에 대한 </a:t>
            </a:r>
            <a:r>
              <a:rPr lang="ko-KR" altLang="en-US" b="1" dirty="0"/>
              <a:t>근로기준법 엄격 적용</a:t>
            </a:r>
            <a:r>
              <a:rPr lang="en-US" altLang="ko-KR" dirty="0"/>
              <a:t>: </a:t>
            </a:r>
            <a:r>
              <a:rPr lang="ko-KR" altLang="en-US" dirty="0"/>
              <a:t>최저임금</a:t>
            </a:r>
            <a:r>
              <a:rPr lang="en-US" altLang="ko-KR" dirty="0"/>
              <a:t>·</a:t>
            </a:r>
            <a:r>
              <a:rPr lang="ko-KR" altLang="en-US" dirty="0"/>
              <a:t>휴게시간 준수 감시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식품안전 관리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altLang="ko-KR" b="1" dirty="0"/>
              <a:t>HACCP </a:t>
            </a:r>
            <a:r>
              <a:rPr lang="ko-KR" altLang="en-US" b="1" dirty="0" err="1"/>
              <a:t>인증제</a:t>
            </a:r>
            <a:r>
              <a:rPr lang="en-US" altLang="ko-KR" b="1" dirty="0"/>
              <a:t>(2021</a:t>
            </a:r>
            <a:r>
              <a:rPr lang="ko-KR" altLang="en-US" b="1" dirty="0"/>
              <a:t>년</a:t>
            </a:r>
            <a:r>
              <a:rPr lang="en-US" altLang="ko-KR" b="1" dirty="0"/>
              <a:t>)</a:t>
            </a:r>
            <a:r>
              <a:rPr lang="en-US" altLang="ko-KR" dirty="0"/>
              <a:t>: </a:t>
            </a:r>
            <a:r>
              <a:rPr lang="ko-KR" altLang="en-US" dirty="0"/>
              <a:t>수출 식품업체 필수 인증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altLang="ko-KR" b="1" dirty="0"/>
              <a:t>PLS </a:t>
            </a:r>
            <a:r>
              <a:rPr lang="ko-KR" altLang="en-US" b="1" dirty="0"/>
              <a:t>제도</a:t>
            </a:r>
            <a:r>
              <a:rPr lang="en-US" altLang="ko-KR" b="1" dirty="0"/>
              <a:t>(2019</a:t>
            </a:r>
            <a:r>
              <a:rPr lang="ko-KR" altLang="en-US" b="1" dirty="0"/>
              <a:t>년</a:t>
            </a:r>
            <a:r>
              <a:rPr lang="en-US" altLang="ko-KR" b="1" dirty="0"/>
              <a:t>)</a:t>
            </a:r>
            <a:r>
              <a:rPr lang="en-US" altLang="ko-KR" dirty="0"/>
              <a:t>: </a:t>
            </a:r>
            <a:r>
              <a:rPr lang="ko-KR" altLang="en-US" dirty="0"/>
              <a:t>모든 농산물에 잔류농약 허용기준 적용</a:t>
            </a:r>
          </a:p>
          <a:p>
            <a:pPr>
              <a:buFont typeface="+mj-lt"/>
              <a:buAutoNum type="arabicPeriod"/>
            </a:pPr>
            <a:r>
              <a:rPr lang="ko-KR" altLang="en-US" b="1" dirty="0"/>
              <a:t>표기</a:t>
            </a:r>
            <a:r>
              <a:rPr lang="en-US" altLang="ko-KR" b="1" dirty="0"/>
              <a:t>·</a:t>
            </a:r>
            <a:r>
              <a:rPr lang="ko-KR" altLang="en-US" b="1" dirty="0"/>
              <a:t>검역 규정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altLang="ko-KR" b="1" dirty="0"/>
              <a:t>GMO </a:t>
            </a:r>
            <a:r>
              <a:rPr lang="ko-KR" altLang="en-US" b="1" dirty="0"/>
              <a:t>표기 의무화</a:t>
            </a:r>
            <a:r>
              <a:rPr lang="en-US" altLang="ko-KR" dirty="0"/>
              <a:t>: 0.9% </a:t>
            </a:r>
            <a:r>
              <a:rPr lang="ko-KR" altLang="en-US" dirty="0"/>
              <a:t>이상 함유 시 </a:t>
            </a:r>
            <a:r>
              <a:rPr lang="ko-KR" altLang="en-US" dirty="0" err="1"/>
              <a:t>라벨링</a:t>
            </a:r>
            <a:endParaRPr lang="ko-KR" altLang="en-US" dirty="0"/>
          </a:p>
          <a:p>
            <a:pPr marL="742950" lvl="1" indent="-285750">
              <a:buFont typeface="+mj-lt"/>
              <a:buAutoNum type="arabicPeriod"/>
            </a:pPr>
            <a:r>
              <a:rPr lang="ko-KR" altLang="en-US" b="1" dirty="0"/>
              <a:t>원산지 표기 강화</a:t>
            </a:r>
            <a:r>
              <a:rPr lang="en-US" altLang="ko-KR" dirty="0"/>
              <a:t>: </a:t>
            </a:r>
            <a:r>
              <a:rPr lang="ko-KR" altLang="en-US" dirty="0"/>
              <a:t>가공식품 원료별 세부 기재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altLang="ko-KR" b="1" dirty="0"/>
              <a:t>SPS(</a:t>
            </a:r>
            <a:r>
              <a:rPr lang="ko-KR" altLang="en-US" b="1" dirty="0"/>
              <a:t>위생</a:t>
            </a:r>
            <a:r>
              <a:rPr lang="en-US" altLang="ko-KR" b="1" dirty="0"/>
              <a:t>·</a:t>
            </a:r>
            <a:r>
              <a:rPr lang="ko-KR" altLang="en-US" b="1" dirty="0"/>
              <a:t>검역</a:t>
            </a:r>
            <a:r>
              <a:rPr lang="en-US" altLang="ko-KR" b="1" dirty="0"/>
              <a:t>) </a:t>
            </a:r>
            <a:r>
              <a:rPr lang="ko-KR" altLang="en-US" b="1" dirty="0"/>
              <a:t>조치</a:t>
            </a:r>
            <a:r>
              <a:rPr lang="en-US" altLang="ko-KR" dirty="0"/>
              <a:t>: </a:t>
            </a:r>
            <a:r>
              <a:rPr lang="ko-KR" altLang="en-US" dirty="0"/>
              <a:t>동식물 검역 기준 강화</a:t>
            </a:r>
          </a:p>
          <a:p>
            <a:pPr>
              <a:buNone/>
            </a:pPr>
            <a:r>
              <a:rPr lang="en-US" altLang="ko-KR" b="1" dirty="0"/>
              <a:t>NTBs</a:t>
            </a:r>
            <a:r>
              <a:rPr lang="ko-KR" altLang="en-US" b="1" dirty="0"/>
              <a:t>의 특징과 영향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b="1" dirty="0"/>
              <a:t>숨은 보호무역</a:t>
            </a:r>
            <a:r>
              <a:rPr lang="en-US" altLang="ko-KR" dirty="0"/>
              <a:t>: </a:t>
            </a:r>
            <a:r>
              <a:rPr lang="ko-KR" altLang="en-US" dirty="0"/>
              <a:t>자국 산업 보호를 위한 합법적 수단으로 활용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b="1" dirty="0"/>
              <a:t>소비자 신뢰 확보</a:t>
            </a:r>
            <a:r>
              <a:rPr lang="ko-KR" altLang="en-US" dirty="0"/>
              <a:t> </a:t>
            </a:r>
            <a:r>
              <a:rPr lang="en-US" altLang="ko-KR" dirty="0"/>
              <a:t>vs </a:t>
            </a:r>
            <a:r>
              <a:rPr lang="ko-KR" altLang="en-US" b="1" dirty="0"/>
              <a:t>무역 장벽 강화</a:t>
            </a:r>
            <a:r>
              <a:rPr lang="ko-KR" altLang="en-US" dirty="0"/>
              <a:t>의 양면성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b="1" dirty="0"/>
              <a:t>ESG·</a:t>
            </a:r>
            <a:r>
              <a:rPr lang="ko-KR" altLang="en-US" b="1" dirty="0"/>
              <a:t>기후변화 대응</a:t>
            </a:r>
            <a:r>
              <a:rPr lang="ko-KR" altLang="en-US" dirty="0"/>
              <a:t> 명분으로 규제 확대 중 </a:t>
            </a:r>
            <a:r>
              <a:rPr lang="en-US" altLang="ko-KR" dirty="0"/>
              <a:t>(</a:t>
            </a:r>
            <a:r>
              <a:rPr lang="ko-KR" altLang="en-US" dirty="0"/>
              <a:t>예</a:t>
            </a:r>
            <a:r>
              <a:rPr lang="en-US" altLang="ko-KR" dirty="0"/>
              <a:t>: EU </a:t>
            </a:r>
            <a:r>
              <a:rPr lang="ko-KR" altLang="en-US" dirty="0"/>
              <a:t>탄소국경조정제도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이처럼 </a:t>
            </a:r>
            <a:r>
              <a:rPr lang="en-US" altLang="ko-KR" dirty="0"/>
              <a:t>NTBs</a:t>
            </a:r>
            <a:r>
              <a:rPr lang="ko-KR" altLang="en-US" dirty="0"/>
              <a:t>는 단순한 관세 장벽을 넘어</a:t>
            </a:r>
            <a:r>
              <a:rPr lang="en-US" altLang="ko-KR" dirty="0"/>
              <a:t>, </a:t>
            </a:r>
            <a:r>
              <a:rPr lang="ko-KR" altLang="en-US" b="1" dirty="0"/>
              <a:t>규범</a:t>
            </a:r>
            <a:r>
              <a:rPr lang="en-US" altLang="ko-KR" b="1" dirty="0"/>
              <a:t>·</a:t>
            </a:r>
            <a:r>
              <a:rPr lang="ko-KR" altLang="en-US" b="1" dirty="0"/>
              <a:t>윤리</a:t>
            </a:r>
            <a:r>
              <a:rPr lang="en-US" altLang="ko-KR" b="1" dirty="0"/>
              <a:t>·</a:t>
            </a:r>
            <a:r>
              <a:rPr lang="ko-KR" altLang="en-US" b="1" dirty="0"/>
              <a:t>기술적 기준</a:t>
            </a:r>
            <a:r>
              <a:rPr lang="ko-KR" altLang="en-US" dirty="0"/>
              <a:t>까지 포괄하는 </a:t>
            </a:r>
            <a:r>
              <a:rPr lang="en-US" altLang="ko-KR" dirty="0"/>
              <a:t>21</a:t>
            </a:r>
            <a:r>
              <a:rPr lang="ko-KR" altLang="en-US" dirty="0"/>
              <a:t>세기형 무역 장애물로 진화하고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CD069E-1586-500D-C29A-CC67F3336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6204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21D906-7E81-555F-4410-7A5896297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2D01DE-2D3E-B886-221E-C1DA01D9A1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C6BA4A7-6478-8018-0D3D-FA467E3500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ko-KR" altLang="en-US" dirty="0"/>
              <a:t>최근 중국산 농산물에서 잔류 농약 문제가 반</a:t>
            </a:r>
            <a:r>
              <a:rPr lang="ko-KR" altLang="en-US" b="1" dirty="0"/>
              <a:t>복</a:t>
            </a:r>
            <a:r>
              <a:rPr lang="ko-KR" altLang="en-US" dirty="0"/>
              <a:t>적으로 발생하면서</a:t>
            </a:r>
            <a:r>
              <a:rPr lang="en-US" altLang="ko-KR" dirty="0"/>
              <a:t>, </a:t>
            </a:r>
            <a:r>
              <a:rPr lang="ko-KR" altLang="en-US" dirty="0"/>
              <a:t>우리 농업인들 사이에 깊은 피해의식이 확산되고 있습니다</a:t>
            </a:r>
            <a:r>
              <a:rPr lang="en-US" altLang="ko-KR" dirty="0"/>
              <a:t>. </a:t>
            </a:r>
            <a:r>
              <a:rPr lang="ko-KR" altLang="en-US" dirty="0"/>
              <a:t>실제로 </a:t>
            </a:r>
            <a:r>
              <a:rPr lang="en-US" altLang="ko-KR" dirty="0"/>
              <a:t>2025</a:t>
            </a:r>
            <a:r>
              <a:rPr lang="ko-KR" altLang="en-US" dirty="0"/>
              <a:t>년 </a:t>
            </a:r>
            <a:r>
              <a:rPr lang="en-US" altLang="ko-KR" dirty="0"/>
              <a:t>3</a:t>
            </a:r>
            <a:r>
              <a:rPr lang="ko-KR" altLang="en-US" dirty="0"/>
              <a:t>월</a:t>
            </a:r>
            <a:r>
              <a:rPr lang="en-US" altLang="ko-KR" dirty="0"/>
              <a:t>, </a:t>
            </a:r>
            <a:r>
              <a:rPr lang="ko-KR" altLang="en-US" dirty="0"/>
              <a:t>저율관세할당</a:t>
            </a:r>
            <a:r>
              <a:rPr lang="en-US" altLang="ko-KR" dirty="0"/>
              <a:t>(TRQ)</a:t>
            </a:r>
            <a:r>
              <a:rPr lang="ko-KR" altLang="en-US" dirty="0"/>
              <a:t>으로 수입된 중국산 </a:t>
            </a:r>
            <a:r>
              <a:rPr lang="ko-KR" altLang="en-US" dirty="0" err="1"/>
              <a:t>신선양파에서</a:t>
            </a:r>
            <a:r>
              <a:rPr lang="ko-KR" altLang="en-US" dirty="0"/>
              <a:t> 살충제 성분이 국내 농약 잔류허용기준의 </a:t>
            </a:r>
            <a:r>
              <a:rPr lang="en-US" altLang="ko-KR" dirty="0"/>
              <a:t>4</a:t>
            </a:r>
            <a:r>
              <a:rPr lang="ko-KR" altLang="en-US" dirty="0"/>
              <a:t>배나 초과해 검출되는 등</a:t>
            </a:r>
            <a:r>
              <a:rPr lang="en-US" altLang="ko-KR" dirty="0"/>
              <a:t>, </a:t>
            </a:r>
            <a:r>
              <a:rPr lang="ko-KR" altLang="en-US" dirty="0"/>
              <a:t>기준치를 넘는 농약 검출 사례가 잇따르고 있습니다</a:t>
            </a:r>
            <a:r>
              <a:rPr lang="en-US" altLang="ko-KR" dirty="0"/>
              <a:t>. </a:t>
            </a:r>
            <a:r>
              <a:rPr lang="ko-KR" altLang="en-US" dirty="0"/>
              <a:t>이런 수입 농산물은 원칙적으로 폐기 또는 회수 조치되지만</a:t>
            </a:r>
            <a:r>
              <a:rPr lang="en-US" altLang="ko-KR" dirty="0"/>
              <a:t>, </a:t>
            </a:r>
            <a:r>
              <a:rPr lang="ko-KR" altLang="en-US" dirty="0"/>
              <a:t>시장에 유통되는 과정에서 국민 건강을 위협할 수 있다는 우려가 큽니다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dirty="0"/>
              <a:t>문제는 국내 농업인들은 </a:t>
            </a:r>
            <a:r>
              <a:rPr lang="en-US" altLang="ko-KR" dirty="0"/>
              <a:t>PLS(</a:t>
            </a:r>
            <a:r>
              <a:rPr lang="ko-KR" altLang="en-US" dirty="0" err="1"/>
              <a:t>농약허용물질목록관리제도</a:t>
            </a:r>
            <a:r>
              <a:rPr lang="en-US" altLang="ko-KR" dirty="0"/>
              <a:t>) </a:t>
            </a:r>
            <a:r>
              <a:rPr lang="ko-KR" altLang="en-US" dirty="0"/>
              <a:t>등 까다로운 기준을 철저히 지키며 농산물을 생산하는 반면</a:t>
            </a:r>
            <a:r>
              <a:rPr lang="en-US" altLang="ko-KR" dirty="0"/>
              <a:t>, </a:t>
            </a:r>
            <a:r>
              <a:rPr lang="ko-KR" altLang="en-US" dirty="0"/>
              <a:t>일부 수입 농산물은 이런 기준이 제대로 적용되지 않거나 관리가 허술하다는 점입니다</a:t>
            </a:r>
          </a:p>
          <a:p>
            <a:pPr>
              <a:buNone/>
            </a:pPr>
            <a:r>
              <a:rPr lang="en-US" altLang="ko-KR" dirty="0"/>
              <a:t>. </a:t>
            </a:r>
            <a:r>
              <a:rPr lang="ko-KR" altLang="en-US" dirty="0"/>
              <a:t>이로 인해 국내 농업인들은 “우리는 엄격한 규제를 받으면서도</a:t>
            </a:r>
            <a:r>
              <a:rPr lang="en-US" altLang="ko-KR" dirty="0"/>
              <a:t>, </a:t>
            </a:r>
            <a:r>
              <a:rPr lang="ko-KR" altLang="en-US" dirty="0"/>
              <a:t>수입산 농산물은 느슨한 관리로 인해 시장에서 경쟁해야 </a:t>
            </a:r>
            <a:r>
              <a:rPr lang="ko-KR" altLang="en-US" dirty="0" err="1"/>
              <a:t>한다”는</a:t>
            </a:r>
            <a:r>
              <a:rPr lang="ko-KR" altLang="en-US" dirty="0"/>
              <a:t> 불공정함을 느끼고 있습니다</a:t>
            </a:r>
            <a:r>
              <a:rPr lang="en-US" altLang="ko-KR" dirty="0"/>
              <a:t>.</a:t>
            </a:r>
          </a:p>
          <a:p>
            <a:pPr>
              <a:buNone/>
            </a:pP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언론과 소비자들은 잔류 농약 이슈가 발생할 때마다 전체 농산물에 대한 불신을 키우는 경향이 있어</a:t>
            </a:r>
            <a:r>
              <a:rPr lang="en-US" altLang="ko-KR" dirty="0"/>
              <a:t>, </a:t>
            </a:r>
            <a:r>
              <a:rPr lang="ko-KR" altLang="en-US" dirty="0"/>
              <a:t>국내 농업인들은 자신들의 노력과 안전한 농산물 생산에 대한 자부심이 제대로 인정받지 못한다는 상실감도 겪고 있습니다</a:t>
            </a:r>
          </a:p>
          <a:p>
            <a:pPr>
              <a:buNone/>
            </a:pPr>
            <a:r>
              <a:rPr lang="en-US" altLang="ko-KR" dirty="0"/>
              <a:t>. </a:t>
            </a:r>
            <a:r>
              <a:rPr lang="ko-KR" altLang="en-US" dirty="0"/>
              <a:t>결국 중국산 농산물의 잔류 농약 문제는 단순한 식품 안전 이슈를 넘어</a:t>
            </a:r>
            <a:r>
              <a:rPr lang="en-US" altLang="ko-KR" dirty="0"/>
              <a:t>, </a:t>
            </a:r>
            <a:r>
              <a:rPr lang="ko-KR" altLang="en-US" dirty="0"/>
              <a:t>국내 농업인들의 경제적</a:t>
            </a:r>
            <a:r>
              <a:rPr lang="en-US" altLang="ko-KR" dirty="0"/>
              <a:t>·</a:t>
            </a:r>
            <a:r>
              <a:rPr lang="ko-KR" altLang="en-US" dirty="0"/>
              <a:t>심리적 부담과 피해의식으로 이어지고 있는 실정입니다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36AFCC-659A-436C-08ED-D70DECBD82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9940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21D906-7E81-555F-4410-7A5896297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2D01DE-2D3E-B886-221E-C1DA01D9A1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C6BA4A7-6478-8018-0D3D-FA467E3500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>
                <a:effectLst/>
              </a:rPr>
              <a:t>프로사이미돈은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잿빛곰팡이병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잎마름병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탄저병 등을 방제하기 위한 살균제로 베라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백합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고추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고추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 err="1">
                <a:effectLst/>
              </a:rPr>
              <a:t>단고추류</a:t>
            </a:r>
            <a:r>
              <a:rPr lang="ko-KR" altLang="en-US" dirty="0">
                <a:effectLst/>
              </a:rPr>
              <a:t> 포함</a:t>
            </a:r>
            <a:r>
              <a:rPr lang="en-US" altLang="ko-KR" dirty="0">
                <a:effectLst/>
              </a:rPr>
              <a:t>), </a:t>
            </a:r>
            <a:r>
              <a:rPr lang="ko-KR" altLang="en-US" dirty="0">
                <a:effectLst/>
              </a:rPr>
              <a:t>딸기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수박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오이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토마토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부추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복숭아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포도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잔디 등 </a:t>
            </a:r>
            <a:r>
              <a:rPr lang="en-US" altLang="ko-KR" dirty="0">
                <a:effectLst/>
              </a:rPr>
              <a:t>12</a:t>
            </a:r>
            <a:r>
              <a:rPr lang="ko-KR" altLang="en-US" dirty="0">
                <a:effectLst/>
              </a:rPr>
              <a:t>개 작물에만 사용하도록 등록돼 있어 그 외 작물에는 사용이 엄격히 금지돼 있다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/>
              <a:t>특히 참나물</a:t>
            </a:r>
            <a:r>
              <a:rPr lang="en-US" altLang="ko-KR" dirty="0"/>
              <a:t>, </a:t>
            </a:r>
            <a:r>
              <a:rPr lang="ko-KR" altLang="en-US" dirty="0"/>
              <a:t>돌나물</a:t>
            </a:r>
            <a:r>
              <a:rPr lang="en-US" altLang="ko-KR" dirty="0"/>
              <a:t>, </a:t>
            </a:r>
            <a:r>
              <a:rPr lang="ko-KR" altLang="en-US" dirty="0"/>
              <a:t>근대</a:t>
            </a:r>
            <a:r>
              <a:rPr lang="en-US" altLang="ko-KR" dirty="0"/>
              <a:t>, </a:t>
            </a:r>
            <a:r>
              <a:rPr lang="ko-KR" altLang="en-US" dirty="0"/>
              <a:t>취나물</a:t>
            </a:r>
            <a:r>
              <a:rPr lang="en-US" altLang="ko-KR" dirty="0"/>
              <a:t>, </a:t>
            </a:r>
            <a:r>
              <a:rPr lang="ko-KR" altLang="en-US" dirty="0"/>
              <a:t>들깻잎 등에서 부적합 검출 사례가 반복적으로 보고되고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부적합 판정 시 </a:t>
            </a:r>
            <a:r>
              <a:rPr lang="ko-KR" altLang="en-US" b="1" dirty="0"/>
              <a:t>출하 연기</a:t>
            </a:r>
            <a:r>
              <a:rPr lang="en-US" altLang="ko-KR" b="1" dirty="0"/>
              <a:t>, </a:t>
            </a:r>
            <a:r>
              <a:rPr lang="ko-KR" altLang="en-US" b="1" dirty="0"/>
              <a:t>용도 변경</a:t>
            </a:r>
            <a:r>
              <a:rPr lang="en-US" altLang="ko-KR" b="1" dirty="0"/>
              <a:t>, </a:t>
            </a:r>
            <a:r>
              <a:rPr lang="ko-KR" altLang="en-US" b="1" dirty="0"/>
              <a:t>전량 폐기</a:t>
            </a:r>
            <a:r>
              <a:rPr lang="en-US" altLang="ko-KR" b="1" dirty="0"/>
              <a:t>, 100</a:t>
            </a:r>
            <a:r>
              <a:rPr lang="ko-KR" altLang="en-US" b="1" dirty="0"/>
              <a:t>만 원 이하 과태료</a:t>
            </a:r>
            <a:r>
              <a:rPr lang="ko-KR" altLang="en-US" dirty="0"/>
              <a:t> 등 행정처분이 적용됩니다</a:t>
            </a:r>
            <a:endParaRPr lang="en-US" altLang="ko-KR" dirty="0"/>
          </a:p>
          <a:p>
            <a:r>
              <a:rPr lang="ko-KR" altLang="en-US" dirty="0" err="1"/>
              <a:t>직불금</a:t>
            </a:r>
            <a:r>
              <a:rPr lang="ko-KR" altLang="en-US" dirty="0"/>
              <a:t> 최대</a:t>
            </a:r>
            <a:r>
              <a:rPr lang="en-US" altLang="ko-KR" dirty="0"/>
              <a:t>40% </a:t>
            </a:r>
            <a:r>
              <a:rPr lang="ko-KR" altLang="en-US" dirty="0"/>
              <a:t>감액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b="1" dirty="0"/>
          </a:p>
          <a:p>
            <a:r>
              <a:rPr lang="ko-KR" altLang="en-US" dirty="0"/>
              <a:t>토양에 잔류한 농약이 후작물에 흡수되어 검출되는 경우가 있습니다</a:t>
            </a:r>
            <a:r>
              <a:rPr lang="en-US" altLang="ko-KR" dirty="0"/>
              <a:t>. </a:t>
            </a:r>
            <a:r>
              <a:rPr lang="ko-KR" altLang="en-US" dirty="0"/>
              <a:t>실제로 상추</a:t>
            </a:r>
            <a:r>
              <a:rPr lang="en-US" altLang="ko-KR" dirty="0"/>
              <a:t>, </a:t>
            </a:r>
            <a:r>
              <a:rPr lang="ko-KR" altLang="en-US" dirty="0"/>
              <a:t>시금치 등에서 토양 잔류 농약이 흡수되어 </a:t>
            </a:r>
            <a:r>
              <a:rPr lang="en-US" altLang="ko-KR" dirty="0"/>
              <a:t>PLS </a:t>
            </a:r>
            <a:r>
              <a:rPr lang="ko-KR" altLang="en-US" dirty="0"/>
              <a:t>기준을 초과한 사례가 보고되었으며</a:t>
            </a:r>
            <a:r>
              <a:rPr lang="en-US" altLang="ko-KR" dirty="0"/>
              <a:t>, </a:t>
            </a:r>
            <a:r>
              <a:rPr lang="ko-KR" altLang="en-US" dirty="0"/>
              <a:t>이를 예방하기 위해 최소 </a:t>
            </a:r>
            <a:r>
              <a:rPr lang="en-US" altLang="ko-KR" dirty="0"/>
              <a:t>1</a:t>
            </a:r>
            <a:r>
              <a:rPr lang="ko-KR" altLang="en-US" dirty="0"/>
              <a:t>년의 휴경기간이 </a:t>
            </a:r>
            <a:r>
              <a:rPr lang="ko-KR" altLang="en-US" dirty="0" err="1"/>
              <a:t>권장됩니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100</a:t>
            </a:r>
            <a:r>
              <a:rPr lang="ko-KR" altLang="en-US" dirty="0"/>
              <a:t>만원 이하의 과태료</a:t>
            </a:r>
            <a:r>
              <a:rPr lang="en-US" altLang="ko-KR" dirty="0"/>
              <a:t>, </a:t>
            </a:r>
            <a:r>
              <a:rPr lang="ko-KR" altLang="en-US" dirty="0"/>
              <a:t>출하연기</a:t>
            </a:r>
            <a:r>
              <a:rPr lang="en-US" altLang="ko-KR" dirty="0"/>
              <a:t>, </a:t>
            </a:r>
            <a:r>
              <a:rPr lang="ko-KR" altLang="en-US" dirty="0"/>
              <a:t>용도전환</a:t>
            </a:r>
            <a:r>
              <a:rPr lang="en-US" altLang="ko-KR" dirty="0"/>
              <a:t>, </a:t>
            </a:r>
            <a:r>
              <a:rPr lang="ko-KR" altLang="en-US" dirty="0"/>
              <a:t>폐기 명령 이행명령 불이행 시 </a:t>
            </a:r>
            <a:r>
              <a:rPr lang="en-US" altLang="ko-KR" dirty="0"/>
              <a:t>1</a:t>
            </a:r>
            <a:r>
              <a:rPr lang="ko-KR" altLang="en-US" dirty="0" err="1"/>
              <a:t>년이하의</a:t>
            </a:r>
            <a:r>
              <a:rPr lang="ko-KR" altLang="en-US" dirty="0"/>
              <a:t> 징역 또는 </a:t>
            </a:r>
            <a:r>
              <a:rPr lang="en-US" altLang="ko-KR" dirty="0"/>
              <a:t>1</a:t>
            </a:r>
            <a:r>
              <a:rPr lang="ko-KR" altLang="en-US" dirty="0" err="1"/>
              <a:t>천만원이하의</a:t>
            </a:r>
            <a:r>
              <a:rPr lang="ko-KR" altLang="en-US" dirty="0"/>
              <a:t> 벌금형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등록되는 않은 농약 사용 </a:t>
            </a:r>
            <a:r>
              <a:rPr lang="en-US" altLang="ko-KR" dirty="0"/>
              <a:t>500</a:t>
            </a:r>
            <a:r>
              <a:rPr lang="ko-KR" altLang="en-US" dirty="0" err="1"/>
              <a:t>만원이하의</a:t>
            </a:r>
            <a:r>
              <a:rPr lang="ko-KR" altLang="en-US" dirty="0"/>
              <a:t> 과태료</a:t>
            </a:r>
          </a:p>
          <a:p>
            <a:endParaRPr lang="en-US" altLang="ko-KR" dirty="0"/>
          </a:p>
          <a:p>
            <a:endParaRPr lang="ko-KR" altLang="en-US" dirty="0"/>
          </a:p>
          <a:p>
            <a:br>
              <a:rPr lang="en-US" altLang="ko-KR" dirty="0">
                <a:effectLst/>
              </a:rPr>
            </a:br>
            <a:br>
              <a:rPr lang="ko-KR" altLang="en-US" dirty="0">
                <a:effectLst/>
              </a:rPr>
            </a:br>
            <a:endParaRPr lang="ko-KR" altLang="en-US" dirty="0">
              <a:effectLst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36AFCC-659A-436C-08ED-D70DECBD82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994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DB37D-1ED6-C5C1-3F5F-35ED9C3FD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DD195C3-D5F3-2300-0C85-F7D4D30F69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ADCA622-FEC9-132B-16A8-FE0CAF3146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올해 농업</a:t>
            </a:r>
            <a:r>
              <a:rPr lang="en-US" altLang="ko-KR" dirty="0"/>
              <a:t>ON </a:t>
            </a:r>
            <a:r>
              <a:rPr lang="ko-KR" altLang="en-US" dirty="0"/>
              <a:t>도매시장의 경락가격 정보를 보면</a:t>
            </a:r>
            <a:r>
              <a:rPr lang="en-US" altLang="ko-KR" dirty="0"/>
              <a:t>, 2025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기준으로 중국산 배추</a:t>
            </a:r>
            <a:r>
              <a:rPr lang="en-US" altLang="ko-KR" dirty="0"/>
              <a:t>, </a:t>
            </a:r>
            <a:r>
              <a:rPr lang="ko-KR" altLang="en-US" dirty="0"/>
              <a:t>대파</a:t>
            </a:r>
            <a:r>
              <a:rPr lang="en-US" altLang="ko-KR" dirty="0"/>
              <a:t>, </a:t>
            </a:r>
            <a:r>
              <a:rPr lang="ko-KR" altLang="en-US" dirty="0"/>
              <a:t>당근의 경락 단가가 오히려 한국산 농산물보다 훨씬 높게 형성된 것이 눈에 띕니다</a:t>
            </a:r>
            <a:r>
              <a:rPr lang="en-US" altLang="ko-KR" dirty="0"/>
              <a:t>.</a:t>
            </a:r>
            <a:br>
              <a:rPr lang="en-US" altLang="ko-KR" dirty="0"/>
            </a:br>
            <a:r>
              <a:rPr lang="ko-KR" altLang="en-US" dirty="0"/>
              <a:t>이는 최근 몇 년간 이어진 이상기후와 병해충</a:t>
            </a:r>
            <a:r>
              <a:rPr lang="en-US" altLang="ko-KR" dirty="0"/>
              <a:t>, </a:t>
            </a:r>
            <a:r>
              <a:rPr lang="ko-KR" altLang="en-US" dirty="0"/>
              <a:t>그리고 국내 생산량 감소로 인해 전체적으로 채소류 가격이 급등한 데 따른 현상입니다</a:t>
            </a:r>
            <a:r>
              <a:rPr lang="en-US" altLang="ko-KR" dirty="0"/>
              <a:t>. </a:t>
            </a:r>
            <a:r>
              <a:rPr lang="ko-KR" altLang="en-US" dirty="0"/>
              <a:t>실제로 </a:t>
            </a:r>
            <a:r>
              <a:rPr lang="en-US" altLang="ko-KR" dirty="0"/>
              <a:t>2024~2025</a:t>
            </a:r>
            <a:r>
              <a:rPr lang="ko-KR" altLang="en-US" dirty="0"/>
              <a:t>년 겨울과 봄에는 잦은 폭설</a:t>
            </a:r>
            <a:r>
              <a:rPr lang="en-US" altLang="ko-KR" dirty="0"/>
              <a:t>, </a:t>
            </a:r>
            <a:r>
              <a:rPr lang="ko-KR" altLang="en-US" dirty="0"/>
              <a:t>강우</a:t>
            </a:r>
            <a:r>
              <a:rPr lang="en-US" altLang="ko-KR" dirty="0"/>
              <a:t>, </a:t>
            </a:r>
            <a:r>
              <a:rPr lang="ko-KR" altLang="en-US" dirty="0"/>
              <a:t>일조량 부족 등으로 국내산 배추</a:t>
            </a:r>
            <a:r>
              <a:rPr lang="en-US" altLang="ko-KR" dirty="0"/>
              <a:t>, </a:t>
            </a:r>
            <a:r>
              <a:rPr lang="ko-KR" altLang="en-US" dirty="0"/>
              <a:t>대파</a:t>
            </a:r>
            <a:r>
              <a:rPr lang="en-US" altLang="ko-KR" dirty="0"/>
              <a:t>, </a:t>
            </a:r>
            <a:r>
              <a:rPr lang="ko-KR" altLang="en-US" dirty="0"/>
              <a:t>당근 등 주요 채소의 생산량이 </a:t>
            </a:r>
            <a:r>
              <a:rPr lang="en-US" altLang="ko-KR" dirty="0"/>
              <a:t>12~18%</a:t>
            </a:r>
            <a:r>
              <a:rPr lang="ko-KR" altLang="en-US" dirty="0"/>
              <a:t>가량 줄었고</a:t>
            </a:r>
            <a:r>
              <a:rPr lang="en-US" altLang="ko-KR" dirty="0"/>
              <a:t>, </a:t>
            </a:r>
            <a:r>
              <a:rPr lang="ko-KR" altLang="en-US" dirty="0"/>
              <a:t>그 결과 도매시장 경락가격이 크게 올랐습니다</a:t>
            </a:r>
            <a:r>
              <a:rPr lang="en-US" altLang="ko-KR" dirty="0"/>
              <a:t>. </a:t>
            </a:r>
            <a:r>
              <a:rPr lang="ko-KR" altLang="en-US" dirty="0"/>
              <a:t>전체 수입 농축산물 중 중국산이 차지하는 비중도 </a:t>
            </a:r>
            <a:r>
              <a:rPr lang="en-US" altLang="ko-KR" dirty="0"/>
              <a:t>12%</a:t>
            </a:r>
            <a:r>
              <a:rPr lang="ko-KR" altLang="en-US" dirty="0"/>
              <a:t>에 달합니다</a:t>
            </a:r>
            <a:r>
              <a:rPr lang="en-US" altLang="ko-KR" dirty="0"/>
              <a:t>. </a:t>
            </a:r>
            <a:r>
              <a:rPr lang="ko-KR" altLang="en-US" dirty="0"/>
              <a:t>물론 다 이유가 있지만 중국산 농산물 수입이 사상 최고 수준으로 늘어나고 있는 것이 최근 우리나라의 현실이고 한국 농업인의 요즘 가장 큰 고민이죠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84DF72-B566-E6B1-6D26-6F72C44004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7336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E6D8E-7AEE-8974-2450-436AF1A3A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AC8D125-4E81-3D9F-80D4-AB7851A60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5A5E05D-22DC-ACF2-0215-C5B1BE21D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최근 이상기후와 병충해의 영향으로 국내 농산물 생산량이 크게 줄고 있습니다</a:t>
            </a:r>
            <a:r>
              <a:rPr lang="en-US" altLang="ko-KR" dirty="0"/>
              <a:t>. </a:t>
            </a:r>
            <a:r>
              <a:rPr lang="ko-KR" altLang="en-US" dirty="0"/>
              <a:t>이처럼 국내 생산 기반이 약화되는 가운데</a:t>
            </a:r>
            <a:r>
              <a:rPr lang="en-US" altLang="ko-KR" dirty="0"/>
              <a:t>, </a:t>
            </a:r>
            <a:r>
              <a:rPr lang="ko-KR" altLang="en-US" dirty="0"/>
              <a:t>정부의 </a:t>
            </a:r>
            <a:r>
              <a:rPr lang="en-US" altLang="ko-KR" dirty="0"/>
              <a:t>PLS </a:t>
            </a:r>
            <a:r>
              <a:rPr lang="ko-KR" altLang="en-US" dirty="0"/>
              <a:t>단속이 강화되면서 국내 농가의 생산 여건은 더욱 까다로워졌습니다</a:t>
            </a:r>
            <a:r>
              <a:rPr lang="en-US" altLang="ko-KR" dirty="0"/>
              <a:t>. </a:t>
            </a:r>
            <a:r>
              <a:rPr lang="ko-KR" altLang="en-US" dirty="0"/>
              <a:t>이로 인해 생산자들은 농약 사용에 더욱 신중을 기할 수밖에 없게 되었습니다</a:t>
            </a:r>
            <a:r>
              <a:rPr lang="en-US" altLang="ko-KR" dirty="0"/>
              <a:t>. </a:t>
            </a:r>
            <a:r>
              <a:rPr lang="ko-KR" altLang="en-US" dirty="0"/>
              <a:t>그러나 중국 등 일부 수입국에서는 여전히 </a:t>
            </a:r>
            <a:r>
              <a:rPr lang="en-US" altLang="ko-KR" dirty="0"/>
              <a:t>PLS </a:t>
            </a:r>
            <a:r>
              <a:rPr lang="ko-KR" altLang="en-US" dirty="0"/>
              <a:t>기준이 제대로 지켜지지 않아</a:t>
            </a:r>
            <a:r>
              <a:rPr lang="en-US" altLang="ko-KR" dirty="0"/>
              <a:t>, </a:t>
            </a:r>
            <a:r>
              <a:rPr lang="ko-KR" altLang="en-US" dirty="0"/>
              <a:t>농약 잔류허용기준을 초과한 농산물이 국내에 유입되는 사례도 적지 않습니다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682A4EB-CEF9-305D-D0C9-0E2107E8F5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0598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덴마크 </a:t>
            </a:r>
            <a:r>
              <a:rPr lang="en-US" altLang="ko-KR" dirty="0"/>
              <a:t>: </a:t>
            </a:r>
            <a:r>
              <a:rPr lang="ko-KR" altLang="en-US" dirty="0"/>
              <a:t>돼지 사육부터 판매  </a:t>
            </a:r>
            <a:r>
              <a:rPr lang="en-US" altLang="ko-KR" dirty="0"/>
              <a:t>it</a:t>
            </a:r>
            <a:r>
              <a:rPr lang="ko-KR" altLang="en-US" dirty="0"/>
              <a:t>기술 적용하여 수출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306746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농업법인 전면 감사실시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072C34-D0FA-4B41-B40D-9CDB11A65B8E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856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308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394E6-DBFD-E0D0-1227-C83F1634D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CC49933-57B6-2C90-21CF-7A0B3F8F05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B1B5567-CE2E-AE37-12F2-C577F492F6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8D832A0-BB00-8DED-CE51-1A9A587270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38914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6CF64-D8BE-0FFB-C307-1D968FD53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03B2AAA-1330-0CA9-1917-8D19952DED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8BEA9BA-E659-5B4E-A23C-08A221498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C25B3D6-E6F5-D44E-27E0-4A34A98BCD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41788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31B6A-0F5A-F9B6-12AE-D6EBCD41A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BC8BBE8-C6F0-8D09-5956-03A12709ED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E5D6FC3-6A30-57C6-D68D-2DFF1F6EDA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336FCC-DFEA-E909-4D75-D6D3561C1E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A6CFC-243E-4DFA-9E8A-311510976E44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7567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97722C-5185-680E-EA51-5814AF22A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AC11BCA-800D-7A22-9A8B-8ED3C5942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7061C8-974D-2E6D-C845-1B653B7EC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5229EB-8F94-C29D-4ADD-BB2432BD5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4E3298-6CA9-A910-DE40-1E358B5A1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4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5EAAEC-ACA1-7737-77FC-60CAE3A99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4671BB4-E342-67C4-EAE2-F47B1819F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0B782D-0BCC-706F-8C74-D9E097778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AE2FBC-7A03-8744-0976-A185D3FA4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E2F96-9DB9-77E4-3CC9-0340A807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3519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4BC688-02C9-67D9-BFD9-20437947C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918DCC0-B7F6-1467-10D6-645BB6484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B20AC7-9AAD-7870-F7AC-DF0C55FAE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E4F2DF-0B20-3389-BAA1-51F11CC97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38AA89-1C95-FC19-BBC9-00A23BE8E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468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D920F2-B98E-7282-6AAC-28043D851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C51B7FD-E20D-5873-21D6-E0E479D38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FA8E187-41EE-3320-C056-817AECCE6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9C0C27-D4C7-DE22-4E11-15F9435A4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6F6FCC2-3E45-271C-F1E6-B7A1B7B48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8CE5C89-80CE-7F0C-F95D-F75EC0312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885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AEFD5-009C-01F9-9574-C47A6928C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1DF4816-F0E4-D958-E7A1-DE8B15AF0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24B819-2D66-EDF4-8A3B-AE4AFFABF6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2FD2192-201C-B8A6-FDD9-798F1D4559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44DAEFD-DD88-67B8-C0F8-76844001AC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9F74B31-5C64-5BEA-6B50-0531458BF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0BDCF25-C31B-4F4B-1BDB-CB6B55C24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425983D-2C8C-1781-9B06-13A9EC67B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191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343FB1-8425-173D-820E-42511C6CB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C62DCCD-D9ED-8A4C-21CD-1FB856F2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25EAD5E-315E-3449-13C4-80D1B0CDB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10DE415-06D8-8819-35BC-3AA7C931F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84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218219A-FBF5-7053-ECDF-36128519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1B20E72-D530-6E81-38D2-5A2EF48B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377AA7-7DD7-2E89-F61C-5BD643871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601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87F4E3-065C-AC27-50FE-1CA27E80D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D98F85-FE10-95C0-B37B-E59D22AF6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CF64818-FE35-F3B9-1EF5-F337D3376C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3A2EA86-A990-658C-BA8B-49720142B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7AD4868-5586-2BAA-504E-881A4B077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0E802DC-DAEC-B371-30E1-EE43393FC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933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828-022C-F69A-5275-E8CF349D3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EBB7DF8-9B23-34B7-B4AC-4BD4DAC0A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C840537-F37F-49BD-2F1C-BE9C36803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D2D5E6-15AD-8268-3E26-049A194A2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F8FCAC-FA9C-D82C-6B54-4CDF765C0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60E7CB-5FDD-EDA6-2551-C5727282B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8942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0EE57F-17FB-9FEF-2C0E-E646B8B77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30B4A6F-A912-FB78-7A09-DF4AD4EC92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D52D68-AFAF-3DCB-8204-5E4931885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831FDA-D830-521B-502A-2B069523A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79C8BF-C756-1F43-D37A-7E9E38FEE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594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11E2BD7-873B-47D8-C7E0-94B239F595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A1B59CF-D38E-8B32-3E73-926291961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4D490A-8E81-EE36-B568-6A8B9EE74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103629-CC94-79B6-9E9C-4B17CDDD1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F67EE-B4EA-D037-06FF-13898C571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61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50D4F78-2A6B-0A8F-A53A-92E7BD3F8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16C363-B9E1-3FD0-F8D1-BD259D11F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D1E7E7-442B-F311-7D87-48216567F9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38E9F-9876-4D52-97B4-BBEE0E6BC0F1}" type="datetimeFigureOut">
              <a:rPr lang="ko-KR" altLang="en-US" smtClean="0"/>
              <a:t>2026-02-08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4E68F4-B1A3-B883-7D77-2D97C6B204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32B71B-2FCF-C06A-0385-3E0D592B8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5B50C-7877-4EA7-8D3C-F4E16A9BC7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50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uniski79@gmail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ixabay.com/ko/%EB%B0%A9%ED%8C%A8-%EC%9E%A5%EC%8B%9D-%ED%8C%90-%ED%9E%88%ED%84%B0-%EB%B0%A9%ED%8C%A8-%EB%AC%B8%EC%9E%A5-%ED%95%99-%EB%B0%A9%ED%8C%A8-%EC%A4%91%EC%84%B8-%EB%B0%A9%ED%8C%A8-%EA%B0%91%EC%98%B7-31869/" TargetMode="External"/><Relationship Id="rId5" Type="http://schemas.openxmlformats.org/officeDocument/2006/relationships/image" Target="../media/image25.png"/><Relationship Id="rId4" Type="http://schemas.openxmlformats.org/officeDocument/2006/relationships/hyperlink" Target="https://joyillust.tistory.com/entry/%EC%A1%B0%EC%9D%B4%EC%9D%BC%EB%9F%AC%EC%8A%A4%ED%8A%B8-%EB%AC%B4%EB%A3%8C%EC%BA%90%EB%A6%AD%ED%84%B0194-%EB%86%8D%EB%B6%8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70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400.png"/><Relationship Id="rId4" Type="http://schemas.openxmlformats.org/officeDocument/2006/relationships/customXml" Target="../ink/ink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0.png"/><Relationship Id="rId5" Type="http://schemas.openxmlformats.org/officeDocument/2006/relationships/customXml" Target="../ink/ink5.xml"/><Relationship Id="rId4" Type="http://schemas.openxmlformats.org/officeDocument/2006/relationships/image" Target="../media/image40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61.png"/><Relationship Id="rId5" Type="http://schemas.openxmlformats.org/officeDocument/2006/relationships/image" Target="../media/image53.png"/><Relationship Id="rId10" Type="http://schemas.openxmlformats.org/officeDocument/2006/relationships/image" Target="../media/image60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mailto:uniski79@gmail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800100" y="2057400"/>
            <a:ext cx="11391900" cy="21779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628504" y="2351799"/>
            <a:ext cx="10365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</a:t>
            </a:r>
            <a:r>
              <a:rPr lang="en-US" altLang="ko-KR"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산촌 지속가능 경영을 위한 </a:t>
            </a:r>
            <a:endParaRPr lang="en-US" altLang="ko-K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ko-KR" altLang="en-US"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정책자금 전략</a:t>
            </a:r>
            <a:endParaRPr lang="ko-KR" alt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4B4431-D11F-6225-7B8E-005F0B7A1B28}"/>
              </a:ext>
            </a:extLst>
          </p:cNvPr>
          <p:cNvSpPr txBox="1"/>
          <p:nvPr/>
        </p:nvSpPr>
        <p:spPr>
          <a:xfrm>
            <a:off x="1019628" y="3584566"/>
            <a:ext cx="4874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</a:t>
            </a:r>
            <a:r>
              <a:rPr lang="en-US" altLang="ko-KR" b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ko-KR" altLang="en-US" b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산림 경영자를 위한 실무가이드</a:t>
            </a:r>
            <a:endParaRPr lang="ko-KR" altLang="en-US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5F2B86C-36FD-8A56-7476-9F50C0C91CF6}"/>
              </a:ext>
            </a:extLst>
          </p:cNvPr>
          <p:cNvGrpSpPr/>
          <p:nvPr/>
        </p:nvGrpSpPr>
        <p:grpSpPr>
          <a:xfrm>
            <a:off x="6496050" y="5253162"/>
            <a:ext cx="2576659" cy="759936"/>
            <a:chOff x="3810001" y="4682863"/>
            <a:chExt cx="1722438" cy="508000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76B714E0-972E-2199-4D89-082A36D524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5305" t="17222" r="66814" b="75370"/>
            <a:stretch/>
          </p:blipFill>
          <p:spPr>
            <a:xfrm>
              <a:off x="3810001" y="4682863"/>
              <a:ext cx="762000" cy="5080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E01645D0-5050-314A-53E6-C658F4E27E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8455" t="17222" r="31611" b="75370"/>
            <a:stretch/>
          </p:blipFill>
          <p:spPr>
            <a:xfrm>
              <a:off x="4572001" y="4682863"/>
              <a:ext cx="960438" cy="50800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B20ABB6-64D8-1F7F-D44E-FC1655BAB247}"/>
              </a:ext>
            </a:extLst>
          </p:cNvPr>
          <p:cNvSpPr txBox="1"/>
          <p:nvPr/>
        </p:nvSpPr>
        <p:spPr>
          <a:xfrm>
            <a:off x="6096000" y="4532822"/>
            <a:ext cx="3487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uniski79@gmail.com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/ 010-2000-4981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12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질의응답 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daumnongup.co.kr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FAF1B7C-76FA-D1F2-FA59-38BC29013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2389" y="4607347"/>
            <a:ext cx="1202859" cy="140575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D34CCAE-B971-4177-D4D8-D895E49EE4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29098" y="5877684"/>
            <a:ext cx="1024981" cy="101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40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96357C6-7F86-E130-DD56-0B319966F9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4700" y="420688"/>
            <a:ext cx="2135188" cy="1879600"/>
            <a:chOff x="488" y="265"/>
            <a:chExt cx="1345" cy="1184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4B1B4ECC-3D33-5A9B-9167-966129DC54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6" y="781"/>
              <a:ext cx="819" cy="667"/>
            </a:xfrm>
            <a:custGeom>
              <a:avLst/>
              <a:gdLst>
                <a:gd name="T0" fmla="*/ 509 w 566"/>
                <a:gd name="T1" fmla="*/ 461 h 461"/>
                <a:gd name="T2" fmla="*/ 0 w 566"/>
                <a:gd name="T3" fmla="*/ 0 h 461"/>
                <a:gd name="T4" fmla="*/ 566 w 566"/>
                <a:gd name="T5" fmla="*/ 427 h 461"/>
                <a:gd name="T6" fmla="*/ 509 w 566"/>
                <a:gd name="T7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6" h="461">
                  <a:moveTo>
                    <a:pt x="509" y="461"/>
                  </a:moveTo>
                  <a:cubicBezTo>
                    <a:pt x="301" y="345"/>
                    <a:pt x="132" y="191"/>
                    <a:pt x="0" y="0"/>
                  </a:cubicBezTo>
                  <a:cubicBezTo>
                    <a:pt x="222" y="223"/>
                    <a:pt x="410" y="366"/>
                    <a:pt x="566" y="427"/>
                  </a:cubicBezTo>
                  <a:lnTo>
                    <a:pt x="509" y="46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0497362E-848B-23B7-33F3-F67FF6DCA6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" y="264"/>
              <a:ext cx="895" cy="906"/>
            </a:xfrm>
            <a:custGeom>
              <a:avLst/>
              <a:gdLst>
                <a:gd name="T0" fmla="*/ 552 w 619"/>
                <a:gd name="T1" fmla="*/ 140 h 627"/>
                <a:gd name="T2" fmla="*/ 528 w 619"/>
                <a:gd name="T3" fmla="*/ 207 h 627"/>
                <a:gd name="T4" fmla="*/ 452 w 619"/>
                <a:gd name="T5" fmla="*/ 273 h 627"/>
                <a:gd name="T6" fmla="*/ 476 w 619"/>
                <a:gd name="T7" fmla="*/ 270 h 627"/>
                <a:gd name="T8" fmla="*/ 529 w 619"/>
                <a:gd name="T9" fmla="*/ 273 h 627"/>
                <a:gd name="T10" fmla="*/ 619 w 619"/>
                <a:gd name="T11" fmla="*/ 354 h 627"/>
                <a:gd name="T12" fmla="*/ 611 w 619"/>
                <a:gd name="T13" fmla="*/ 401 h 627"/>
                <a:gd name="T14" fmla="*/ 577 w 619"/>
                <a:gd name="T15" fmla="*/ 435 h 627"/>
                <a:gd name="T16" fmla="*/ 455 w 619"/>
                <a:gd name="T17" fmla="*/ 432 h 627"/>
                <a:gd name="T18" fmla="*/ 416 w 619"/>
                <a:gd name="T19" fmla="*/ 412 h 627"/>
                <a:gd name="T20" fmla="*/ 402 w 619"/>
                <a:gd name="T21" fmla="*/ 402 h 627"/>
                <a:gd name="T22" fmla="*/ 441 w 619"/>
                <a:gd name="T23" fmla="*/ 462 h 627"/>
                <a:gd name="T24" fmla="*/ 452 w 619"/>
                <a:gd name="T25" fmla="*/ 526 h 627"/>
                <a:gd name="T26" fmla="*/ 415 w 619"/>
                <a:gd name="T27" fmla="*/ 606 h 627"/>
                <a:gd name="T28" fmla="*/ 378 w 619"/>
                <a:gd name="T29" fmla="*/ 622 h 627"/>
                <a:gd name="T30" fmla="*/ 321 w 619"/>
                <a:gd name="T31" fmla="*/ 613 h 627"/>
                <a:gd name="T32" fmla="*/ 282 w 619"/>
                <a:gd name="T33" fmla="*/ 570 h 627"/>
                <a:gd name="T34" fmla="*/ 266 w 619"/>
                <a:gd name="T35" fmla="*/ 502 h 627"/>
                <a:gd name="T36" fmla="*/ 270 w 619"/>
                <a:gd name="T37" fmla="*/ 432 h 627"/>
                <a:gd name="T38" fmla="*/ 265 w 619"/>
                <a:gd name="T39" fmla="*/ 445 h 627"/>
                <a:gd name="T40" fmla="*/ 247 w 619"/>
                <a:gd name="T41" fmla="*/ 477 h 627"/>
                <a:gd name="T42" fmla="*/ 167 w 619"/>
                <a:gd name="T43" fmla="*/ 541 h 627"/>
                <a:gd name="T44" fmla="*/ 100 w 619"/>
                <a:gd name="T45" fmla="*/ 545 h 627"/>
                <a:gd name="T46" fmla="*/ 46 w 619"/>
                <a:gd name="T47" fmla="*/ 484 h 627"/>
                <a:gd name="T48" fmla="*/ 97 w 619"/>
                <a:gd name="T49" fmla="*/ 378 h 627"/>
                <a:gd name="T50" fmla="*/ 142 w 619"/>
                <a:gd name="T51" fmla="*/ 352 h 627"/>
                <a:gd name="T52" fmla="*/ 163 w 619"/>
                <a:gd name="T53" fmla="*/ 344 h 627"/>
                <a:gd name="T54" fmla="*/ 97 w 619"/>
                <a:gd name="T55" fmla="*/ 331 h 627"/>
                <a:gd name="T56" fmla="*/ 49 w 619"/>
                <a:gd name="T57" fmla="*/ 307 h 627"/>
                <a:gd name="T58" fmla="*/ 16 w 619"/>
                <a:gd name="T59" fmla="*/ 272 h 627"/>
                <a:gd name="T60" fmla="*/ 0 w 619"/>
                <a:gd name="T61" fmla="*/ 229 h 627"/>
                <a:gd name="T62" fmla="*/ 31 w 619"/>
                <a:gd name="T63" fmla="*/ 162 h 627"/>
                <a:gd name="T64" fmla="*/ 53 w 619"/>
                <a:gd name="T65" fmla="*/ 152 h 627"/>
                <a:gd name="T66" fmla="*/ 63 w 619"/>
                <a:gd name="T67" fmla="*/ 150 h 627"/>
                <a:gd name="T68" fmla="*/ 175 w 619"/>
                <a:gd name="T69" fmla="*/ 186 h 627"/>
                <a:gd name="T70" fmla="*/ 216 w 619"/>
                <a:gd name="T71" fmla="*/ 226 h 627"/>
                <a:gd name="T72" fmla="*/ 192 w 619"/>
                <a:gd name="T73" fmla="*/ 174 h 627"/>
                <a:gd name="T74" fmla="*/ 173 w 619"/>
                <a:gd name="T75" fmla="*/ 94 h 627"/>
                <a:gd name="T76" fmla="*/ 182 w 619"/>
                <a:gd name="T77" fmla="*/ 43 h 627"/>
                <a:gd name="T78" fmla="*/ 218 w 619"/>
                <a:gd name="T79" fmla="*/ 7 h 627"/>
                <a:gd name="T80" fmla="*/ 239 w 619"/>
                <a:gd name="T81" fmla="*/ 2 h 627"/>
                <a:gd name="T82" fmla="*/ 287 w 619"/>
                <a:gd name="T83" fmla="*/ 8 h 627"/>
                <a:gd name="T84" fmla="*/ 359 w 619"/>
                <a:gd name="T85" fmla="*/ 173 h 627"/>
                <a:gd name="T86" fmla="*/ 405 w 619"/>
                <a:gd name="T87" fmla="*/ 87 h 627"/>
                <a:gd name="T88" fmla="*/ 479 w 619"/>
                <a:gd name="T89" fmla="*/ 54 h 627"/>
                <a:gd name="T90" fmla="*/ 490 w 619"/>
                <a:gd name="T91" fmla="*/ 56 h 627"/>
                <a:gd name="T92" fmla="*/ 515 w 619"/>
                <a:gd name="T93" fmla="*/ 65 h 627"/>
                <a:gd name="T94" fmla="*/ 552 w 619"/>
                <a:gd name="T95" fmla="*/ 14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9" h="627">
                  <a:moveTo>
                    <a:pt x="552" y="140"/>
                  </a:moveTo>
                  <a:cubicBezTo>
                    <a:pt x="552" y="159"/>
                    <a:pt x="544" y="182"/>
                    <a:pt x="528" y="207"/>
                  </a:cubicBezTo>
                  <a:cubicBezTo>
                    <a:pt x="509" y="234"/>
                    <a:pt x="484" y="256"/>
                    <a:pt x="452" y="273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96" y="269"/>
                    <a:pt x="514" y="270"/>
                    <a:pt x="529" y="273"/>
                  </a:cubicBezTo>
                  <a:cubicBezTo>
                    <a:pt x="582" y="281"/>
                    <a:pt x="612" y="308"/>
                    <a:pt x="619" y="354"/>
                  </a:cubicBezTo>
                  <a:cubicBezTo>
                    <a:pt x="619" y="372"/>
                    <a:pt x="616" y="387"/>
                    <a:pt x="611" y="401"/>
                  </a:cubicBezTo>
                  <a:cubicBezTo>
                    <a:pt x="604" y="417"/>
                    <a:pt x="593" y="428"/>
                    <a:pt x="577" y="435"/>
                  </a:cubicBezTo>
                  <a:cubicBezTo>
                    <a:pt x="538" y="451"/>
                    <a:pt x="497" y="450"/>
                    <a:pt x="455" y="432"/>
                  </a:cubicBezTo>
                  <a:cubicBezTo>
                    <a:pt x="442" y="427"/>
                    <a:pt x="429" y="421"/>
                    <a:pt x="416" y="412"/>
                  </a:cubicBezTo>
                  <a:cubicBezTo>
                    <a:pt x="402" y="402"/>
                    <a:pt x="402" y="402"/>
                    <a:pt x="402" y="402"/>
                  </a:cubicBezTo>
                  <a:cubicBezTo>
                    <a:pt x="420" y="419"/>
                    <a:pt x="433" y="439"/>
                    <a:pt x="441" y="462"/>
                  </a:cubicBezTo>
                  <a:cubicBezTo>
                    <a:pt x="448" y="480"/>
                    <a:pt x="451" y="502"/>
                    <a:pt x="452" y="526"/>
                  </a:cubicBezTo>
                  <a:cubicBezTo>
                    <a:pt x="453" y="561"/>
                    <a:pt x="441" y="588"/>
                    <a:pt x="415" y="606"/>
                  </a:cubicBezTo>
                  <a:cubicBezTo>
                    <a:pt x="403" y="615"/>
                    <a:pt x="390" y="620"/>
                    <a:pt x="378" y="622"/>
                  </a:cubicBezTo>
                  <a:cubicBezTo>
                    <a:pt x="356" y="627"/>
                    <a:pt x="337" y="624"/>
                    <a:pt x="321" y="613"/>
                  </a:cubicBezTo>
                  <a:cubicBezTo>
                    <a:pt x="310" y="605"/>
                    <a:pt x="297" y="591"/>
                    <a:pt x="282" y="570"/>
                  </a:cubicBezTo>
                  <a:cubicBezTo>
                    <a:pt x="272" y="551"/>
                    <a:pt x="266" y="528"/>
                    <a:pt x="266" y="502"/>
                  </a:cubicBezTo>
                  <a:cubicBezTo>
                    <a:pt x="266" y="491"/>
                    <a:pt x="267" y="467"/>
                    <a:pt x="270" y="432"/>
                  </a:cubicBezTo>
                  <a:cubicBezTo>
                    <a:pt x="265" y="445"/>
                    <a:pt x="265" y="445"/>
                    <a:pt x="265" y="445"/>
                  </a:cubicBezTo>
                  <a:cubicBezTo>
                    <a:pt x="260" y="457"/>
                    <a:pt x="254" y="467"/>
                    <a:pt x="247" y="477"/>
                  </a:cubicBezTo>
                  <a:cubicBezTo>
                    <a:pt x="226" y="509"/>
                    <a:pt x="199" y="530"/>
                    <a:pt x="167" y="541"/>
                  </a:cubicBezTo>
                  <a:cubicBezTo>
                    <a:pt x="143" y="549"/>
                    <a:pt x="121" y="550"/>
                    <a:pt x="100" y="545"/>
                  </a:cubicBezTo>
                  <a:cubicBezTo>
                    <a:pt x="70" y="537"/>
                    <a:pt x="52" y="517"/>
                    <a:pt x="46" y="484"/>
                  </a:cubicBezTo>
                  <a:cubicBezTo>
                    <a:pt x="38" y="445"/>
                    <a:pt x="55" y="409"/>
                    <a:pt x="97" y="378"/>
                  </a:cubicBezTo>
                  <a:cubicBezTo>
                    <a:pt x="110" y="369"/>
                    <a:pt x="125" y="360"/>
                    <a:pt x="142" y="352"/>
                  </a:cubicBezTo>
                  <a:cubicBezTo>
                    <a:pt x="163" y="344"/>
                    <a:pt x="163" y="344"/>
                    <a:pt x="163" y="344"/>
                  </a:cubicBezTo>
                  <a:cubicBezTo>
                    <a:pt x="141" y="342"/>
                    <a:pt x="119" y="338"/>
                    <a:pt x="97" y="331"/>
                  </a:cubicBezTo>
                  <a:cubicBezTo>
                    <a:pt x="75" y="324"/>
                    <a:pt x="59" y="316"/>
                    <a:pt x="49" y="307"/>
                  </a:cubicBezTo>
                  <a:cubicBezTo>
                    <a:pt x="35" y="297"/>
                    <a:pt x="24" y="285"/>
                    <a:pt x="16" y="272"/>
                  </a:cubicBezTo>
                  <a:cubicBezTo>
                    <a:pt x="6" y="256"/>
                    <a:pt x="1" y="242"/>
                    <a:pt x="0" y="229"/>
                  </a:cubicBezTo>
                  <a:cubicBezTo>
                    <a:pt x="0" y="198"/>
                    <a:pt x="10" y="176"/>
                    <a:pt x="31" y="162"/>
                  </a:cubicBezTo>
                  <a:cubicBezTo>
                    <a:pt x="38" y="157"/>
                    <a:pt x="46" y="154"/>
                    <a:pt x="53" y="152"/>
                  </a:cubicBezTo>
                  <a:cubicBezTo>
                    <a:pt x="57" y="151"/>
                    <a:pt x="60" y="150"/>
                    <a:pt x="63" y="150"/>
                  </a:cubicBezTo>
                  <a:cubicBezTo>
                    <a:pt x="102" y="147"/>
                    <a:pt x="139" y="159"/>
                    <a:pt x="175" y="186"/>
                  </a:cubicBezTo>
                  <a:cubicBezTo>
                    <a:pt x="193" y="199"/>
                    <a:pt x="206" y="212"/>
                    <a:pt x="216" y="226"/>
                  </a:cubicBezTo>
                  <a:cubicBezTo>
                    <a:pt x="207" y="211"/>
                    <a:pt x="199" y="193"/>
                    <a:pt x="192" y="174"/>
                  </a:cubicBezTo>
                  <a:cubicBezTo>
                    <a:pt x="180" y="144"/>
                    <a:pt x="174" y="117"/>
                    <a:pt x="173" y="94"/>
                  </a:cubicBezTo>
                  <a:cubicBezTo>
                    <a:pt x="172" y="75"/>
                    <a:pt x="175" y="58"/>
                    <a:pt x="182" y="43"/>
                  </a:cubicBezTo>
                  <a:cubicBezTo>
                    <a:pt x="190" y="26"/>
                    <a:pt x="202" y="14"/>
                    <a:pt x="218" y="7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56" y="0"/>
                    <a:pt x="272" y="2"/>
                    <a:pt x="287" y="8"/>
                  </a:cubicBezTo>
                  <a:cubicBezTo>
                    <a:pt x="333" y="27"/>
                    <a:pt x="357" y="82"/>
                    <a:pt x="359" y="173"/>
                  </a:cubicBezTo>
                  <a:cubicBezTo>
                    <a:pt x="371" y="137"/>
                    <a:pt x="386" y="109"/>
                    <a:pt x="405" y="87"/>
                  </a:cubicBezTo>
                  <a:cubicBezTo>
                    <a:pt x="428" y="62"/>
                    <a:pt x="453" y="51"/>
                    <a:pt x="479" y="54"/>
                  </a:cubicBezTo>
                  <a:cubicBezTo>
                    <a:pt x="490" y="56"/>
                    <a:pt x="490" y="56"/>
                    <a:pt x="490" y="56"/>
                  </a:cubicBezTo>
                  <a:cubicBezTo>
                    <a:pt x="499" y="57"/>
                    <a:pt x="507" y="60"/>
                    <a:pt x="515" y="65"/>
                  </a:cubicBezTo>
                  <a:cubicBezTo>
                    <a:pt x="538" y="79"/>
                    <a:pt x="551" y="104"/>
                    <a:pt x="552" y="14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791C8348-F1ED-F7B3-CEE2-0512960A988A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488" y="265"/>
              <a:ext cx="1345" cy="1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A28644-5D39-1C89-7FF5-A766077E8EA7}"/>
              </a:ext>
            </a:extLst>
          </p:cNvPr>
          <p:cNvSpPr/>
          <p:nvPr/>
        </p:nvSpPr>
        <p:spPr>
          <a:xfrm>
            <a:off x="0" y="2188843"/>
            <a:ext cx="12192000" cy="1897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31480-0BCB-7C7A-D36E-D75D6FA8FD1C}"/>
              </a:ext>
            </a:extLst>
          </p:cNvPr>
          <p:cNvSpPr txBox="1"/>
          <p:nvPr/>
        </p:nvSpPr>
        <p:spPr>
          <a:xfrm>
            <a:off x="4556357" y="2844225"/>
            <a:ext cx="6022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내 농장의 철학과 방향성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2EC2413-912C-1E93-5706-C8A4AC4E7D3E}"/>
              </a:ext>
            </a:extLst>
          </p:cNvPr>
          <p:cNvSpPr/>
          <p:nvPr/>
        </p:nvSpPr>
        <p:spPr>
          <a:xfrm>
            <a:off x="2452489" y="2468898"/>
            <a:ext cx="1800000" cy="18000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E5BD432-D40C-9D90-D26F-6D3565A2FC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72" y="2196120"/>
            <a:ext cx="545556" cy="5455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659ED75-23D2-7E35-5850-30C106B10CCC}"/>
              </a:ext>
            </a:extLst>
          </p:cNvPr>
          <p:cNvSpPr txBox="1"/>
          <p:nvPr/>
        </p:nvSpPr>
        <p:spPr>
          <a:xfrm>
            <a:off x="2747195" y="2681600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Ⅰ</a:t>
            </a:r>
            <a:endParaRPr lang="ko-KR" altLang="en-US" sz="8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242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26DAC1FE-FF42-EB7F-30FF-0CC307F62EA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7963B7-B264-CE6E-7088-531786019756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 사업 철학은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al 154">
            <a:extLst>
              <a:ext uri="{FF2B5EF4-FFF2-40B4-BE49-F238E27FC236}">
                <a16:creationId xmlns:a16="http://schemas.microsoft.com/office/drawing/2014/main" id="{878D74C9-791C-F7D0-549C-7371B80B8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060" y="1718480"/>
            <a:ext cx="2963209" cy="3074077"/>
          </a:xfrm>
          <a:prstGeom prst="ellipse">
            <a:avLst/>
          </a:prstGeom>
          <a:solidFill>
            <a:srgbClr val="669900"/>
          </a:solidFill>
          <a:ln w="28575">
            <a:solidFill>
              <a:srgbClr val="6699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sz="980">
              <a:ea typeface="맑은 고딕" pitchFamily="50" charset="-127"/>
            </a:endParaRPr>
          </a:p>
        </p:txBody>
      </p:sp>
      <p:sp>
        <p:nvSpPr>
          <p:cNvPr id="7" name="Oval 155">
            <a:extLst>
              <a:ext uri="{FF2B5EF4-FFF2-40B4-BE49-F238E27FC236}">
                <a16:creationId xmlns:a16="http://schemas.microsoft.com/office/drawing/2014/main" id="{5451E68C-8C0A-86D4-683D-74A6D9859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402" y="1859585"/>
            <a:ext cx="2647882" cy="2804826"/>
          </a:xfrm>
          <a:prstGeom prst="ellipse">
            <a:avLst/>
          </a:prstGeom>
          <a:gradFill rotWithShape="1">
            <a:gsLst>
              <a:gs pos="0">
                <a:schemeClr val="bg1">
                  <a:alpha val="98000"/>
                </a:schemeClr>
              </a:gs>
              <a:gs pos="100000">
                <a:srgbClr val="F9FDFF">
                  <a:alpha val="79999"/>
                </a:srgbClr>
              </a:gs>
            </a:gsLst>
            <a:lin ang="2700000" scaled="1"/>
          </a:gradFill>
          <a:ln w="25400" cap="rnd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kumimoji="0" lang="ko-KR" altLang="en-US" sz="980">
              <a:ea typeface="맑은 고딕" panose="020B0503020000020004" pitchFamily="50" charset="-127"/>
            </a:endParaRPr>
          </a:p>
        </p:txBody>
      </p:sp>
      <p:sp>
        <p:nvSpPr>
          <p:cNvPr id="8" name="Rectangle 156">
            <a:extLst>
              <a:ext uri="{FF2B5EF4-FFF2-40B4-BE49-F238E27FC236}">
                <a16:creationId xmlns:a16="http://schemas.microsoft.com/office/drawing/2014/main" id="{3337070F-41AD-1167-663C-B971DD4D2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877" y="2349134"/>
            <a:ext cx="2562931" cy="1378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r>
              <a:rPr kumimoji="0" lang="ko-KR" altLang="en-US" sz="6600" dirty="0">
                <a:solidFill>
                  <a:schemeClr val="bg2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 인</a:t>
            </a:r>
            <a:endParaRPr kumimoji="0" lang="en-US" altLang="ko-KR" sz="6600" dirty="0">
              <a:solidFill>
                <a:schemeClr val="bg2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53DB409A-9541-E52B-19E9-92CC82953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3077" y="5240213"/>
            <a:ext cx="416176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유기농 발효식초를 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년에 한 번만 직접 제조</a:t>
            </a:r>
          </a:p>
        </p:txBody>
      </p:sp>
      <p:sp>
        <p:nvSpPr>
          <p:cNvPr id="10" name="Oval 154">
            <a:extLst>
              <a:ext uri="{FF2B5EF4-FFF2-40B4-BE49-F238E27FC236}">
                <a16:creationId xmlns:a16="http://schemas.microsoft.com/office/drawing/2014/main" id="{394801A4-B560-FE8A-F921-A8B5E37B9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5067" y="1718480"/>
            <a:ext cx="2963209" cy="3074077"/>
          </a:xfrm>
          <a:prstGeom prst="ellipse">
            <a:avLst/>
          </a:prstGeom>
          <a:solidFill>
            <a:srgbClr val="669900"/>
          </a:solidFill>
          <a:ln w="28575">
            <a:solidFill>
              <a:srgbClr val="6699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sz="980">
              <a:ea typeface="맑은 고딕" pitchFamily="50" charset="-127"/>
            </a:endParaRPr>
          </a:p>
        </p:txBody>
      </p:sp>
      <p:sp>
        <p:nvSpPr>
          <p:cNvPr id="11" name="Oval 155">
            <a:extLst>
              <a:ext uri="{FF2B5EF4-FFF2-40B4-BE49-F238E27FC236}">
                <a16:creationId xmlns:a16="http://schemas.microsoft.com/office/drawing/2014/main" id="{A0EBF5F7-C840-FB9C-9591-B76311E1C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409" y="1859585"/>
            <a:ext cx="2647882" cy="2804826"/>
          </a:xfrm>
          <a:prstGeom prst="ellipse">
            <a:avLst/>
          </a:prstGeom>
          <a:gradFill rotWithShape="1">
            <a:gsLst>
              <a:gs pos="0">
                <a:schemeClr val="bg1">
                  <a:alpha val="98000"/>
                </a:schemeClr>
              </a:gs>
              <a:gs pos="100000">
                <a:srgbClr val="F9FDFF">
                  <a:alpha val="79999"/>
                </a:srgbClr>
              </a:gs>
            </a:gsLst>
            <a:lin ang="2700000" scaled="1"/>
          </a:gradFill>
          <a:ln w="25400" cap="rnd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kumimoji="0" lang="ko-KR" altLang="en-US" sz="980">
              <a:ea typeface="맑은 고딕" panose="020B0503020000020004" pitchFamily="50" charset="-127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DCA48526-C2A0-1B41-8BE7-2D8AD6DB8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444" y="5139707"/>
            <a:ext cx="4161760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유명 </a:t>
            </a:r>
            <a:r>
              <a:rPr lang="ko-KR" altLang="en-US" sz="2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인플루언서와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제휴해 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지역 특산물 꾸러미를 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대량 판매하며 마진 확보에 집중</a:t>
            </a:r>
          </a:p>
        </p:txBody>
      </p:sp>
      <p:sp>
        <p:nvSpPr>
          <p:cNvPr id="14" name="Rectangle 156">
            <a:extLst>
              <a:ext uri="{FF2B5EF4-FFF2-40B4-BE49-F238E27FC236}">
                <a16:creationId xmlns:a16="http://schemas.microsoft.com/office/drawing/2014/main" id="{9C95AE64-4E13-3287-53D5-8E905F11E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1360" y="2430532"/>
            <a:ext cx="2562931" cy="1378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r>
              <a:rPr kumimoji="0" lang="ko-KR" altLang="en-US" sz="6600" dirty="0">
                <a:solidFill>
                  <a:schemeClr val="bg2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 사</a:t>
            </a:r>
            <a:endParaRPr kumimoji="0" lang="en-US" altLang="ko-KR" sz="6600" dirty="0">
              <a:solidFill>
                <a:schemeClr val="bg2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1595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76BE2-95FF-984E-6EDB-330639655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7409ADE-4B10-96DC-46A3-234E950D7CD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92C986-E1CB-495E-353D-45782E14988C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 농산업의 방향은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val 154">
            <a:extLst>
              <a:ext uri="{FF2B5EF4-FFF2-40B4-BE49-F238E27FC236}">
                <a16:creationId xmlns:a16="http://schemas.microsoft.com/office/drawing/2014/main" id="{77EFF9D5-97AF-D9F4-8A41-9D1F10B0E9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060" y="1718480"/>
            <a:ext cx="2963209" cy="3074077"/>
          </a:xfrm>
          <a:prstGeom prst="ellipse">
            <a:avLst/>
          </a:prstGeom>
          <a:solidFill>
            <a:srgbClr val="669900"/>
          </a:solidFill>
          <a:ln w="28575">
            <a:solidFill>
              <a:srgbClr val="6699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sz="980">
              <a:ea typeface="맑은 고딕" pitchFamily="50" charset="-127"/>
            </a:endParaRPr>
          </a:p>
        </p:txBody>
      </p:sp>
      <p:sp>
        <p:nvSpPr>
          <p:cNvPr id="3" name="Oval 155">
            <a:extLst>
              <a:ext uri="{FF2B5EF4-FFF2-40B4-BE49-F238E27FC236}">
                <a16:creationId xmlns:a16="http://schemas.microsoft.com/office/drawing/2014/main" id="{9CBE88C0-BEA3-D904-9A3F-BAAEDBE3F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402" y="1859585"/>
            <a:ext cx="2647882" cy="2804826"/>
          </a:xfrm>
          <a:prstGeom prst="ellipse">
            <a:avLst/>
          </a:prstGeom>
          <a:gradFill rotWithShape="1">
            <a:gsLst>
              <a:gs pos="0">
                <a:schemeClr val="bg1">
                  <a:alpha val="98000"/>
                </a:schemeClr>
              </a:gs>
              <a:gs pos="100000">
                <a:srgbClr val="F9FDFF">
                  <a:alpha val="79999"/>
                </a:srgbClr>
              </a:gs>
            </a:gsLst>
            <a:lin ang="2700000" scaled="1"/>
          </a:gradFill>
          <a:ln w="25400" cap="rnd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kumimoji="0" lang="ko-KR" altLang="en-US" sz="980">
              <a:ea typeface="맑은 고딕" panose="020B0503020000020004" pitchFamily="50" charset="-127"/>
            </a:endParaRPr>
          </a:p>
        </p:txBody>
      </p:sp>
      <p:sp>
        <p:nvSpPr>
          <p:cNvPr id="6" name="Rectangle 156">
            <a:extLst>
              <a:ext uri="{FF2B5EF4-FFF2-40B4-BE49-F238E27FC236}">
                <a16:creationId xmlns:a16="http://schemas.microsoft.com/office/drawing/2014/main" id="{C0F26BCF-B0A4-6584-E196-8DC9A2B88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877" y="2349134"/>
            <a:ext cx="2562931" cy="1378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r>
              <a:rPr kumimoji="0" lang="ko-KR" altLang="en-US" sz="6600" dirty="0">
                <a:solidFill>
                  <a:schemeClr val="bg2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 사</a:t>
            </a:r>
            <a:endParaRPr kumimoji="0" lang="en-US" altLang="ko-KR" sz="6600" dirty="0">
              <a:solidFill>
                <a:schemeClr val="bg2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9CC3DF46-0B32-9498-FC64-FB35D09ED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4437" y="5139707"/>
            <a:ext cx="4161760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 중심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소규모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단기 수익 중심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 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예시 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</a:t>
            </a:r>
          </a:p>
          <a:p>
            <a:pPr algn="ctr" eaLnBrk="1" hangingPunct="1">
              <a:defRPr/>
            </a:pP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스마트스토어에 </a:t>
            </a:r>
            <a:r>
              <a:rPr kumimoji="0" lang="ko-KR" altLang="en-US" sz="1600" b="1" dirty="0" err="1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자두즙을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 올려 팔며</a:t>
            </a:r>
            <a:endParaRPr kumimoji="0" lang="en-US" altLang="ko-KR" sz="1600" b="1" dirty="0">
              <a:solidFill>
                <a:schemeClr val="bg2">
                  <a:lumMod val="50000"/>
                </a:schemeClr>
              </a:solidFill>
              <a:ea typeface="맑은 고딕" panose="020B0503020000020004" pitchFamily="50" charset="-127"/>
            </a:endParaRPr>
          </a:p>
          <a:p>
            <a:pPr algn="ctr" eaLnBrk="1" hangingPunct="1">
              <a:defRPr/>
            </a:pP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1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년 내 수익을 목표로 함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.</a:t>
            </a:r>
          </a:p>
          <a:p>
            <a:pPr algn="ctr" eaLnBrk="1" hangingPunct="1">
              <a:defRPr/>
            </a:pPr>
            <a:endParaRPr kumimoji="0" lang="ko-KR" altLang="en-US" sz="1600" b="1" dirty="0">
              <a:solidFill>
                <a:schemeClr val="bg2">
                  <a:lumMod val="50000"/>
                </a:schemeClr>
              </a:solidFill>
              <a:ea typeface="맑은 고딕" panose="020B0503020000020004" pitchFamily="50" charset="-127"/>
            </a:endParaRPr>
          </a:p>
        </p:txBody>
      </p:sp>
      <p:sp>
        <p:nvSpPr>
          <p:cNvPr id="8" name="Oval 154">
            <a:extLst>
              <a:ext uri="{FF2B5EF4-FFF2-40B4-BE49-F238E27FC236}">
                <a16:creationId xmlns:a16="http://schemas.microsoft.com/office/drawing/2014/main" id="{F7586293-1F0E-CEA3-A9FF-110550AA8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5067" y="1718480"/>
            <a:ext cx="2963209" cy="3074077"/>
          </a:xfrm>
          <a:prstGeom prst="ellipse">
            <a:avLst/>
          </a:prstGeom>
          <a:solidFill>
            <a:srgbClr val="669900"/>
          </a:solidFill>
          <a:ln w="28575">
            <a:solidFill>
              <a:srgbClr val="6699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sz="980">
              <a:ea typeface="맑은 고딕" pitchFamily="50" charset="-127"/>
            </a:endParaRPr>
          </a:p>
        </p:txBody>
      </p:sp>
      <p:sp>
        <p:nvSpPr>
          <p:cNvPr id="9" name="Oval 155">
            <a:extLst>
              <a:ext uri="{FF2B5EF4-FFF2-40B4-BE49-F238E27FC236}">
                <a16:creationId xmlns:a16="http://schemas.microsoft.com/office/drawing/2014/main" id="{CD619A52-E64C-E05C-E0E1-5D9041FA9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409" y="1859585"/>
            <a:ext cx="2647882" cy="2804826"/>
          </a:xfrm>
          <a:prstGeom prst="ellipse">
            <a:avLst/>
          </a:prstGeom>
          <a:gradFill rotWithShape="1">
            <a:gsLst>
              <a:gs pos="0">
                <a:schemeClr val="bg1">
                  <a:alpha val="98000"/>
                </a:schemeClr>
              </a:gs>
              <a:gs pos="100000">
                <a:srgbClr val="F9FDFF">
                  <a:alpha val="79999"/>
                </a:srgbClr>
              </a:gs>
            </a:gsLst>
            <a:lin ang="2700000" scaled="1"/>
          </a:gradFill>
          <a:ln w="25400" cap="rnd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kumimoji="0" lang="ko-KR" altLang="en-US" sz="980">
              <a:ea typeface="맑은 고딕" panose="020B0503020000020004" pitchFamily="50" charset="-127"/>
            </a:endParaRPr>
          </a:p>
        </p:txBody>
      </p:sp>
      <p:sp>
        <p:nvSpPr>
          <p:cNvPr id="11" name="Rectangle 156">
            <a:extLst>
              <a:ext uri="{FF2B5EF4-FFF2-40B4-BE49-F238E27FC236}">
                <a16:creationId xmlns:a16="http://schemas.microsoft.com/office/drawing/2014/main" id="{97493CC0-6F7A-8F04-8482-660AF8222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1360" y="2430532"/>
            <a:ext cx="2562931" cy="1378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r>
              <a:rPr kumimoji="0" lang="ko-KR" altLang="en-US" sz="6600" dirty="0">
                <a:solidFill>
                  <a:schemeClr val="bg2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 업</a:t>
            </a:r>
            <a:endParaRPr kumimoji="0" lang="en-US" altLang="ko-KR" sz="6600" dirty="0">
              <a:solidFill>
                <a:schemeClr val="bg2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7F5F08EA-97C0-B77E-28B9-A924A369D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4157" y="5201262"/>
            <a:ext cx="5157336" cy="16927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시스템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매뉴얼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중심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팀운영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장기 구조와 성장 전략 중심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defRPr/>
            </a:pP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 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예시 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</a:t>
            </a:r>
          </a:p>
          <a:p>
            <a:pPr algn="ctr"/>
            <a:r>
              <a:rPr kumimoji="0" lang="ko-KR" altLang="en-US" sz="1600" b="1" dirty="0" err="1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자두즙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 브랜드를 만들고</a:t>
            </a:r>
            <a:endParaRPr kumimoji="0" lang="en-US" altLang="ko-KR" sz="1600" b="1" dirty="0">
              <a:solidFill>
                <a:schemeClr val="bg2">
                  <a:lumMod val="50000"/>
                </a:schemeClr>
              </a:solidFill>
              <a:ea typeface="맑은 고딕" panose="020B0503020000020004" pitchFamily="50" charset="-127"/>
            </a:endParaRPr>
          </a:p>
          <a:p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OEM 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생산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유통망</a:t>
            </a:r>
            <a:r>
              <a:rPr kumimoji="0" lang="en-US" altLang="ko-KR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-</a:t>
            </a:r>
            <a:r>
              <a:rPr kumimoji="0" lang="ko-KR" altLang="en-US" sz="1600" b="1" dirty="0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재구매 설계까지 </a:t>
            </a:r>
            <a:r>
              <a:rPr kumimoji="0" lang="ko-KR" altLang="en-US" sz="1600" b="1" dirty="0" err="1">
                <a:solidFill>
                  <a:schemeClr val="bg2">
                    <a:lumMod val="50000"/>
                  </a:schemeClr>
                </a:solidFill>
                <a:ea typeface="맑은 고딕" panose="020B0503020000020004" pitchFamily="50" charset="-127"/>
              </a:rPr>
              <a:t>시스템화함</a:t>
            </a:r>
            <a:endParaRPr kumimoji="0" lang="ko-KR" altLang="en-US" sz="1600" b="1" dirty="0">
              <a:solidFill>
                <a:schemeClr val="bg2">
                  <a:lumMod val="50000"/>
                </a:schemeClr>
              </a:solidFill>
              <a:ea typeface="맑은 고딕" panose="020B0503020000020004" pitchFamily="50" charset="-127"/>
            </a:endParaRPr>
          </a:p>
          <a:p>
            <a:pPr algn="ctr" eaLnBrk="1" hangingPunct="1">
              <a:defRPr/>
            </a:pPr>
            <a:endParaRPr kumimoji="0" lang="ko-KR" altLang="en-US" sz="1600" b="1" dirty="0">
              <a:solidFill>
                <a:schemeClr val="bg2">
                  <a:lumMod val="50000"/>
                </a:schemeClr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8480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D7D44-5137-C6B7-C252-3055F4BA0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0588DF8-531B-E226-9FA1-9004C8314F4D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98C96C-9453-E5DE-6164-D61D4E097D76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 농산업의 방향은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75F039E-FD99-993D-92A4-B300965CC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09" y="1493155"/>
            <a:ext cx="5269712" cy="157051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8A6090F-77B6-263D-F4F5-146C05F99A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3687" y="2149687"/>
            <a:ext cx="6545924" cy="442123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F956398-926A-6638-9106-6867ED252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675" y="3168503"/>
            <a:ext cx="5042012" cy="143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05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0ACAF-FFF8-2D25-DE03-B2072038D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C208D098-6528-412F-826F-AAC8012372E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4700" y="420688"/>
            <a:ext cx="2135188" cy="1879600"/>
            <a:chOff x="488" y="265"/>
            <a:chExt cx="1345" cy="1184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AA183BAE-BA2C-88F9-4E59-93D2D769FC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6" y="781"/>
              <a:ext cx="819" cy="667"/>
            </a:xfrm>
            <a:custGeom>
              <a:avLst/>
              <a:gdLst>
                <a:gd name="T0" fmla="*/ 509 w 566"/>
                <a:gd name="T1" fmla="*/ 461 h 461"/>
                <a:gd name="T2" fmla="*/ 0 w 566"/>
                <a:gd name="T3" fmla="*/ 0 h 461"/>
                <a:gd name="T4" fmla="*/ 566 w 566"/>
                <a:gd name="T5" fmla="*/ 427 h 461"/>
                <a:gd name="T6" fmla="*/ 509 w 566"/>
                <a:gd name="T7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6" h="461">
                  <a:moveTo>
                    <a:pt x="509" y="461"/>
                  </a:moveTo>
                  <a:cubicBezTo>
                    <a:pt x="301" y="345"/>
                    <a:pt x="132" y="191"/>
                    <a:pt x="0" y="0"/>
                  </a:cubicBezTo>
                  <a:cubicBezTo>
                    <a:pt x="222" y="223"/>
                    <a:pt x="410" y="366"/>
                    <a:pt x="566" y="427"/>
                  </a:cubicBezTo>
                  <a:lnTo>
                    <a:pt x="509" y="46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CDE4E1D0-52FD-BDDC-C5A4-9DD75E7E42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" y="264"/>
              <a:ext cx="895" cy="906"/>
            </a:xfrm>
            <a:custGeom>
              <a:avLst/>
              <a:gdLst>
                <a:gd name="T0" fmla="*/ 552 w 619"/>
                <a:gd name="T1" fmla="*/ 140 h 627"/>
                <a:gd name="T2" fmla="*/ 528 w 619"/>
                <a:gd name="T3" fmla="*/ 207 h 627"/>
                <a:gd name="T4" fmla="*/ 452 w 619"/>
                <a:gd name="T5" fmla="*/ 273 h 627"/>
                <a:gd name="T6" fmla="*/ 476 w 619"/>
                <a:gd name="T7" fmla="*/ 270 h 627"/>
                <a:gd name="T8" fmla="*/ 529 w 619"/>
                <a:gd name="T9" fmla="*/ 273 h 627"/>
                <a:gd name="T10" fmla="*/ 619 w 619"/>
                <a:gd name="T11" fmla="*/ 354 h 627"/>
                <a:gd name="T12" fmla="*/ 611 w 619"/>
                <a:gd name="T13" fmla="*/ 401 h 627"/>
                <a:gd name="T14" fmla="*/ 577 w 619"/>
                <a:gd name="T15" fmla="*/ 435 h 627"/>
                <a:gd name="T16" fmla="*/ 455 w 619"/>
                <a:gd name="T17" fmla="*/ 432 h 627"/>
                <a:gd name="T18" fmla="*/ 416 w 619"/>
                <a:gd name="T19" fmla="*/ 412 h 627"/>
                <a:gd name="T20" fmla="*/ 402 w 619"/>
                <a:gd name="T21" fmla="*/ 402 h 627"/>
                <a:gd name="T22" fmla="*/ 441 w 619"/>
                <a:gd name="T23" fmla="*/ 462 h 627"/>
                <a:gd name="T24" fmla="*/ 452 w 619"/>
                <a:gd name="T25" fmla="*/ 526 h 627"/>
                <a:gd name="T26" fmla="*/ 415 w 619"/>
                <a:gd name="T27" fmla="*/ 606 h 627"/>
                <a:gd name="T28" fmla="*/ 378 w 619"/>
                <a:gd name="T29" fmla="*/ 622 h 627"/>
                <a:gd name="T30" fmla="*/ 321 w 619"/>
                <a:gd name="T31" fmla="*/ 613 h 627"/>
                <a:gd name="T32" fmla="*/ 282 w 619"/>
                <a:gd name="T33" fmla="*/ 570 h 627"/>
                <a:gd name="T34" fmla="*/ 266 w 619"/>
                <a:gd name="T35" fmla="*/ 502 h 627"/>
                <a:gd name="T36" fmla="*/ 270 w 619"/>
                <a:gd name="T37" fmla="*/ 432 h 627"/>
                <a:gd name="T38" fmla="*/ 265 w 619"/>
                <a:gd name="T39" fmla="*/ 445 h 627"/>
                <a:gd name="T40" fmla="*/ 247 w 619"/>
                <a:gd name="T41" fmla="*/ 477 h 627"/>
                <a:gd name="T42" fmla="*/ 167 w 619"/>
                <a:gd name="T43" fmla="*/ 541 h 627"/>
                <a:gd name="T44" fmla="*/ 100 w 619"/>
                <a:gd name="T45" fmla="*/ 545 h 627"/>
                <a:gd name="T46" fmla="*/ 46 w 619"/>
                <a:gd name="T47" fmla="*/ 484 h 627"/>
                <a:gd name="T48" fmla="*/ 97 w 619"/>
                <a:gd name="T49" fmla="*/ 378 h 627"/>
                <a:gd name="T50" fmla="*/ 142 w 619"/>
                <a:gd name="T51" fmla="*/ 352 h 627"/>
                <a:gd name="T52" fmla="*/ 163 w 619"/>
                <a:gd name="T53" fmla="*/ 344 h 627"/>
                <a:gd name="T54" fmla="*/ 97 w 619"/>
                <a:gd name="T55" fmla="*/ 331 h 627"/>
                <a:gd name="T56" fmla="*/ 49 w 619"/>
                <a:gd name="T57" fmla="*/ 307 h 627"/>
                <a:gd name="T58" fmla="*/ 16 w 619"/>
                <a:gd name="T59" fmla="*/ 272 h 627"/>
                <a:gd name="T60" fmla="*/ 0 w 619"/>
                <a:gd name="T61" fmla="*/ 229 h 627"/>
                <a:gd name="T62" fmla="*/ 31 w 619"/>
                <a:gd name="T63" fmla="*/ 162 h 627"/>
                <a:gd name="T64" fmla="*/ 53 w 619"/>
                <a:gd name="T65" fmla="*/ 152 h 627"/>
                <a:gd name="T66" fmla="*/ 63 w 619"/>
                <a:gd name="T67" fmla="*/ 150 h 627"/>
                <a:gd name="T68" fmla="*/ 175 w 619"/>
                <a:gd name="T69" fmla="*/ 186 h 627"/>
                <a:gd name="T70" fmla="*/ 216 w 619"/>
                <a:gd name="T71" fmla="*/ 226 h 627"/>
                <a:gd name="T72" fmla="*/ 192 w 619"/>
                <a:gd name="T73" fmla="*/ 174 h 627"/>
                <a:gd name="T74" fmla="*/ 173 w 619"/>
                <a:gd name="T75" fmla="*/ 94 h 627"/>
                <a:gd name="T76" fmla="*/ 182 w 619"/>
                <a:gd name="T77" fmla="*/ 43 h 627"/>
                <a:gd name="T78" fmla="*/ 218 w 619"/>
                <a:gd name="T79" fmla="*/ 7 h 627"/>
                <a:gd name="T80" fmla="*/ 239 w 619"/>
                <a:gd name="T81" fmla="*/ 2 h 627"/>
                <a:gd name="T82" fmla="*/ 287 w 619"/>
                <a:gd name="T83" fmla="*/ 8 h 627"/>
                <a:gd name="T84" fmla="*/ 359 w 619"/>
                <a:gd name="T85" fmla="*/ 173 h 627"/>
                <a:gd name="T86" fmla="*/ 405 w 619"/>
                <a:gd name="T87" fmla="*/ 87 h 627"/>
                <a:gd name="T88" fmla="*/ 479 w 619"/>
                <a:gd name="T89" fmla="*/ 54 h 627"/>
                <a:gd name="T90" fmla="*/ 490 w 619"/>
                <a:gd name="T91" fmla="*/ 56 h 627"/>
                <a:gd name="T92" fmla="*/ 515 w 619"/>
                <a:gd name="T93" fmla="*/ 65 h 627"/>
                <a:gd name="T94" fmla="*/ 552 w 619"/>
                <a:gd name="T95" fmla="*/ 14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9" h="627">
                  <a:moveTo>
                    <a:pt x="552" y="140"/>
                  </a:moveTo>
                  <a:cubicBezTo>
                    <a:pt x="552" y="159"/>
                    <a:pt x="544" y="182"/>
                    <a:pt x="528" y="207"/>
                  </a:cubicBezTo>
                  <a:cubicBezTo>
                    <a:pt x="509" y="234"/>
                    <a:pt x="484" y="256"/>
                    <a:pt x="452" y="273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96" y="269"/>
                    <a:pt x="514" y="270"/>
                    <a:pt x="529" y="273"/>
                  </a:cubicBezTo>
                  <a:cubicBezTo>
                    <a:pt x="582" y="281"/>
                    <a:pt x="612" y="308"/>
                    <a:pt x="619" y="354"/>
                  </a:cubicBezTo>
                  <a:cubicBezTo>
                    <a:pt x="619" y="372"/>
                    <a:pt x="616" y="387"/>
                    <a:pt x="611" y="401"/>
                  </a:cubicBezTo>
                  <a:cubicBezTo>
                    <a:pt x="604" y="417"/>
                    <a:pt x="593" y="428"/>
                    <a:pt x="577" y="435"/>
                  </a:cubicBezTo>
                  <a:cubicBezTo>
                    <a:pt x="538" y="451"/>
                    <a:pt x="497" y="450"/>
                    <a:pt x="455" y="432"/>
                  </a:cubicBezTo>
                  <a:cubicBezTo>
                    <a:pt x="442" y="427"/>
                    <a:pt x="429" y="421"/>
                    <a:pt x="416" y="412"/>
                  </a:cubicBezTo>
                  <a:cubicBezTo>
                    <a:pt x="402" y="402"/>
                    <a:pt x="402" y="402"/>
                    <a:pt x="402" y="402"/>
                  </a:cubicBezTo>
                  <a:cubicBezTo>
                    <a:pt x="420" y="419"/>
                    <a:pt x="433" y="439"/>
                    <a:pt x="441" y="462"/>
                  </a:cubicBezTo>
                  <a:cubicBezTo>
                    <a:pt x="448" y="480"/>
                    <a:pt x="451" y="502"/>
                    <a:pt x="452" y="526"/>
                  </a:cubicBezTo>
                  <a:cubicBezTo>
                    <a:pt x="453" y="561"/>
                    <a:pt x="441" y="588"/>
                    <a:pt x="415" y="606"/>
                  </a:cubicBezTo>
                  <a:cubicBezTo>
                    <a:pt x="403" y="615"/>
                    <a:pt x="390" y="620"/>
                    <a:pt x="378" y="622"/>
                  </a:cubicBezTo>
                  <a:cubicBezTo>
                    <a:pt x="356" y="627"/>
                    <a:pt x="337" y="624"/>
                    <a:pt x="321" y="613"/>
                  </a:cubicBezTo>
                  <a:cubicBezTo>
                    <a:pt x="310" y="605"/>
                    <a:pt x="297" y="591"/>
                    <a:pt x="282" y="570"/>
                  </a:cubicBezTo>
                  <a:cubicBezTo>
                    <a:pt x="272" y="551"/>
                    <a:pt x="266" y="528"/>
                    <a:pt x="266" y="502"/>
                  </a:cubicBezTo>
                  <a:cubicBezTo>
                    <a:pt x="266" y="491"/>
                    <a:pt x="267" y="467"/>
                    <a:pt x="270" y="432"/>
                  </a:cubicBezTo>
                  <a:cubicBezTo>
                    <a:pt x="265" y="445"/>
                    <a:pt x="265" y="445"/>
                    <a:pt x="265" y="445"/>
                  </a:cubicBezTo>
                  <a:cubicBezTo>
                    <a:pt x="260" y="457"/>
                    <a:pt x="254" y="467"/>
                    <a:pt x="247" y="477"/>
                  </a:cubicBezTo>
                  <a:cubicBezTo>
                    <a:pt x="226" y="509"/>
                    <a:pt x="199" y="530"/>
                    <a:pt x="167" y="541"/>
                  </a:cubicBezTo>
                  <a:cubicBezTo>
                    <a:pt x="143" y="549"/>
                    <a:pt x="121" y="550"/>
                    <a:pt x="100" y="545"/>
                  </a:cubicBezTo>
                  <a:cubicBezTo>
                    <a:pt x="70" y="537"/>
                    <a:pt x="52" y="517"/>
                    <a:pt x="46" y="484"/>
                  </a:cubicBezTo>
                  <a:cubicBezTo>
                    <a:pt x="38" y="445"/>
                    <a:pt x="55" y="409"/>
                    <a:pt x="97" y="378"/>
                  </a:cubicBezTo>
                  <a:cubicBezTo>
                    <a:pt x="110" y="369"/>
                    <a:pt x="125" y="360"/>
                    <a:pt x="142" y="352"/>
                  </a:cubicBezTo>
                  <a:cubicBezTo>
                    <a:pt x="163" y="344"/>
                    <a:pt x="163" y="344"/>
                    <a:pt x="163" y="344"/>
                  </a:cubicBezTo>
                  <a:cubicBezTo>
                    <a:pt x="141" y="342"/>
                    <a:pt x="119" y="338"/>
                    <a:pt x="97" y="331"/>
                  </a:cubicBezTo>
                  <a:cubicBezTo>
                    <a:pt x="75" y="324"/>
                    <a:pt x="59" y="316"/>
                    <a:pt x="49" y="307"/>
                  </a:cubicBezTo>
                  <a:cubicBezTo>
                    <a:pt x="35" y="297"/>
                    <a:pt x="24" y="285"/>
                    <a:pt x="16" y="272"/>
                  </a:cubicBezTo>
                  <a:cubicBezTo>
                    <a:pt x="6" y="256"/>
                    <a:pt x="1" y="242"/>
                    <a:pt x="0" y="229"/>
                  </a:cubicBezTo>
                  <a:cubicBezTo>
                    <a:pt x="0" y="198"/>
                    <a:pt x="10" y="176"/>
                    <a:pt x="31" y="162"/>
                  </a:cubicBezTo>
                  <a:cubicBezTo>
                    <a:pt x="38" y="157"/>
                    <a:pt x="46" y="154"/>
                    <a:pt x="53" y="152"/>
                  </a:cubicBezTo>
                  <a:cubicBezTo>
                    <a:pt x="57" y="151"/>
                    <a:pt x="60" y="150"/>
                    <a:pt x="63" y="150"/>
                  </a:cubicBezTo>
                  <a:cubicBezTo>
                    <a:pt x="102" y="147"/>
                    <a:pt x="139" y="159"/>
                    <a:pt x="175" y="186"/>
                  </a:cubicBezTo>
                  <a:cubicBezTo>
                    <a:pt x="193" y="199"/>
                    <a:pt x="206" y="212"/>
                    <a:pt x="216" y="226"/>
                  </a:cubicBezTo>
                  <a:cubicBezTo>
                    <a:pt x="207" y="211"/>
                    <a:pt x="199" y="193"/>
                    <a:pt x="192" y="174"/>
                  </a:cubicBezTo>
                  <a:cubicBezTo>
                    <a:pt x="180" y="144"/>
                    <a:pt x="174" y="117"/>
                    <a:pt x="173" y="94"/>
                  </a:cubicBezTo>
                  <a:cubicBezTo>
                    <a:pt x="172" y="75"/>
                    <a:pt x="175" y="58"/>
                    <a:pt x="182" y="43"/>
                  </a:cubicBezTo>
                  <a:cubicBezTo>
                    <a:pt x="190" y="26"/>
                    <a:pt x="202" y="14"/>
                    <a:pt x="218" y="7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56" y="0"/>
                    <a:pt x="272" y="2"/>
                    <a:pt x="287" y="8"/>
                  </a:cubicBezTo>
                  <a:cubicBezTo>
                    <a:pt x="333" y="27"/>
                    <a:pt x="357" y="82"/>
                    <a:pt x="359" y="173"/>
                  </a:cubicBezTo>
                  <a:cubicBezTo>
                    <a:pt x="371" y="137"/>
                    <a:pt x="386" y="109"/>
                    <a:pt x="405" y="87"/>
                  </a:cubicBezTo>
                  <a:cubicBezTo>
                    <a:pt x="428" y="62"/>
                    <a:pt x="453" y="51"/>
                    <a:pt x="479" y="54"/>
                  </a:cubicBezTo>
                  <a:cubicBezTo>
                    <a:pt x="490" y="56"/>
                    <a:pt x="490" y="56"/>
                    <a:pt x="490" y="56"/>
                  </a:cubicBezTo>
                  <a:cubicBezTo>
                    <a:pt x="499" y="57"/>
                    <a:pt x="507" y="60"/>
                    <a:pt x="515" y="65"/>
                  </a:cubicBezTo>
                  <a:cubicBezTo>
                    <a:pt x="538" y="79"/>
                    <a:pt x="551" y="104"/>
                    <a:pt x="552" y="14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9638544E-0EEC-074E-2DF5-DBEC2AF3D8A4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488" y="265"/>
              <a:ext cx="1345" cy="1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1C23A10A-2F66-C369-32A1-74AE51BAF8F7}"/>
              </a:ext>
            </a:extLst>
          </p:cNvPr>
          <p:cNvSpPr/>
          <p:nvPr/>
        </p:nvSpPr>
        <p:spPr>
          <a:xfrm>
            <a:off x="0" y="2188843"/>
            <a:ext cx="12192000" cy="1897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53427D-179E-77EC-0B52-67AF386E412B}"/>
              </a:ext>
            </a:extLst>
          </p:cNvPr>
          <p:cNvSpPr txBox="1"/>
          <p:nvPr/>
        </p:nvSpPr>
        <p:spPr>
          <a:xfrm>
            <a:off x="4556357" y="2946806"/>
            <a:ext cx="6022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세무</a:t>
            </a:r>
            <a:r>
              <a:rPr lang="en-US" altLang="ko-KR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, </a:t>
            </a:r>
            <a:r>
              <a:rPr lang="ko-KR" altLang="en-US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회계</a:t>
            </a:r>
            <a:r>
              <a:rPr lang="en-US" altLang="ko-KR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, </a:t>
            </a:r>
            <a:r>
              <a:rPr lang="ko-KR" altLang="en-US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재무 장부의 차이점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D7AABC-25E2-329E-9CAE-00380731286C}"/>
              </a:ext>
            </a:extLst>
          </p:cNvPr>
          <p:cNvSpPr/>
          <p:nvPr/>
        </p:nvSpPr>
        <p:spPr>
          <a:xfrm>
            <a:off x="2452489" y="2571479"/>
            <a:ext cx="1800000" cy="18000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652391B9-A4CF-344D-6DF2-2225616199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72" y="2298701"/>
            <a:ext cx="545556" cy="54555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0BD659B-E642-8AE5-9FAD-4759FC79ACC1}"/>
              </a:ext>
            </a:extLst>
          </p:cNvPr>
          <p:cNvSpPr txBox="1"/>
          <p:nvPr/>
        </p:nvSpPr>
        <p:spPr>
          <a:xfrm>
            <a:off x="2747195" y="2784181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Ⅱ</a:t>
            </a:r>
            <a:endParaRPr lang="ko-KR" altLang="en-US" sz="8000" b="1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472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227EE-E9AA-C6F1-73E2-5A217DB9F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4EE4283-FF3C-EE02-22BC-8A9340E9A948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F43945-3C7E-CC8C-DB9D-C5123A298387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회계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재무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세무의 차이점</a:t>
            </a:r>
          </a:p>
        </p:txBody>
      </p:sp>
      <p:graphicFrame>
        <p:nvGraphicFramePr>
          <p:cNvPr id="2" name="다이어그램 1">
            <a:extLst>
              <a:ext uri="{FF2B5EF4-FFF2-40B4-BE49-F238E27FC236}">
                <a16:creationId xmlns:a16="http://schemas.microsoft.com/office/drawing/2014/main" id="{74E27909-7BCD-AC11-3846-676386CA7A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8920576"/>
              </p:ext>
            </p:extLst>
          </p:nvPr>
        </p:nvGraphicFramePr>
        <p:xfrm>
          <a:off x="937846" y="2283655"/>
          <a:ext cx="10025576" cy="3587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2E55844-3231-821A-F3B9-DA97BDD6C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846" y="4171882"/>
            <a:ext cx="30909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목적: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돈의 흐름을 기록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해서 내가 농장에서 뭘 했는지 숫자로 보여줌</a:t>
            </a: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📒 예: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감자밭에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쓴 인건비,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비료비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감자 판 매출 다 기록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EE49B6E1-29BA-986D-B487-A291DC0B4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1013" y="4142956"/>
            <a:ext cx="2999241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목적: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농장의 건강 상태를 판단하고 돈 굴리는 전략 짜기</a:t>
            </a:r>
            <a:endParaRPr kumimoji="0" lang="en-US" altLang="ko-KR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📊 예: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감자밭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더 늘릴 수 있을까? 트럭 살까? 창고 리모델링할 자금 여유 있나?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F09CB57-0C55-6FEA-371C-14F8E27F3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4180" y="4140759"/>
            <a:ext cx="2999241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목적: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세법에 맞춰 세금 줄이면서 정직하게 신고하기</a:t>
            </a:r>
            <a:endParaRPr kumimoji="0" lang="en-US" altLang="ko-KR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💸 예: 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냉동 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감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자전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판매에 대한 부가세 신고, 농기계 감가상각 처리로 소득세 줄이기</a:t>
            </a:r>
          </a:p>
        </p:txBody>
      </p:sp>
    </p:spTree>
    <p:extLst>
      <p:ext uri="{BB962C8B-B14F-4D97-AF65-F5344CB8AC3E}">
        <p14:creationId xmlns:p14="http://schemas.microsoft.com/office/powerpoint/2010/main" val="2262925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9A2A8-A187-9B08-21F4-D16537FBE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15D58C7-D4EA-C442-00B0-7E51102DC411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69BDB4-E5A9-917C-E318-EAA87255FE05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세무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신고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회계</a:t>
            </a:r>
          </a:p>
        </p:txBody>
      </p:sp>
      <p:graphicFrame>
        <p:nvGraphicFramePr>
          <p:cNvPr id="35" name="Group 549">
            <a:extLst>
              <a:ext uri="{FF2B5EF4-FFF2-40B4-BE49-F238E27FC236}">
                <a16:creationId xmlns:a16="http://schemas.microsoft.com/office/drawing/2014/main" id="{7573180C-7379-4DEB-8AF1-D7C8E76521A2}"/>
              </a:ext>
            </a:extLst>
          </p:cNvPr>
          <p:cNvGraphicFramePr>
            <a:graphicFrameLocks noGrp="1"/>
          </p:cNvGraphicFramePr>
          <p:nvPr/>
        </p:nvGraphicFramePr>
        <p:xfrm>
          <a:off x="5613400" y="1130082"/>
          <a:ext cx="5613400" cy="5669308"/>
        </p:xfrm>
        <a:graphic>
          <a:graphicData uri="http://schemas.openxmlformats.org/drawingml/2006/table">
            <a:tbl>
              <a:tblPr/>
              <a:tblGrid>
                <a:gridCol w="1730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3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1567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체" pitchFamily="49" charset="-127"/>
                        </a:rPr>
                        <a:t>연도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항목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전기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현재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매출액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소판돈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억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944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매출원가</a:t>
                      </a:r>
                      <a:endParaRPr kumimoji="1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(=</a:t>
                      </a: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생산원가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사료값      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5944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매출총이익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매출액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매출원가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소판돈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사료값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판매비와일반관리비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운송비      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944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영업이익</a:t>
                      </a:r>
                      <a:endParaRPr kumimoji="1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매출총이익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200" b="1" i="0" u="none" strike="noStrike" cap="none" normalizeH="0" baseline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판관비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소판돈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사료값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운송비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영업외수익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로또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영업외비용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은행이자  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4699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당기순이익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영업이익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+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영업외수익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체" pitchFamily="49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영업외비용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진짜남는돈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가정비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             -  4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5944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부채상환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(_)</a:t>
                      </a: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부채유입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(+)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대출상환  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5944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자산구입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(-)</a:t>
                      </a:r>
                    </a:p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자산매각</a:t>
                      </a:r>
                      <a:r>
                        <a:rPr kumimoji="1" lang="en-US" altLang="ko-KR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(+)</a:t>
                      </a:r>
                      <a:endParaRPr kumimoji="1" lang="ko-KR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트랙터 </a:t>
                      </a:r>
                      <a:r>
                        <a:rPr kumimoji="1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팔음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302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결      산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                        1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천만원</a:t>
                      </a:r>
                    </a:p>
                  </a:txBody>
                  <a:tcPr marL="91444" marR="91444" marT="45721" marB="457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36" name="그림 35">
            <a:extLst>
              <a:ext uri="{FF2B5EF4-FFF2-40B4-BE49-F238E27FC236}">
                <a16:creationId xmlns:a16="http://schemas.microsoft.com/office/drawing/2014/main" id="{DDAB7A6E-1F2F-935A-D27D-E94F8E4BB5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10" y="1687277"/>
            <a:ext cx="5029530" cy="50165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E312E7E2-2FC4-D0E5-415B-ECCEA5B67167}"/>
              </a:ext>
            </a:extLst>
          </p:cNvPr>
          <p:cNvSpPr txBox="1"/>
          <p:nvPr/>
        </p:nvSpPr>
        <p:spPr>
          <a:xfrm>
            <a:off x="1608093" y="1143636"/>
            <a:ext cx="2645764" cy="50013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손익계산서 사례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1451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CB153-E41E-7C84-8F8F-F6B35B2E5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AB49F25F-3032-2D40-7B97-8EFD999537B1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D49E76-06B3-79D1-2184-DE56CE14B63E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회계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사례</a:t>
            </a:r>
          </a:p>
        </p:txBody>
      </p:sp>
      <p:pic>
        <p:nvPicPr>
          <p:cNvPr id="2" name="Picture 2" descr="C:\Documents and Settings\Administrator\Local Settings\Temporary Internet Files\Content.IE5\30XM4CL6\MC900419676[1].wmf">
            <a:extLst>
              <a:ext uri="{FF2B5EF4-FFF2-40B4-BE49-F238E27FC236}">
                <a16:creationId xmlns:a16="http://schemas.microsoft.com/office/drawing/2014/main" id="{0F88B5C0-32EF-A8CB-3DAC-3A3FB73FD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523" y="2203451"/>
            <a:ext cx="1655762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C3791271-8AB1-B017-9D0D-E8C189988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9873" y="1628775"/>
            <a:ext cx="1071562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유형자산</a:t>
            </a:r>
          </a:p>
        </p:txBody>
      </p:sp>
      <p:pic>
        <p:nvPicPr>
          <p:cNvPr id="6" name="Picture 3" descr="C:\Documents and Settings\Administrator\Local Settings\Temporary Internet Files\Content.IE5\7RSTQX2X\MC900295771[1].wmf">
            <a:extLst>
              <a:ext uri="{FF2B5EF4-FFF2-40B4-BE49-F238E27FC236}">
                <a16:creationId xmlns:a16="http://schemas.microsoft.com/office/drawing/2014/main" id="{F2DAB118-5718-F8EB-404C-BFB1B982F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99" y="2082801"/>
            <a:ext cx="180022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68F1B404-826E-C56E-827D-676609015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1574" y="4148139"/>
            <a:ext cx="1800225" cy="50323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6800</a:t>
            </a:r>
            <a:r>
              <a:rPr lang="ko-KR" altLang="en-US" sz="1200" b="1"/>
              <a:t>평 조성비</a:t>
            </a:r>
            <a:r>
              <a:rPr lang="en-US" altLang="ko-KR" sz="1200" b="1"/>
              <a:t>+</a:t>
            </a:r>
            <a:r>
              <a:rPr lang="ko-KR" altLang="en-US" sz="1200" b="1"/>
              <a:t>장비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945,180,000</a:t>
            </a:r>
            <a:endParaRPr lang="ko-KR" altLang="en-US" sz="1200" b="1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76DAE2-45BE-C0C9-A62C-0626F52F4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399" y="4651376"/>
            <a:ext cx="7191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+</a:t>
            </a:r>
            <a:endParaRPr lang="ko-KR" altLang="en-US" sz="2400" b="1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C2F6269-E508-E6F7-E5A7-9AA0A7756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1574" y="5156200"/>
            <a:ext cx="1800225" cy="503238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3</a:t>
            </a:r>
            <a:r>
              <a:rPr lang="ko-KR" altLang="en-US" sz="1200" b="1"/>
              <a:t>년 농장 관리비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34,800,000</a:t>
            </a:r>
            <a:endParaRPr lang="ko-KR" altLang="en-US" sz="1200" b="1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956F268-1627-8056-CD55-41B3652EC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399" y="5659439"/>
            <a:ext cx="7191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=</a:t>
            </a:r>
            <a:endParaRPr lang="ko-KR" altLang="en-US" sz="2400" b="1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B4A048D-0F1C-EEA9-07D0-8A043DF2D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1574" y="6091239"/>
            <a:ext cx="18002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농장조성 총비용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979,980,000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12" name="AutoShape 21">
            <a:extLst>
              <a:ext uri="{FF2B5EF4-FFF2-40B4-BE49-F238E27FC236}">
                <a16:creationId xmlns:a16="http://schemas.microsoft.com/office/drawing/2014/main" id="{BEE358CB-B177-4AA3-1F49-37B1E0F78853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790724" y="3079751"/>
            <a:ext cx="287337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349F3FC-C662-4866-3157-EA7AC8D5F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5398" y="1628775"/>
            <a:ext cx="1071562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매출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7B84DE-80BB-90FB-5A33-DAC5E4729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3599" y="4148139"/>
            <a:ext cx="1800225" cy="503237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홍로 </a:t>
            </a:r>
            <a:r>
              <a:rPr lang="en-US" altLang="ko-KR" sz="1200" b="1"/>
              <a:t>+ </a:t>
            </a:r>
            <a:r>
              <a:rPr lang="ko-KR" altLang="en-US" sz="1200" b="1"/>
              <a:t>부사 판매금</a:t>
            </a:r>
            <a:r>
              <a:rPr lang="en-US" altLang="ko-KR" sz="1200" b="1"/>
              <a:t>\ 211,000,000</a:t>
            </a:r>
            <a:endParaRPr lang="ko-KR" altLang="en-US" sz="1200" b="1"/>
          </a:p>
        </p:txBody>
      </p:sp>
      <p:sp>
        <p:nvSpPr>
          <p:cNvPr id="15" name="AutoShape 21">
            <a:extLst>
              <a:ext uri="{FF2B5EF4-FFF2-40B4-BE49-F238E27FC236}">
                <a16:creationId xmlns:a16="http://schemas.microsoft.com/office/drawing/2014/main" id="{E540871C-5A5E-A854-A6CC-891FF98EA132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5878285" y="3079751"/>
            <a:ext cx="287338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FEC06CD-B9BE-55BC-2A36-EC62E4B51F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5511" y="1628775"/>
            <a:ext cx="1071563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생산원가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B380D31-BC11-0B77-5293-19D1E625A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0086" y="2058989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직접자재비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61,610,000</a:t>
            </a:r>
            <a:endParaRPr lang="ko-KR" altLang="en-US" sz="1200" b="1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8CBB047-72B9-2D46-DFA7-633C87B6A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0086" y="2706689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작업비용</a:t>
            </a:r>
            <a:r>
              <a:rPr lang="en-US" altLang="ko-KR" sz="1200" b="1"/>
              <a:t>\ 35,020,000</a:t>
            </a:r>
            <a:endParaRPr lang="ko-KR" altLang="en-US" sz="1200" b="1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F3145BA-8418-A1A4-FD33-26BB46D08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0086" y="3355975"/>
            <a:ext cx="1584325" cy="503238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수리비용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1,000,000</a:t>
            </a:r>
            <a:endParaRPr lang="ko-KR" altLang="en-US" sz="1200" b="1"/>
          </a:p>
        </p:txBody>
      </p:sp>
      <p:sp>
        <p:nvSpPr>
          <p:cNvPr id="20" name="AutoShape 21">
            <a:extLst>
              <a:ext uri="{FF2B5EF4-FFF2-40B4-BE49-F238E27FC236}">
                <a16:creationId xmlns:a16="http://schemas.microsoft.com/office/drawing/2014/main" id="{5E82D6BF-2CEC-DAA2-B146-198CE23CCA6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8038874" y="3079751"/>
            <a:ext cx="287337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C893CAA-AD77-F292-7BE0-B02A1846E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0086" y="4075114"/>
            <a:ext cx="15843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비용 합계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97,630,000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78F0AD2-149D-BC68-E834-5FACB6CE4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111" y="3175001"/>
            <a:ext cx="15843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순이익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113,370,000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3" name="Text Box 103">
            <a:extLst>
              <a:ext uri="{FF2B5EF4-FFF2-40B4-BE49-F238E27FC236}">
                <a16:creationId xmlns:a16="http://schemas.microsoft.com/office/drawing/2014/main" id="{5B9364F6-4BB3-4DAE-039C-C002FFBA9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3824" y="5727820"/>
            <a:ext cx="62658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농업경영컨설팅의 사례</a:t>
            </a:r>
          </a:p>
        </p:txBody>
      </p:sp>
    </p:spTree>
    <p:extLst>
      <p:ext uri="{BB962C8B-B14F-4D97-AF65-F5344CB8AC3E}">
        <p14:creationId xmlns:p14="http://schemas.microsoft.com/office/powerpoint/2010/main" val="219340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5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8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9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D6768-8461-A7AB-F835-2B896D617E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EEDDCC2-9EB0-07A6-776A-2202838F53F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F5F48-69FC-BA84-D88B-AC9D0A5C8E33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회계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사례</a:t>
            </a:r>
          </a:p>
        </p:txBody>
      </p:sp>
      <p:pic>
        <p:nvPicPr>
          <p:cNvPr id="3" name="Picture 2" descr="C:\Documents and Settings\Administrator\Local Settings\Temporary Internet Files\Content.IE5\30XM4CL6\MC900419676[1].wmf">
            <a:extLst>
              <a:ext uri="{FF2B5EF4-FFF2-40B4-BE49-F238E27FC236}">
                <a16:creationId xmlns:a16="http://schemas.microsoft.com/office/drawing/2014/main" id="{02BC8E0E-28F4-CE03-EF58-5CA37135D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395" y="1920649"/>
            <a:ext cx="1655762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29">
            <a:extLst>
              <a:ext uri="{FF2B5EF4-FFF2-40B4-BE49-F238E27FC236}">
                <a16:creationId xmlns:a16="http://schemas.microsoft.com/office/drawing/2014/main" id="{712EABBF-0B1E-9D10-5ADD-09FD27250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9745" y="1345974"/>
            <a:ext cx="1071562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유형자산</a:t>
            </a:r>
          </a:p>
        </p:txBody>
      </p:sp>
      <p:pic>
        <p:nvPicPr>
          <p:cNvPr id="7" name="Picture 3" descr="C:\Documents and Settings\Administrator\Local Settings\Temporary Internet Files\Content.IE5\7RSTQX2X\MC900295771[1].wmf">
            <a:extLst>
              <a:ext uri="{FF2B5EF4-FFF2-40B4-BE49-F238E27FC236}">
                <a16:creationId xmlns:a16="http://schemas.microsoft.com/office/drawing/2014/main" id="{06D71814-D58E-26CC-CA93-34A4F4CB8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471" y="1800000"/>
            <a:ext cx="180022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32">
            <a:extLst>
              <a:ext uri="{FF2B5EF4-FFF2-40B4-BE49-F238E27FC236}">
                <a16:creationId xmlns:a16="http://schemas.microsoft.com/office/drawing/2014/main" id="{B9D3C4CD-11D3-D9A0-E8F6-21B910D72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1446" y="3865336"/>
            <a:ext cx="1800225" cy="503238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6800</a:t>
            </a:r>
            <a:r>
              <a:rPr lang="ko-KR" altLang="en-US" sz="1200" b="1"/>
              <a:t>평 조성비</a:t>
            </a:r>
            <a:r>
              <a:rPr lang="en-US" altLang="ko-KR" sz="1200" b="1"/>
              <a:t>+</a:t>
            </a:r>
            <a:r>
              <a:rPr lang="ko-KR" altLang="en-US" sz="1200" b="1"/>
              <a:t>장비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945,180,000</a:t>
            </a:r>
            <a:endParaRPr lang="ko-KR" altLang="en-US" sz="1200" b="1"/>
          </a:p>
        </p:txBody>
      </p:sp>
      <p:sp>
        <p:nvSpPr>
          <p:cNvPr id="9" name="직사각형 33">
            <a:extLst>
              <a:ext uri="{FF2B5EF4-FFF2-40B4-BE49-F238E27FC236}">
                <a16:creationId xmlns:a16="http://schemas.microsoft.com/office/drawing/2014/main" id="{008AD7C0-CAF5-20DC-9BB5-929F624A2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6271" y="4368575"/>
            <a:ext cx="7191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+</a:t>
            </a:r>
            <a:endParaRPr lang="ko-KR" altLang="en-US" sz="2400" b="1"/>
          </a:p>
        </p:txBody>
      </p:sp>
      <p:sp>
        <p:nvSpPr>
          <p:cNvPr id="10" name="직사각형 34">
            <a:extLst>
              <a:ext uri="{FF2B5EF4-FFF2-40B4-BE49-F238E27FC236}">
                <a16:creationId xmlns:a16="http://schemas.microsoft.com/office/drawing/2014/main" id="{F129E8BC-92D1-25A6-A35E-DF67369AC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1446" y="4873400"/>
            <a:ext cx="1800225" cy="50323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3</a:t>
            </a:r>
            <a:r>
              <a:rPr lang="ko-KR" altLang="en-US" sz="1200" b="1"/>
              <a:t>년 농장 관리비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34,800,000</a:t>
            </a:r>
            <a:endParaRPr lang="ko-KR" altLang="en-US" sz="1200" b="1"/>
          </a:p>
        </p:txBody>
      </p:sp>
      <p:sp>
        <p:nvSpPr>
          <p:cNvPr id="11" name="직사각형 35">
            <a:extLst>
              <a:ext uri="{FF2B5EF4-FFF2-40B4-BE49-F238E27FC236}">
                <a16:creationId xmlns:a16="http://schemas.microsoft.com/office/drawing/2014/main" id="{3CD425B6-ECB7-6C07-7727-7CB6EECC1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6271" y="5376637"/>
            <a:ext cx="7191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=</a:t>
            </a:r>
            <a:endParaRPr lang="ko-KR" altLang="en-US" sz="2400" b="1"/>
          </a:p>
        </p:txBody>
      </p:sp>
      <p:sp>
        <p:nvSpPr>
          <p:cNvPr id="12" name="직사각형 36">
            <a:extLst>
              <a:ext uri="{FF2B5EF4-FFF2-40B4-BE49-F238E27FC236}">
                <a16:creationId xmlns:a16="http://schemas.microsoft.com/office/drawing/2014/main" id="{8894B2DE-7755-088D-9B97-957C9DE0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1446" y="5808437"/>
            <a:ext cx="18002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농장조성 총비용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979,980,000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13" name="AutoShape 21">
            <a:extLst>
              <a:ext uri="{FF2B5EF4-FFF2-40B4-BE49-F238E27FC236}">
                <a16:creationId xmlns:a16="http://schemas.microsoft.com/office/drawing/2014/main" id="{70303A95-9BAF-7503-F11F-8F5CEA9AEDA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850596" y="2796950"/>
            <a:ext cx="287337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14" name="직사각형 38">
            <a:extLst>
              <a:ext uri="{FF2B5EF4-FFF2-40B4-BE49-F238E27FC236}">
                <a16:creationId xmlns:a16="http://schemas.microsoft.com/office/drawing/2014/main" id="{5272FD49-0E57-5D1D-E625-BB23222B7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270" y="1345974"/>
            <a:ext cx="1071562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매출</a:t>
            </a:r>
          </a:p>
        </p:txBody>
      </p:sp>
      <p:sp>
        <p:nvSpPr>
          <p:cNvPr id="15" name="직사각형 39">
            <a:extLst>
              <a:ext uri="{FF2B5EF4-FFF2-40B4-BE49-F238E27FC236}">
                <a16:creationId xmlns:a16="http://schemas.microsoft.com/office/drawing/2014/main" id="{D8ED4F92-9B41-F042-4FB8-15F8AA451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3471" y="3865336"/>
            <a:ext cx="1800225" cy="503238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홍로 </a:t>
            </a:r>
            <a:r>
              <a:rPr lang="en-US" altLang="ko-KR" sz="1200" b="1"/>
              <a:t>+ </a:t>
            </a:r>
            <a:r>
              <a:rPr lang="ko-KR" altLang="en-US" sz="1200" b="1"/>
              <a:t>부사 판매금</a:t>
            </a:r>
            <a:r>
              <a:rPr lang="en-US" altLang="ko-KR" sz="1200" b="1"/>
              <a:t>\ 211,000,000</a:t>
            </a:r>
            <a:endParaRPr lang="ko-KR" altLang="en-US" sz="1200" b="1"/>
          </a:p>
        </p:txBody>
      </p:sp>
      <p:sp>
        <p:nvSpPr>
          <p:cNvPr id="16" name="AutoShape 21">
            <a:extLst>
              <a:ext uri="{FF2B5EF4-FFF2-40B4-BE49-F238E27FC236}">
                <a16:creationId xmlns:a16="http://schemas.microsoft.com/office/drawing/2014/main" id="{16AC8EE7-D910-0AF9-94C7-B7174105392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5938157" y="2796950"/>
            <a:ext cx="287338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17" name="직사각형 41">
            <a:extLst>
              <a:ext uri="{FF2B5EF4-FFF2-40B4-BE49-F238E27FC236}">
                <a16:creationId xmlns:a16="http://schemas.microsoft.com/office/drawing/2014/main" id="{C60DE0E6-7E0A-8DCD-1E2F-C95CE2F9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5383" y="1345974"/>
            <a:ext cx="1071563" cy="285750"/>
          </a:xfrm>
          <a:prstGeom prst="rect">
            <a:avLst/>
          </a:prstGeom>
          <a:solidFill>
            <a:srgbClr val="FFCC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생산원가</a:t>
            </a:r>
          </a:p>
        </p:txBody>
      </p:sp>
      <p:sp>
        <p:nvSpPr>
          <p:cNvPr id="18" name="직사각형 42">
            <a:extLst>
              <a:ext uri="{FF2B5EF4-FFF2-40B4-BE49-F238E27FC236}">
                <a16:creationId xmlns:a16="http://schemas.microsoft.com/office/drawing/2014/main" id="{F9273B94-B83D-EA72-CB06-54FC40DAD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1776187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직접자재비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61,610,000</a:t>
            </a:r>
            <a:endParaRPr lang="ko-KR" altLang="en-US" sz="1200" b="1"/>
          </a:p>
        </p:txBody>
      </p:sp>
      <p:sp>
        <p:nvSpPr>
          <p:cNvPr id="19" name="직사각형 43">
            <a:extLst>
              <a:ext uri="{FF2B5EF4-FFF2-40B4-BE49-F238E27FC236}">
                <a16:creationId xmlns:a16="http://schemas.microsoft.com/office/drawing/2014/main" id="{298F5DEB-F264-8E1A-1425-2AFBD586D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2423887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작업비용</a:t>
            </a:r>
            <a:r>
              <a:rPr lang="en-US" altLang="ko-KR" sz="1200" b="1"/>
              <a:t>\ 35,020,000</a:t>
            </a:r>
            <a:endParaRPr lang="ko-KR" altLang="en-US" sz="1200" b="1"/>
          </a:p>
        </p:txBody>
      </p:sp>
      <p:sp>
        <p:nvSpPr>
          <p:cNvPr id="20" name="직사각형 44">
            <a:extLst>
              <a:ext uri="{FF2B5EF4-FFF2-40B4-BE49-F238E27FC236}">
                <a16:creationId xmlns:a16="http://schemas.microsoft.com/office/drawing/2014/main" id="{2E13C28B-A86B-5FEF-0003-320B1F5A8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3073175"/>
            <a:ext cx="1584325" cy="50323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수리비용</a:t>
            </a:r>
            <a:endParaRPr lang="en-US" altLang="ko-KR" sz="12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/>
              <a:t>\ 1,000,000</a:t>
            </a:r>
            <a:endParaRPr lang="ko-KR" altLang="en-US" sz="1200" b="1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F293F7F5-EBCD-A0CA-0A0F-A20CF1A6321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8098746" y="2796950"/>
            <a:ext cx="287337" cy="69532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8F69814-0EB7-9B7E-7FDD-CF079988D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5808437"/>
            <a:ext cx="15843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비용 합계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97,630,000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3003EB1-91C9-DF25-A54F-E365F2CA5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1983" y="2892200"/>
            <a:ext cx="15843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순이익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113,370,000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C4F8716-B1AB-3F90-F5F9-3AFC576B3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3720875"/>
            <a:ext cx="1584325" cy="50323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solidFill>
                  <a:srgbClr val="FF00FF"/>
                </a:solidFill>
              </a:rPr>
              <a:t>감가상각비용</a:t>
            </a:r>
            <a:endParaRPr lang="en-US" altLang="ko-KR" sz="1200" b="1">
              <a:solidFill>
                <a:srgbClr val="FF00FF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>
                <a:solidFill>
                  <a:srgbClr val="FF00FF"/>
                </a:solidFill>
              </a:rPr>
              <a:t>\ 22,370,800</a:t>
            </a:r>
            <a:endParaRPr lang="ko-KR" altLang="en-US" sz="1200" b="1">
              <a:solidFill>
                <a:srgbClr val="FF00FF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4F430FA-2F46-0913-A65A-C90096C53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4368575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solidFill>
                  <a:srgbClr val="FF00FF"/>
                </a:solidFill>
              </a:rPr>
              <a:t>홍보비</a:t>
            </a:r>
            <a:endParaRPr lang="en-US" altLang="ko-KR" sz="1200" b="1">
              <a:solidFill>
                <a:srgbClr val="FF00FF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>
                <a:solidFill>
                  <a:srgbClr val="FF00FF"/>
                </a:solidFill>
              </a:rPr>
              <a:t>\ 8,480,000</a:t>
            </a:r>
            <a:endParaRPr lang="ko-KR" altLang="en-US" sz="1200" b="1">
              <a:solidFill>
                <a:srgbClr val="FF00FF"/>
              </a:solidFill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7B86E1A2-4C26-81AE-FF4A-89C6787B5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5016275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solidFill>
                  <a:srgbClr val="FF00FF"/>
                </a:solidFill>
              </a:rPr>
              <a:t>은행이자</a:t>
            </a:r>
            <a:endParaRPr lang="en-US" altLang="ko-KR" sz="1200" b="1">
              <a:solidFill>
                <a:srgbClr val="FF00FF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200" b="1">
                <a:solidFill>
                  <a:srgbClr val="FF00FF"/>
                </a:solidFill>
              </a:rPr>
              <a:t>\ 8,000,000</a:t>
            </a:r>
            <a:endParaRPr lang="ko-KR" altLang="en-US" sz="1200" b="1">
              <a:solidFill>
                <a:srgbClr val="FF00FF"/>
              </a:solidFill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218DD8A-403F-36C5-51E5-2E0893246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58" y="5881461"/>
            <a:ext cx="1584325" cy="503238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비용 합계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136,480,800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11A2C3D-3684-EA56-9004-4604109B5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5008" y="3000150"/>
            <a:ext cx="1584325" cy="504825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/>
              <a:t>순이익</a:t>
            </a:r>
            <a:r>
              <a:rPr lang="en-US" altLang="ko-KR" sz="1200" b="1"/>
              <a:t>\ </a:t>
            </a:r>
            <a:r>
              <a:rPr lang="en-US" altLang="ko-KR" sz="1200" b="1">
                <a:solidFill>
                  <a:srgbClr val="FF0000"/>
                </a:solidFill>
              </a:rPr>
              <a:t>74,519,200</a:t>
            </a:r>
            <a:endParaRPr lang="ko-KR" altLang="en-US" sz="1200" b="1">
              <a:solidFill>
                <a:srgbClr val="FF0000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BE1463A-1732-D503-C1E3-AC952C9FE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5008" y="3792312"/>
            <a:ext cx="1584325" cy="5048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solidFill>
                  <a:srgbClr val="FF00FF"/>
                </a:solidFill>
              </a:rPr>
              <a:t>가정비</a:t>
            </a:r>
            <a:r>
              <a:rPr lang="en-US" altLang="ko-KR" sz="1200" b="1">
                <a:solidFill>
                  <a:srgbClr val="FF00FF"/>
                </a:solidFill>
              </a:rPr>
              <a:t>\ 70,595,690</a:t>
            </a:r>
            <a:endParaRPr lang="ko-KR" altLang="en-US" sz="1200" b="1">
              <a:solidFill>
                <a:srgbClr val="FF00FF"/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CDE7292-CE30-4E08-797E-610599538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3783" y="3360512"/>
            <a:ext cx="720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-</a:t>
            </a:r>
            <a:endParaRPr lang="ko-KR" altLang="en-US" sz="2400" b="1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B34C58E5-9570-3282-407B-8590A9137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5008" y="4728936"/>
            <a:ext cx="1584325" cy="503238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solidFill>
                  <a:srgbClr val="FF00FF"/>
                </a:solidFill>
              </a:rPr>
              <a:t>원금상환액</a:t>
            </a:r>
            <a:r>
              <a:rPr lang="en-US" altLang="ko-KR" sz="1200" b="1">
                <a:solidFill>
                  <a:srgbClr val="FF00FF"/>
                </a:solidFill>
              </a:rPr>
              <a:t>\ 40,000,000</a:t>
            </a:r>
            <a:endParaRPr lang="ko-KR" altLang="en-US" sz="1200" b="1">
              <a:solidFill>
                <a:srgbClr val="FF00FF"/>
              </a:solidFill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C69FBC2A-4B13-8DE8-E839-E584FB302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6807" y="4297136"/>
            <a:ext cx="7191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-</a:t>
            </a:r>
            <a:endParaRPr lang="ko-KR" altLang="en-US" sz="2400" b="1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8A6412A-5CD1-E1DD-9412-3DF7205778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6807" y="5232175"/>
            <a:ext cx="7191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b="1"/>
              <a:t>=</a:t>
            </a:r>
            <a:endParaRPr lang="ko-KR" altLang="en-US" sz="2400" b="1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1F7E8C3-8BE9-C7D6-FE56-F8AC99913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6084" y="5737001"/>
            <a:ext cx="2216602" cy="1012142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당기순이익</a:t>
            </a:r>
            <a:endParaRPr lang="en-US" altLang="ko-K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\ </a:t>
            </a:r>
            <a:r>
              <a:rPr lang="en-US" altLang="ko-KR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-36,076,500</a:t>
            </a:r>
            <a:endParaRPr lang="ko-KR" alt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204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8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0"/>
                            </p:stCondLst>
                            <p:childTnLst>
                              <p:par>
                                <p:cTn id="7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/>
      <p:bldP spid="33" grpId="0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C0D41-5D2B-E244-AB3C-040439CBD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43B511E-E1AD-B6EC-7799-9E27640EDA0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A90C5A-031D-8BF2-5B11-047846C1A481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재무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342D677-7174-76B8-8E0C-586711F21444}"/>
              </a:ext>
            </a:extLst>
          </p:cNvPr>
          <p:cNvCxnSpPr>
            <a:cxnSpLocks/>
          </p:cNvCxnSpPr>
          <p:nvPr/>
        </p:nvCxnSpPr>
        <p:spPr>
          <a:xfrm>
            <a:off x="1522640" y="1093102"/>
            <a:ext cx="0" cy="5258547"/>
          </a:xfrm>
          <a:prstGeom prst="line">
            <a:avLst/>
          </a:prstGeom>
          <a:ln w="57150">
            <a:solidFill>
              <a:srgbClr val="5071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타원 5">
            <a:extLst>
              <a:ext uri="{FF2B5EF4-FFF2-40B4-BE49-F238E27FC236}">
                <a16:creationId xmlns:a16="http://schemas.microsoft.com/office/drawing/2014/main" id="{D6A12086-A783-AABD-0B3E-66CA306CD8A3}"/>
              </a:ext>
            </a:extLst>
          </p:cNvPr>
          <p:cNvSpPr/>
          <p:nvPr/>
        </p:nvSpPr>
        <p:spPr>
          <a:xfrm rot="5400000">
            <a:off x="1460729" y="1571086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7E9F3BB6-0643-9CC2-30D4-274CB3F6D92B}"/>
              </a:ext>
            </a:extLst>
          </p:cNvPr>
          <p:cNvSpPr/>
          <p:nvPr/>
        </p:nvSpPr>
        <p:spPr>
          <a:xfrm rot="5400000">
            <a:off x="1460729" y="2925915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079B6A1-5712-BA52-EE5A-09328A6FD689}"/>
              </a:ext>
            </a:extLst>
          </p:cNvPr>
          <p:cNvSpPr/>
          <p:nvPr/>
        </p:nvSpPr>
        <p:spPr>
          <a:xfrm rot="5400000">
            <a:off x="1460729" y="3885206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E48013D-AD54-22A1-4FD9-628E3329EEBD}"/>
              </a:ext>
            </a:extLst>
          </p:cNvPr>
          <p:cNvSpPr/>
          <p:nvPr/>
        </p:nvSpPr>
        <p:spPr>
          <a:xfrm rot="5400000">
            <a:off x="1460729" y="2136872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B5D134C-743A-B837-E511-D04B25731146}"/>
              </a:ext>
            </a:extLst>
          </p:cNvPr>
          <p:cNvSpPr/>
          <p:nvPr/>
        </p:nvSpPr>
        <p:spPr>
          <a:xfrm rot="5400000">
            <a:off x="1460729" y="5606600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11" name="화살표: 오각형 10">
            <a:extLst>
              <a:ext uri="{FF2B5EF4-FFF2-40B4-BE49-F238E27FC236}">
                <a16:creationId xmlns:a16="http://schemas.microsoft.com/office/drawing/2014/main" id="{66A0965D-2B73-0C33-29C4-2C929F1F3536}"/>
              </a:ext>
            </a:extLst>
          </p:cNvPr>
          <p:cNvSpPr/>
          <p:nvPr/>
        </p:nvSpPr>
        <p:spPr>
          <a:xfrm rot="10800000" flipV="1">
            <a:off x="1853909" y="1467669"/>
            <a:ext cx="1178411" cy="311605"/>
          </a:xfrm>
          <a:prstGeom prst="homePlate">
            <a:avLst/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2024</a:t>
            </a:r>
            <a:endParaRPr lang="ko-KR" altLang="en-US" sz="1600" b="1" dirty="0"/>
          </a:p>
        </p:txBody>
      </p:sp>
      <p:sp>
        <p:nvSpPr>
          <p:cNvPr id="12" name="화살표: 오각형 11">
            <a:extLst>
              <a:ext uri="{FF2B5EF4-FFF2-40B4-BE49-F238E27FC236}">
                <a16:creationId xmlns:a16="http://schemas.microsoft.com/office/drawing/2014/main" id="{48A93268-BD5F-519A-E82D-BE97E73F9FDB}"/>
              </a:ext>
            </a:extLst>
          </p:cNvPr>
          <p:cNvSpPr/>
          <p:nvPr/>
        </p:nvSpPr>
        <p:spPr>
          <a:xfrm>
            <a:off x="617765" y="1475280"/>
            <a:ext cx="739241" cy="311604"/>
          </a:xfrm>
          <a:prstGeom prst="homePlate">
            <a:avLst/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30</a:t>
            </a:r>
            <a:r>
              <a:rPr lang="ko-KR" altLang="en-US" sz="1600" b="1" dirty="0"/>
              <a:t>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632F77-569C-8944-9331-17A1E47C0C98}"/>
              </a:ext>
            </a:extLst>
          </p:cNvPr>
          <p:cNvSpPr txBox="1"/>
          <p:nvPr/>
        </p:nvSpPr>
        <p:spPr>
          <a:xfrm>
            <a:off x="3157700" y="1477194"/>
            <a:ext cx="43217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후계농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준비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신용점수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청년수당등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화살표: 오각형 13">
            <a:extLst>
              <a:ext uri="{FF2B5EF4-FFF2-40B4-BE49-F238E27FC236}">
                <a16:creationId xmlns:a16="http://schemas.microsoft.com/office/drawing/2014/main" id="{73C65970-D2BE-BE45-C773-23061524A04A}"/>
              </a:ext>
            </a:extLst>
          </p:cNvPr>
          <p:cNvSpPr/>
          <p:nvPr/>
        </p:nvSpPr>
        <p:spPr>
          <a:xfrm rot="10800000" flipV="1">
            <a:off x="1853909" y="2038924"/>
            <a:ext cx="1178411" cy="311605"/>
          </a:xfrm>
          <a:prstGeom prst="homePlate">
            <a:avLst/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2025</a:t>
            </a:r>
            <a:endParaRPr lang="ko-KR" altLang="en-US" sz="16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3CF647-FDDE-B6FF-732C-9CD800C9ADDB}"/>
              </a:ext>
            </a:extLst>
          </p:cNvPr>
          <p:cNvSpPr txBox="1"/>
          <p:nvPr/>
        </p:nvSpPr>
        <p:spPr>
          <a:xfrm>
            <a:off x="3157700" y="2038924"/>
            <a:ext cx="43217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후계농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선정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대출 시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화살표: 오각형 15">
            <a:extLst>
              <a:ext uri="{FF2B5EF4-FFF2-40B4-BE49-F238E27FC236}">
                <a16:creationId xmlns:a16="http://schemas.microsoft.com/office/drawing/2014/main" id="{828A6975-9B03-8626-EE58-4CDB3627AF3F}"/>
              </a:ext>
            </a:extLst>
          </p:cNvPr>
          <p:cNvSpPr/>
          <p:nvPr/>
        </p:nvSpPr>
        <p:spPr>
          <a:xfrm rot="10800000" flipV="1">
            <a:off x="1853908" y="2609518"/>
            <a:ext cx="1178411" cy="686966"/>
          </a:xfrm>
          <a:prstGeom prst="homePlate">
            <a:avLst>
              <a:gd name="adj" fmla="val 22269"/>
            </a:avLst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2026</a:t>
            </a:r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2030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05BA8A-CE40-6615-5F2A-76F4A616CEAE}"/>
              </a:ext>
            </a:extLst>
          </p:cNvPr>
          <p:cNvSpPr txBox="1"/>
          <p:nvPr/>
        </p:nvSpPr>
        <p:spPr>
          <a:xfrm>
            <a:off x="3157700" y="2809543"/>
            <a:ext cx="43217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이자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600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만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연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(5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년간 이자만 납부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화살표: 오각형 17">
            <a:extLst>
              <a:ext uri="{FF2B5EF4-FFF2-40B4-BE49-F238E27FC236}">
                <a16:creationId xmlns:a16="http://schemas.microsoft.com/office/drawing/2014/main" id="{1519631E-B943-431B-DD2B-EB7DC386FD90}"/>
              </a:ext>
            </a:extLst>
          </p:cNvPr>
          <p:cNvSpPr/>
          <p:nvPr/>
        </p:nvSpPr>
        <p:spPr>
          <a:xfrm>
            <a:off x="617765" y="2043835"/>
            <a:ext cx="739241" cy="311604"/>
          </a:xfrm>
          <a:prstGeom prst="homePlate">
            <a:avLst/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31</a:t>
            </a:r>
            <a:r>
              <a:rPr lang="ko-KR" altLang="en-US" sz="1600" b="1" dirty="0"/>
              <a:t>세</a:t>
            </a:r>
          </a:p>
        </p:txBody>
      </p:sp>
      <p:sp>
        <p:nvSpPr>
          <p:cNvPr id="19" name="화살표: 오각형 18">
            <a:extLst>
              <a:ext uri="{FF2B5EF4-FFF2-40B4-BE49-F238E27FC236}">
                <a16:creationId xmlns:a16="http://schemas.microsoft.com/office/drawing/2014/main" id="{7AA3E4E6-C84E-D39D-5DF1-FFD88610A3BB}"/>
              </a:ext>
            </a:extLst>
          </p:cNvPr>
          <p:cNvSpPr/>
          <p:nvPr/>
        </p:nvSpPr>
        <p:spPr>
          <a:xfrm>
            <a:off x="606783" y="2621232"/>
            <a:ext cx="739241" cy="675251"/>
          </a:xfrm>
          <a:prstGeom prst="homePlate">
            <a:avLst>
              <a:gd name="adj" fmla="val 18967"/>
            </a:avLst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32</a:t>
            </a:r>
            <a:r>
              <a:rPr lang="ko-KR" altLang="en-US" sz="1600" b="1" dirty="0"/>
              <a:t>세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37</a:t>
            </a:r>
            <a:r>
              <a:rPr lang="ko-KR" altLang="en-US" sz="1600" b="1" dirty="0"/>
              <a:t>세</a:t>
            </a:r>
          </a:p>
        </p:txBody>
      </p:sp>
      <p:sp>
        <p:nvSpPr>
          <p:cNvPr id="20" name="화살표: 오각형 19">
            <a:extLst>
              <a:ext uri="{FF2B5EF4-FFF2-40B4-BE49-F238E27FC236}">
                <a16:creationId xmlns:a16="http://schemas.microsoft.com/office/drawing/2014/main" id="{8AA9948F-38B2-CE09-B9DD-DDDAFAA8D0D2}"/>
              </a:ext>
            </a:extLst>
          </p:cNvPr>
          <p:cNvSpPr/>
          <p:nvPr/>
        </p:nvSpPr>
        <p:spPr>
          <a:xfrm rot="10800000" flipV="1">
            <a:off x="1853907" y="3584048"/>
            <a:ext cx="1178411" cy="686967"/>
          </a:xfrm>
          <a:prstGeom prst="homePlate">
            <a:avLst>
              <a:gd name="adj" fmla="val 25042"/>
            </a:avLst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2031</a:t>
            </a:r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2032</a:t>
            </a:r>
            <a:endParaRPr lang="ko-KR" altLang="en-US" sz="16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02D1D84-E773-A54C-CC35-9BA265883770}"/>
              </a:ext>
            </a:extLst>
          </p:cNvPr>
          <p:cNvSpPr txBox="1"/>
          <p:nvPr/>
        </p:nvSpPr>
        <p:spPr>
          <a:xfrm>
            <a:off x="3157699" y="3747973"/>
            <a:ext cx="59658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이자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600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만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연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원금 상환 </a:t>
            </a:r>
            <a:r>
              <a:rPr lang="ko-KR" altLang="en-US" sz="1600" b="1" dirty="0">
                <a:solidFill>
                  <a:srgbClr val="C00000"/>
                </a:solidFill>
              </a:rPr>
              <a:t>유예 </a:t>
            </a:r>
            <a:r>
              <a:rPr lang="en-US" altLang="ko-KR" sz="1600" b="1" dirty="0">
                <a:solidFill>
                  <a:srgbClr val="C00000"/>
                </a:solidFill>
              </a:rPr>
              <a:t>2</a:t>
            </a:r>
            <a:r>
              <a:rPr lang="ko-KR" altLang="en-US" sz="1600" b="1" dirty="0">
                <a:solidFill>
                  <a:srgbClr val="C00000"/>
                </a:solidFill>
              </a:rPr>
              <a:t>년간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이자만 납부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화살표: 오각형 21">
            <a:extLst>
              <a:ext uri="{FF2B5EF4-FFF2-40B4-BE49-F238E27FC236}">
                <a16:creationId xmlns:a16="http://schemas.microsoft.com/office/drawing/2014/main" id="{4AB94DB9-A743-8188-DE97-3DBBC4354981}"/>
              </a:ext>
            </a:extLst>
          </p:cNvPr>
          <p:cNvSpPr/>
          <p:nvPr/>
        </p:nvSpPr>
        <p:spPr>
          <a:xfrm>
            <a:off x="606783" y="3571902"/>
            <a:ext cx="739241" cy="675251"/>
          </a:xfrm>
          <a:prstGeom prst="homePlate">
            <a:avLst>
              <a:gd name="adj" fmla="val 18967"/>
            </a:avLst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38</a:t>
            </a:r>
            <a:r>
              <a:rPr lang="ko-KR" altLang="en-US" sz="1600" b="1" dirty="0"/>
              <a:t>세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40</a:t>
            </a:r>
            <a:r>
              <a:rPr lang="ko-KR" altLang="en-US" sz="1600" b="1" dirty="0"/>
              <a:t>세</a:t>
            </a:r>
          </a:p>
        </p:txBody>
      </p:sp>
      <p:sp>
        <p:nvSpPr>
          <p:cNvPr id="23" name="화살표: 오각형 22">
            <a:extLst>
              <a:ext uri="{FF2B5EF4-FFF2-40B4-BE49-F238E27FC236}">
                <a16:creationId xmlns:a16="http://schemas.microsoft.com/office/drawing/2014/main" id="{C0D0FDAF-D144-6366-FD3E-0C5E94AD018F}"/>
              </a:ext>
            </a:extLst>
          </p:cNvPr>
          <p:cNvSpPr/>
          <p:nvPr/>
        </p:nvSpPr>
        <p:spPr>
          <a:xfrm>
            <a:off x="606783" y="4513047"/>
            <a:ext cx="739241" cy="675251"/>
          </a:xfrm>
          <a:prstGeom prst="homePlate">
            <a:avLst>
              <a:gd name="adj" fmla="val 18967"/>
            </a:avLst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41</a:t>
            </a:r>
            <a:r>
              <a:rPr lang="ko-KR" altLang="en-US" sz="1600" b="1" dirty="0"/>
              <a:t>세</a:t>
            </a:r>
            <a:endParaRPr lang="en-US" altLang="ko-KR" sz="1600" b="1" dirty="0"/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50</a:t>
            </a:r>
            <a:r>
              <a:rPr lang="ko-KR" altLang="en-US" sz="1600" b="1" dirty="0"/>
              <a:t>세</a:t>
            </a:r>
          </a:p>
        </p:txBody>
      </p:sp>
      <p:sp>
        <p:nvSpPr>
          <p:cNvPr id="24" name="화살표: 오각형 23">
            <a:extLst>
              <a:ext uri="{FF2B5EF4-FFF2-40B4-BE49-F238E27FC236}">
                <a16:creationId xmlns:a16="http://schemas.microsoft.com/office/drawing/2014/main" id="{FE63549C-385F-230B-FB89-BA4F9EA214DF}"/>
              </a:ext>
            </a:extLst>
          </p:cNvPr>
          <p:cNvSpPr/>
          <p:nvPr/>
        </p:nvSpPr>
        <p:spPr>
          <a:xfrm rot="10800000" flipV="1">
            <a:off x="1853907" y="4548158"/>
            <a:ext cx="1178411" cy="686967"/>
          </a:xfrm>
          <a:prstGeom prst="homePlate">
            <a:avLst>
              <a:gd name="adj" fmla="val 25042"/>
            </a:avLst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2033</a:t>
            </a:r>
          </a:p>
          <a:p>
            <a:pPr algn="ctr"/>
            <a:r>
              <a:rPr lang="en-US" altLang="ko-KR" sz="1600" b="1" dirty="0"/>
              <a:t>~</a:t>
            </a:r>
          </a:p>
          <a:p>
            <a:pPr algn="ctr"/>
            <a:r>
              <a:rPr lang="en-US" altLang="ko-KR" sz="1600" b="1" dirty="0"/>
              <a:t>2042</a:t>
            </a:r>
            <a:endParaRPr lang="ko-KR" altLang="en-US" sz="16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7FB07D-81C1-E0EB-8A97-3E5E84CB8C94}"/>
              </a:ext>
            </a:extLst>
          </p:cNvPr>
          <p:cNvSpPr txBox="1"/>
          <p:nvPr/>
        </p:nvSpPr>
        <p:spPr>
          <a:xfrm>
            <a:off x="3157699" y="4650539"/>
            <a:ext cx="59658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원금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+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이자 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3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천 상환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/ 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</a:rPr>
              <a:t>가정비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3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천만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=&lt;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농장 순이익 최소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</a:rPr>
              <a:t>6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</a:rPr>
              <a:t>천만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US" altLang="ko-KR" sz="1600" b="1" dirty="0">
                <a:solidFill>
                  <a:srgbClr val="C00000"/>
                </a:solidFill>
              </a:rPr>
              <a:t>(</a:t>
            </a:r>
            <a:r>
              <a:rPr lang="ko-KR" altLang="en-US" sz="1600" b="1" dirty="0">
                <a:solidFill>
                  <a:srgbClr val="C00000"/>
                </a:solidFill>
              </a:rPr>
              <a:t>상환 불가시 경영회생 지원</a:t>
            </a:r>
            <a:r>
              <a:rPr lang="en-US" altLang="ko-KR" sz="1600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26" name="화살표: 오각형 25">
            <a:extLst>
              <a:ext uri="{FF2B5EF4-FFF2-40B4-BE49-F238E27FC236}">
                <a16:creationId xmlns:a16="http://schemas.microsoft.com/office/drawing/2014/main" id="{6674E557-0E7F-7815-59EE-B03B05C243B4}"/>
              </a:ext>
            </a:extLst>
          </p:cNvPr>
          <p:cNvSpPr/>
          <p:nvPr/>
        </p:nvSpPr>
        <p:spPr>
          <a:xfrm rot="10800000" flipV="1">
            <a:off x="1853909" y="5523998"/>
            <a:ext cx="1178411" cy="311605"/>
          </a:xfrm>
          <a:prstGeom prst="homePlate">
            <a:avLst/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2043</a:t>
            </a:r>
            <a:endParaRPr lang="ko-KR" altLang="en-US" sz="1600" b="1" dirty="0"/>
          </a:p>
        </p:txBody>
      </p:sp>
      <p:sp>
        <p:nvSpPr>
          <p:cNvPr id="27" name="화살표: 오각형 26">
            <a:extLst>
              <a:ext uri="{FF2B5EF4-FFF2-40B4-BE49-F238E27FC236}">
                <a16:creationId xmlns:a16="http://schemas.microsoft.com/office/drawing/2014/main" id="{4A6AE2B9-D586-144E-FCB4-55DD2E661406}"/>
              </a:ext>
            </a:extLst>
          </p:cNvPr>
          <p:cNvSpPr/>
          <p:nvPr/>
        </p:nvSpPr>
        <p:spPr>
          <a:xfrm>
            <a:off x="617765" y="5531609"/>
            <a:ext cx="739241" cy="311604"/>
          </a:xfrm>
          <a:prstGeom prst="homePlate">
            <a:avLst/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51</a:t>
            </a:r>
            <a:r>
              <a:rPr lang="ko-KR" altLang="en-US" sz="1600" b="1" dirty="0"/>
              <a:t>세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56B6B90-21FB-A706-76E8-8BE5470BC147}"/>
              </a:ext>
            </a:extLst>
          </p:cNvPr>
          <p:cNvSpPr txBox="1"/>
          <p:nvPr/>
        </p:nvSpPr>
        <p:spPr>
          <a:xfrm>
            <a:off x="3157700" y="5533523"/>
            <a:ext cx="51774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경영회생 지원 완료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 토지담보대출로 변경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9E4B2F8B-2446-5E82-F214-B893CB9C536C}"/>
              </a:ext>
            </a:extLst>
          </p:cNvPr>
          <p:cNvSpPr/>
          <p:nvPr/>
        </p:nvSpPr>
        <p:spPr>
          <a:xfrm rot="5400000">
            <a:off x="1460729" y="4787450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42F8333D-5D39-90EA-750D-101E2E20E114}"/>
              </a:ext>
            </a:extLst>
          </p:cNvPr>
          <p:cNvSpPr/>
          <p:nvPr/>
        </p:nvSpPr>
        <p:spPr>
          <a:xfrm rot="5400000">
            <a:off x="1460729" y="6175804"/>
            <a:ext cx="123822" cy="1238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3B5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31" name="화살표: 오각형 30">
            <a:extLst>
              <a:ext uri="{FF2B5EF4-FFF2-40B4-BE49-F238E27FC236}">
                <a16:creationId xmlns:a16="http://schemas.microsoft.com/office/drawing/2014/main" id="{086CCB09-7A01-B060-ED06-DC3E3304405E}"/>
              </a:ext>
            </a:extLst>
          </p:cNvPr>
          <p:cNvSpPr/>
          <p:nvPr/>
        </p:nvSpPr>
        <p:spPr>
          <a:xfrm rot="10800000" flipV="1">
            <a:off x="1853909" y="6093202"/>
            <a:ext cx="1178411" cy="311605"/>
          </a:xfrm>
          <a:prstGeom prst="homePlate">
            <a:avLst/>
          </a:prstGeom>
          <a:solidFill>
            <a:srgbClr val="507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2063</a:t>
            </a:r>
            <a:endParaRPr lang="ko-KR" altLang="en-US" sz="1600" b="1" dirty="0"/>
          </a:p>
        </p:txBody>
      </p:sp>
      <p:sp>
        <p:nvSpPr>
          <p:cNvPr id="32" name="화살표: 오각형 31">
            <a:extLst>
              <a:ext uri="{FF2B5EF4-FFF2-40B4-BE49-F238E27FC236}">
                <a16:creationId xmlns:a16="http://schemas.microsoft.com/office/drawing/2014/main" id="{A9A78771-440A-BBAB-68D3-3C843C670DBE}"/>
              </a:ext>
            </a:extLst>
          </p:cNvPr>
          <p:cNvSpPr/>
          <p:nvPr/>
        </p:nvSpPr>
        <p:spPr>
          <a:xfrm>
            <a:off x="617765" y="6100813"/>
            <a:ext cx="739241" cy="311604"/>
          </a:xfrm>
          <a:prstGeom prst="homePlate">
            <a:avLst/>
          </a:prstGeom>
          <a:solidFill>
            <a:srgbClr val="F7D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/>
              <a:t>71</a:t>
            </a:r>
            <a:r>
              <a:rPr lang="ko-KR" altLang="en-US" sz="1600" b="1" dirty="0"/>
              <a:t>세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8FE70E-6759-629D-F3D2-7F398150A198}"/>
              </a:ext>
            </a:extLst>
          </p:cNvPr>
          <p:cNvSpPr txBox="1"/>
          <p:nvPr/>
        </p:nvSpPr>
        <p:spPr>
          <a:xfrm>
            <a:off x="3157700" y="6102727"/>
            <a:ext cx="51774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토지담보대출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상한 만기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728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6AF6B-AF2D-93B7-538E-8810BD46B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15A04F3-C7C0-3451-6AA7-FE31A704C3A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A0BAB1-880C-01F6-944F-80C9A50EBB0E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재무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79502F45-4952-1A7D-0C20-27416BAF3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7347" y="1265742"/>
            <a:ext cx="608750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포기할 때와 지켜야 할 때를 구분해야 합니다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!!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aphicFrame>
        <p:nvGraphicFramePr>
          <p:cNvPr id="34" name="표 33">
            <a:extLst>
              <a:ext uri="{FF2B5EF4-FFF2-40B4-BE49-F238E27FC236}">
                <a16:creationId xmlns:a16="http://schemas.microsoft.com/office/drawing/2014/main" id="{6C403219-2748-4379-F5C6-D8A1727E57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763893"/>
              </p:ext>
            </p:extLst>
          </p:nvPr>
        </p:nvGraphicFramePr>
        <p:xfrm>
          <a:off x="639023" y="1828854"/>
          <a:ext cx="10515600" cy="4650196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1588129">
                  <a:extLst>
                    <a:ext uri="{9D8B030D-6E8A-4147-A177-3AD203B41FA5}">
                      <a16:colId xmlns:a16="http://schemas.microsoft.com/office/drawing/2014/main" val="3014445871"/>
                    </a:ext>
                  </a:extLst>
                </a:gridCol>
                <a:gridCol w="4019739">
                  <a:extLst>
                    <a:ext uri="{9D8B030D-6E8A-4147-A177-3AD203B41FA5}">
                      <a16:colId xmlns:a16="http://schemas.microsoft.com/office/drawing/2014/main" val="3965070289"/>
                    </a:ext>
                  </a:extLst>
                </a:gridCol>
                <a:gridCol w="4907732">
                  <a:extLst>
                    <a:ext uri="{9D8B030D-6E8A-4147-A177-3AD203B41FA5}">
                      <a16:colId xmlns:a16="http://schemas.microsoft.com/office/drawing/2014/main" val="3784381859"/>
                    </a:ext>
                  </a:extLst>
                </a:gridCol>
              </a:tblGrid>
              <a:tr h="39578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구분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농장 탈출 전략 </a:t>
                      </a:r>
                      <a:r>
                        <a:rPr lang="en-US" sz="1400" kern="100" dirty="0">
                          <a:effectLst/>
                        </a:rPr>
                        <a:t>🏃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농장 지키기 전략 </a:t>
                      </a:r>
                      <a:r>
                        <a:rPr lang="en-US" sz="1400" kern="100" dirty="0">
                          <a:effectLst/>
                        </a:rPr>
                        <a:t>🛠️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02508168"/>
                  </a:ext>
                </a:extLst>
              </a:tr>
              <a:tr h="3937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핵심 목적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채무 감면 후 </a:t>
                      </a:r>
                      <a:r>
                        <a:rPr lang="ko-KR" sz="12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완전 리셋</a:t>
                      </a:r>
                      <a:endParaRPr lang="ko-KR" sz="11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채무 조정 또는 </a:t>
                      </a:r>
                      <a:r>
                        <a:rPr lang="ko-KR" sz="12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유동성 확보</a:t>
                      </a:r>
                      <a:r>
                        <a:rPr lang="ko-KR" sz="1100" kern="100" dirty="0">
                          <a:effectLst/>
                        </a:rPr>
                        <a:t>로 농장 유지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04642303"/>
                  </a:ext>
                </a:extLst>
              </a:tr>
              <a:tr h="3937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전략 방향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농업 포기 가능성 있음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농업 계속 전제</a:t>
                      </a:r>
                      <a:r>
                        <a:rPr lang="en-US" sz="1100" kern="100" dirty="0">
                          <a:effectLst/>
                        </a:rPr>
                        <a:t>, </a:t>
                      </a:r>
                      <a:r>
                        <a:rPr lang="ko-KR" sz="1100" kern="100" dirty="0">
                          <a:effectLst/>
                        </a:rPr>
                        <a:t>구조조정 중심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90210972"/>
                  </a:ext>
                </a:extLst>
              </a:tr>
              <a:tr h="7307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사례</a:t>
                      </a:r>
                      <a:r>
                        <a:rPr lang="en-US" sz="1400" kern="100" dirty="0">
                          <a:effectLst/>
                        </a:rPr>
                        <a:t> 1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파산</a:t>
                      </a:r>
                      <a:r>
                        <a:rPr lang="en-US" alt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 </a:t>
                      </a:r>
                      <a:endParaRPr lang="en-US" altLang="ko-KR" sz="1100" b="1" kern="100" dirty="0">
                        <a:solidFill>
                          <a:schemeClr val="accent2"/>
                        </a:solidFill>
                        <a:effectLst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재산 압류 후 면책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altLang="en-US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개인워크아웃</a:t>
                      </a:r>
                      <a:r>
                        <a:rPr lang="en-US" altLang="ko-KR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b="1" kern="100" dirty="0">
                        <a:solidFill>
                          <a:schemeClr val="accent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일정한 소득으로 채무 분할 상환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3758365"/>
                  </a:ext>
                </a:extLst>
              </a:tr>
              <a:tr h="7774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사례</a:t>
                      </a:r>
                      <a:r>
                        <a:rPr lang="en-US" sz="1400" kern="100" dirty="0">
                          <a:effectLst/>
                        </a:rPr>
                        <a:t> 2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altLang="en-US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개인회생</a:t>
                      </a:r>
                      <a:r>
                        <a:rPr lang="en-US" alt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 </a:t>
                      </a:r>
                      <a:endParaRPr lang="en-US" sz="1400" b="1" kern="100" dirty="0">
                        <a:solidFill>
                          <a:schemeClr val="accent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법원이 빚 일부 탕감 후</a:t>
                      </a:r>
                      <a:r>
                        <a:rPr lang="en-US" sz="1100" kern="100" dirty="0">
                          <a:effectLst/>
                        </a:rPr>
                        <a:t> 3~5</a:t>
                      </a:r>
                      <a:r>
                        <a:rPr lang="ko-KR" sz="1100" kern="100" dirty="0">
                          <a:effectLst/>
                        </a:rPr>
                        <a:t>년 분할상환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altLang="en-US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소상공인 대환대출</a:t>
                      </a:r>
                      <a:r>
                        <a:rPr lang="en-US" altLang="ko-KR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고금리 부채 정리 후 이자 부담 완화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64612527"/>
                  </a:ext>
                </a:extLst>
              </a:tr>
              <a:tr h="7774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사례</a:t>
                      </a:r>
                      <a:r>
                        <a:rPr lang="en-US" sz="1400" kern="100" dirty="0">
                          <a:effectLst/>
                        </a:rPr>
                        <a:t> 3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altLang="en-US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자산 매각 후 업종 전환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altLang="en-US" sz="1400" b="1" kern="1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농어촌공사 경영회생지원제도</a:t>
                      </a:r>
                      <a:r>
                        <a:rPr lang="en-US" altLang="ko-KR" sz="1100" b="1" kern="100" dirty="0">
                          <a:solidFill>
                            <a:schemeClr val="accent2"/>
                          </a:solidFill>
                          <a:effectLst/>
                        </a:rPr>
                        <a:t> </a:t>
                      </a:r>
                      <a:endParaRPr lang="en-US" altLang="ko-KR" sz="1100" kern="100" dirty="0">
                        <a:effectLst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담보농지 매입 후 임차 사용</a:t>
                      </a:r>
                      <a:r>
                        <a:rPr lang="en-US" sz="1100" kern="100" dirty="0">
                          <a:effectLst/>
                        </a:rPr>
                        <a:t> (</a:t>
                      </a:r>
                      <a:r>
                        <a:rPr lang="ko-KR" sz="1100" kern="100" dirty="0">
                          <a:effectLst/>
                        </a:rPr>
                        <a:t>환매 가능</a:t>
                      </a:r>
                      <a:r>
                        <a:rPr lang="en-US" sz="1100" kern="100" dirty="0">
                          <a:effectLst/>
                        </a:rPr>
                        <a:t>)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25872964"/>
                  </a:ext>
                </a:extLst>
              </a:tr>
              <a:tr h="3937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대상자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>
                          <a:effectLst/>
                        </a:rPr>
                        <a:t>이미 회복 불가능한 상태</a:t>
                      </a:r>
                      <a:endParaRPr lang="ko-KR" sz="11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>
                          <a:effectLst/>
                        </a:rPr>
                        <a:t>단기 유동성 문제 또는 구조조정 필요자</a:t>
                      </a:r>
                      <a:endParaRPr lang="ko-KR" sz="11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5843234"/>
                  </a:ext>
                </a:extLst>
              </a:tr>
              <a:tr h="3937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solidFill>
                            <a:schemeClr val="accent2"/>
                          </a:solidFill>
                          <a:effectLst/>
                        </a:rPr>
                        <a:t>농장 유지 가능성</a:t>
                      </a:r>
                      <a:endParaRPr lang="ko-KR" sz="1400" kern="100" dirty="0">
                        <a:solidFill>
                          <a:schemeClr val="accent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매우 낮음</a:t>
                      </a:r>
                      <a:endParaRPr lang="ko-KR" sz="1400" b="1" kern="100" dirty="0">
                        <a:solidFill>
                          <a:schemeClr val="accent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높음</a:t>
                      </a:r>
                      <a:r>
                        <a:rPr lang="en-US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 (</a:t>
                      </a:r>
                      <a:r>
                        <a:rPr lang="ko-KR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조건 충족 시 지속 가능</a:t>
                      </a:r>
                      <a:r>
                        <a:rPr lang="en-US" sz="1400" b="1" kern="100" dirty="0">
                          <a:solidFill>
                            <a:schemeClr val="accent2"/>
                          </a:solidFill>
                          <a:effectLst/>
                        </a:rPr>
                        <a:t>)</a:t>
                      </a:r>
                      <a:endParaRPr lang="ko-KR" sz="1400" b="1" kern="100" dirty="0">
                        <a:solidFill>
                          <a:schemeClr val="accent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6388234"/>
                  </a:ext>
                </a:extLst>
              </a:tr>
              <a:tr h="3937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 dirty="0">
                          <a:effectLst/>
                        </a:rPr>
                        <a:t>적용 시기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소득</a:t>
                      </a:r>
                      <a:r>
                        <a:rPr lang="en-US" sz="1100" kern="100" dirty="0">
                          <a:effectLst/>
                        </a:rPr>
                        <a:t>·</a:t>
                      </a:r>
                      <a:r>
                        <a:rPr lang="ko-KR" sz="1100" kern="100" dirty="0">
                          <a:effectLst/>
                        </a:rPr>
                        <a:t>사업 유지 불가능할 때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100" kern="100" dirty="0">
                          <a:effectLst/>
                        </a:rPr>
                        <a:t>수익성은 있으나 부채가 과중할 때</a:t>
                      </a:r>
                      <a:endParaRPr lang="ko-KR" sz="11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77108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5252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8A9172-BB9B-2B65-B756-6C521C5F5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6C6A512-CBF6-770C-9542-60A5513FB2DF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C94C8B-C671-8C5B-BC2F-CA89C3BE5495}"/>
              </a:ext>
            </a:extLst>
          </p:cNvPr>
          <p:cNvSpPr txBox="1"/>
          <p:nvPr/>
        </p:nvSpPr>
        <p:spPr>
          <a:xfrm>
            <a:off x="4229100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재무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F018B401-BF0D-4763-5E46-1DF6DF41D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7347" y="1265742"/>
            <a:ext cx="608750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포기할 때와 지켜야 할 때를 구분해야 합니다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!!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aphicFrame>
        <p:nvGraphicFramePr>
          <p:cNvPr id="35" name="표 34">
            <a:extLst>
              <a:ext uri="{FF2B5EF4-FFF2-40B4-BE49-F238E27FC236}">
                <a16:creationId xmlns:a16="http://schemas.microsoft.com/office/drawing/2014/main" id="{C4BC9AC3-E182-B02D-3740-373AF2E34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922366"/>
              </p:ext>
            </p:extLst>
          </p:nvPr>
        </p:nvGraphicFramePr>
        <p:xfrm>
          <a:off x="838200" y="2391966"/>
          <a:ext cx="10515600" cy="296836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7201277">
                  <a:extLst>
                    <a:ext uri="{9D8B030D-6E8A-4147-A177-3AD203B41FA5}">
                      <a16:colId xmlns:a16="http://schemas.microsoft.com/office/drawing/2014/main" val="1729576621"/>
                    </a:ext>
                  </a:extLst>
                </a:gridCol>
                <a:gridCol w="3314323">
                  <a:extLst>
                    <a:ext uri="{9D8B030D-6E8A-4147-A177-3AD203B41FA5}">
                      <a16:colId xmlns:a16="http://schemas.microsoft.com/office/drawing/2014/main" val="2107345417"/>
                    </a:ext>
                  </a:extLst>
                </a:gridCol>
              </a:tblGrid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>
                          <a:effectLst/>
                        </a:rPr>
                        <a:t>진단 항목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50095390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1. </a:t>
                      </a:r>
                      <a:r>
                        <a:rPr lang="ko-KR" sz="1400" kern="100">
                          <a:effectLst/>
                        </a:rPr>
                        <a:t>현재 농업 수익으로 이자와 원금을 상환할 수 있습니까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33069157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2. </a:t>
                      </a:r>
                      <a:r>
                        <a:rPr lang="ko-KR" sz="1400" kern="100">
                          <a:effectLst/>
                        </a:rPr>
                        <a:t>최근</a:t>
                      </a:r>
                      <a:r>
                        <a:rPr lang="en-US" sz="1400" kern="100">
                          <a:effectLst/>
                        </a:rPr>
                        <a:t> 6</a:t>
                      </a:r>
                      <a:r>
                        <a:rPr lang="ko-KR" sz="1400" kern="100">
                          <a:effectLst/>
                        </a:rPr>
                        <a:t>개월 이상 적자가 계속되고 있습니까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56949983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3. </a:t>
                      </a:r>
                      <a:r>
                        <a:rPr lang="ko-KR" sz="1400" kern="100">
                          <a:effectLst/>
                        </a:rPr>
                        <a:t>현재 연체 중인 부채가</a:t>
                      </a:r>
                      <a:r>
                        <a:rPr lang="en-US" sz="1400" kern="100">
                          <a:effectLst/>
                        </a:rPr>
                        <a:t> 3</a:t>
                      </a:r>
                      <a:r>
                        <a:rPr lang="ko-KR" sz="1400" kern="100">
                          <a:effectLst/>
                        </a:rPr>
                        <a:t>개월 이상인가요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7334317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4. </a:t>
                      </a:r>
                      <a:r>
                        <a:rPr lang="ko-KR" sz="1400" kern="100">
                          <a:effectLst/>
                        </a:rPr>
                        <a:t>농장 외의 추가 수입원이 전혀 없습니까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 dirty="0">
                          <a:effectLst/>
                        </a:rPr>
                        <a:t>□ </a:t>
                      </a:r>
                      <a:r>
                        <a:rPr lang="ko-KR" sz="1400" kern="100" dirty="0">
                          <a:effectLst/>
                        </a:rPr>
                        <a:t>예</a:t>
                      </a:r>
                      <a:r>
                        <a:rPr lang="en-US" sz="1400" kern="100" dirty="0">
                          <a:effectLst/>
                        </a:rPr>
                        <a:t> / □ </a:t>
                      </a:r>
                      <a:r>
                        <a:rPr lang="ko-KR" sz="1400" kern="100" dirty="0" err="1">
                          <a:effectLst/>
                        </a:rPr>
                        <a:t>아니오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96717480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5. </a:t>
                      </a:r>
                      <a:r>
                        <a:rPr lang="ko-KR" sz="1400" kern="100">
                          <a:effectLst/>
                        </a:rPr>
                        <a:t>보유 자산</a:t>
                      </a:r>
                      <a:r>
                        <a:rPr lang="en-US" sz="1400" kern="100">
                          <a:effectLst/>
                        </a:rPr>
                        <a:t>(</a:t>
                      </a:r>
                      <a:r>
                        <a:rPr lang="ko-KR" sz="1400" kern="100">
                          <a:effectLst/>
                        </a:rPr>
                        <a:t>토지</a:t>
                      </a:r>
                      <a:r>
                        <a:rPr lang="en-US" sz="1400" kern="100">
                          <a:effectLst/>
                        </a:rPr>
                        <a:t>·</a:t>
                      </a:r>
                      <a:r>
                        <a:rPr lang="ko-KR" sz="1400" kern="100">
                          <a:effectLst/>
                        </a:rPr>
                        <a:t>시설</a:t>
                      </a:r>
                      <a:r>
                        <a:rPr lang="en-US" sz="1400" kern="100">
                          <a:effectLst/>
                        </a:rPr>
                        <a:t>·</a:t>
                      </a:r>
                      <a:r>
                        <a:rPr lang="ko-KR" sz="1400" kern="100">
                          <a:effectLst/>
                        </a:rPr>
                        <a:t>기계 등</a:t>
                      </a:r>
                      <a:r>
                        <a:rPr lang="en-US" sz="1400" kern="100">
                          <a:effectLst/>
                        </a:rPr>
                        <a:t>)</a:t>
                      </a:r>
                      <a:r>
                        <a:rPr lang="ko-KR" sz="1400" kern="100">
                          <a:effectLst/>
                        </a:rPr>
                        <a:t>의 매각 없이도 운영이 가능합니까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7928921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6. </a:t>
                      </a:r>
                      <a:r>
                        <a:rPr lang="ko-KR" sz="1400" kern="100">
                          <a:effectLst/>
                        </a:rPr>
                        <a:t>소득이 일정하거나 증가 추세입니까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8962484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7. </a:t>
                      </a:r>
                      <a:r>
                        <a:rPr lang="ko-KR" sz="1400" kern="100">
                          <a:effectLst/>
                        </a:rPr>
                        <a:t>최근에</a:t>
                      </a:r>
                      <a:r>
                        <a:rPr lang="en-US" sz="1400" kern="100">
                          <a:effectLst/>
                        </a:rPr>
                        <a:t> **</a:t>
                      </a:r>
                      <a:r>
                        <a:rPr lang="ko-KR" sz="1400" kern="100">
                          <a:effectLst/>
                        </a:rPr>
                        <a:t>농업 외 채무</a:t>
                      </a:r>
                      <a:r>
                        <a:rPr lang="en-US" sz="1400" kern="100">
                          <a:effectLst/>
                        </a:rPr>
                        <a:t>(</a:t>
                      </a:r>
                      <a:r>
                        <a:rPr lang="ko-KR" sz="1400" kern="100">
                          <a:effectLst/>
                        </a:rPr>
                        <a:t>신용대출</a:t>
                      </a:r>
                      <a:r>
                        <a:rPr lang="en-US" sz="1400" kern="100">
                          <a:effectLst/>
                        </a:rPr>
                        <a:t>, </a:t>
                      </a:r>
                      <a:r>
                        <a:rPr lang="ko-KR" sz="1400" kern="100">
                          <a:effectLst/>
                        </a:rPr>
                        <a:t>사채 등</a:t>
                      </a:r>
                      <a:r>
                        <a:rPr lang="en-US" sz="1400" kern="100">
                          <a:effectLst/>
                        </a:rPr>
                        <a:t>)**</a:t>
                      </a:r>
                      <a:r>
                        <a:rPr lang="ko-KR" sz="1400" kern="100">
                          <a:effectLst/>
                        </a:rPr>
                        <a:t>가 급격히 늘었나요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83353468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8. </a:t>
                      </a:r>
                      <a:r>
                        <a:rPr lang="ko-KR" sz="1400" kern="100">
                          <a:effectLst/>
                        </a:rPr>
                        <a:t>향후</a:t>
                      </a:r>
                      <a:r>
                        <a:rPr lang="en-US" sz="1400" kern="100">
                          <a:effectLst/>
                        </a:rPr>
                        <a:t> 1</a:t>
                      </a:r>
                      <a:r>
                        <a:rPr lang="ko-KR" sz="1400" kern="100">
                          <a:effectLst/>
                        </a:rPr>
                        <a:t>년 내에 현금흐름이 개선될 가능성이 있습니까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47701455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9. </a:t>
                      </a:r>
                      <a:r>
                        <a:rPr lang="ko-KR" sz="1400" kern="100">
                          <a:effectLst/>
                        </a:rPr>
                        <a:t>농업을 계속 이어갈 의지가 확고합니까</a:t>
                      </a:r>
                      <a:r>
                        <a:rPr lang="en-US" sz="1400" kern="100">
                          <a:effectLst/>
                        </a:rPr>
                        <a:t>?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>
                          <a:effectLst/>
                        </a:rPr>
                        <a:t>□ </a:t>
                      </a:r>
                      <a:r>
                        <a:rPr lang="ko-KR" sz="1400" kern="100">
                          <a:effectLst/>
                        </a:rPr>
                        <a:t>예</a:t>
                      </a:r>
                      <a:r>
                        <a:rPr lang="en-US" sz="1400" kern="100">
                          <a:effectLst/>
                        </a:rPr>
                        <a:t> / □ </a:t>
                      </a:r>
                      <a:r>
                        <a:rPr lang="ko-KR" sz="1400" kern="100">
                          <a:effectLst/>
                        </a:rPr>
                        <a:t>아니오</a:t>
                      </a:r>
                      <a:endParaRPr lang="ko-KR" sz="14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811082"/>
                  </a:ext>
                </a:extLst>
              </a:tr>
              <a:tr h="269851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 dirty="0">
                          <a:effectLst/>
                        </a:rPr>
                        <a:t>10. </a:t>
                      </a:r>
                      <a:r>
                        <a:rPr lang="ko-KR" sz="1400" kern="100" dirty="0">
                          <a:effectLst/>
                        </a:rPr>
                        <a:t>이미 채무로 인해 가압류</a:t>
                      </a:r>
                      <a:r>
                        <a:rPr lang="en-US" sz="1400" kern="100" dirty="0">
                          <a:effectLst/>
                        </a:rPr>
                        <a:t>, </a:t>
                      </a:r>
                      <a:r>
                        <a:rPr lang="ko-KR" sz="1400" kern="100" dirty="0">
                          <a:effectLst/>
                        </a:rPr>
                        <a:t>경매</a:t>
                      </a:r>
                      <a:r>
                        <a:rPr lang="en-US" sz="1400" kern="100" dirty="0">
                          <a:effectLst/>
                        </a:rPr>
                        <a:t>, </a:t>
                      </a:r>
                      <a:r>
                        <a:rPr lang="ko-KR" sz="1400" kern="100" dirty="0">
                          <a:effectLst/>
                        </a:rPr>
                        <a:t>법적 절차가 진행 중입니까</a:t>
                      </a:r>
                      <a:r>
                        <a:rPr lang="en-US" sz="1400" kern="100" dirty="0">
                          <a:effectLst/>
                        </a:rPr>
                        <a:t>?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kern="100" dirty="0">
                          <a:effectLst/>
                        </a:rPr>
                        <a:t>□ </a:t>
                      </a:r>
                      <a:r>
                        <a:rPr lang="ko-KR" sz="1400" kern="100" dirty="0">
                          <a:effectLst/>
                        </a:rPr>
                        <a:t>예</a:t>
                      </a:r>
                      <a:r>
                        <a:rPr lang="en-US" sz="1400" kern="100" dirty="0">
                          <a:effectLst/>
                        </a:rPr>
                        <a:t> / □ </a:t>
                      </a:r>
                      <a:r>
                        <a:rPr lang="ko-KR" sz="1400" kern="100" dirty="0" err="1">
                          <a:effectLst/>
                        </a:rPr>
                        <a:t>아니오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61537226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E649B331-88E3-4131-FE0D-E18D2A087329}"/>
              </a:ext>
            </a:extLst>
          </p:cNvPr>
          <p:cNvSpPr txBox="1"/>
          <p:nvPr/>
        </p:nvSpPr>
        <p:spPr>
          <a:xfrm>
            <a:off x="838200" y="1828854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내 상황 진단해보기 체크리스트</a:t>
            </a:r>
            <a:endParaRPr lang="ko-KR" alt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5D245A9-47E3-7CC7-788E-32D5634ABE1D}"/>
              </a:ext>
            </a:extLst>
          </p:cNvPr>
          <p:cNvSpPr txBox="1"/>
          <p:nvPr/>
        </p:nvSpPr>
        <p:spPr>
          <a:xfrm>
            <a:off x="838200" y="5499068"/>
            <a:ext cx="6097508" cy="1174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latinLnBrk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altLang="ko-KR" sz="900" kern="100" dirty="0">
                <a:effectLst/>
                <a:latin typeface="Segoe UI Emoji" panose="020B0502040204020203" pitchFamily="34" charset="0"/>
                <a:ea typeface="맑은 고딕" panose="020B0503020000020004" pitchFamily="50" charset="-127"/>
                <a:cs typeface="Segoe UI Emoji" panose="020B0502040204020203" pitchFamily="34" charset="0"/>
              </a:rPr>
              <a:t>✅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예가</a:t>
            </a:r>
            <a:r>
              <a:rPr lang="en-US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6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 이상</a:t>
            </a:r>
            <a:b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</a:b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→ **“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농장 지키기 전략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”**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우선 고려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(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워크아웃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대환대출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회생지원제도 등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endParaRPr lang="ko-KR" altLang="ko-KR" sz="9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42900" lvl="0" indent="-342900" latinLnBrk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altLang="ko-KR" sz="900" kern="100" dirty="0">
                <a:effectLst/>
                <a:latin typeface="Segoe UI Emoji" panose="020B0502040204020203" pitchFamily="34" charset="0"/>
                <a:ea typeface="맑은 고딕" panose="020B0503020000020004" pitchFamily="50" charset="-127"/>
                <a:cs typeface="Segoe UI Emoji" panose="020B0502040204020203" pitchFamily="34" charset="0"/>
              </a:rPr>
              <a:t>⚠️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예가</a:t>
            </a:r>
            <a:r>
              <a:rPr lang="en-US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3~5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 사이</a:t>
            </a:r>
            <a:b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</a:b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→ </a:t>
            </a:r>
            <a:r>
              <a:rPr lang="en-US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“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중간 단계</a:t>
            </a:r>
            <a:r>
              <a:rPr lang="en-US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”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외부 전문가 상담 필요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채무 조정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+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구조조정 동시 검토</a:t>
            </a:r>
          </a:p>
          <a:p>
            <a:pPr marL="342900" lvl="0" indent="-342900" latinLnBrk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altLang="ko-KR" sz="900" kern="100" dirty="0">
                <a:effectLst/>
                <a:latin typeface="Segoe UI Emoji" panose="020B0502040204020203" pitchFamily="34" charset="0"/>
                <a:ea typeface="맑은 고딕" panose="020B0503020000020004" pitchFamily="50" charset="-127"/>
                <a:cs typeface="Segoe UI Emoji" panose="020B0502040204020203" pitchFamily="34" charset="0"/>
              </a:rPr>
              <a:t>❌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예가</a:t>
            </a:r>
            <a:r>
              <a:rPr lang="en-US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2</a:t>
            </a:r>
            <a:r>
              <a:rPr lang="ko-KR" altLang="ko-KR" sz="9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 이하</a:t>
            </a:r>
            <a:b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</a:b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→ **“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농장 탈출 전략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”**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도 진지하게 고려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(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개인회생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파산</a:t>
            </a:r>
            <a:r>
              <a:rPr lang="en-US" altLang="ko-KR" sz="9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endParaRPr lang="ko-KR" altLang="ko-KR" sz="9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789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72AA4-DD42-22B1-0428-066E4B96D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97DCAD3-67E8-1F1F-E972-C6630631550E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9FA85F-6539-2292-5DEE-06F058D6A652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>
                <a:solidFill>
                  <a:schemeClr val="bg1"/>
                </a:solidFill>
              </a:rPr>
              <a:t>회계 </a:t>
            </a:r>
            <a:r>
              <a:rPr lang="en-US" altLang="ko-KR" sz="4000">
                <a:solidFill>
                  <a:schemeClr val="bg1"/>
                </a:solidFill>
              </a:rPr>
              <a:t>AI </a:t>
            </a:r>
            <a:r>
              <a:rPr lang="ko-KR" altLang="en-US" sz="4000">
                <a:solidFill>
                  <a:schemeClr val="bg1"/>
                </a:solidFill>
              </a:rPr>
              <a:t>프롬프트 예제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A4518EC-CF5E-6769-ED2C-C96DC7782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056" y="1393251"/>
            <a:ext cx="5459291" cy="5355195"/>
          </a:xfrm>
          <a:prstGeom prst="rect">
            <a:avLst/>
          </a:prstGeom>
        </p:spPr>
      </p:pic>
      <p:sp>
        <p:nvSpPr>
          <p:cNvPr id="6" name="Text Box 3">
            <a:extLst>
              <a:ext uri="{FF2B5EF4-FFF2-40B4-BE49-F238E27FC236}">
                <a16:creationId xmlns:a16="http://schemas.microsoft.com/office/drawing/2014/main" id="{237F169B-54CF-252B-3C0F-7DE8ED66D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4072" y="2039742"/>
            <a:ext cx="5664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o-KR" altLang="en-US" sz="2400">
                <a:latin typeface="휴먼둥근헤드라인" pitchFamily="18" charset="-127"/>
                <a:ea typeface="휴먼둥근헤드라인" pitchFamily="18" charset="-127"/>
              </a:rPr>
              <a:t>손익분기점 </a:t>
            </a:r>
            <a:r>
              <a:rPr lang="en-US" altLang="ko-KR" sz="2400">
                <a:latin typeface="휴먼둥근헤드라인" pitchFamily="18" charset="-127"/>
                <a:ea typeface="휴먼둥근헤드라인" pitchFamily="18" charset="-127"/>
              </a:rPr>
              <a:t>BEP </a:t>
            </a:r>
          </a:p>
          <a:p>
            <a:pPr algn="ctr" eaLnBrk="1" hangingPunct="1">
              <a:spcBef>
                <a:spcPct val="50000"/>
              </a:spcBef>
            </a:pPr>
            <a:r>
              <a:rPr lang="ko-KR" altLang="en-US" sz="2000">
                <a:latin typeface="휴먼둥근헤드라인" pitchFamily="18" charset="-127"/>
                <a:ea typeface="휴먼둥근헤드라인" pitchFamily="18" charset="-127"/>
              </a:rPr>
              <a:t>총수입 </a:t>
            </a:r>
            <a:r>
              <a:rPr lang="en-US" altLang="ko-KR" sz="2000">
                <a:latin typeface="휴먼둥근헤드라인" pitchFamily="18" charset="-127"/>
                <a:ea typeface="휴먼둥근헤드라인" pitchFamily="18" charset="-127"/>
              </a:rPr>
              <a:t>= </a:t>
            </a:r>
            <a:r>
              <a:rPr lang="ko-KR" altLang="en-US" sz="2000">
                <a:latin typeface="휴먼둥근헤드라인" pitchFamily="18" charset="-127"/>
                <a:ea typeface="휴먼둥근헤드라인" pitchFamily="18" charset="-127"/>
              </a:rPr>
              <a:t>총비용이 되는 지점 </a:t>
            </a:r>
            <a:r>
              <a:rPr lang="en-US" altLang="ko-KR" sz="200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2000">
                <a:latin typeface="휴먼둥근헤드라인" pitchFamily="18" charset="-127"/>
                <a:ea typeface="휴먼둥근헤드라인" pitchFamily="18" charset="-127"/>
              </a:rPr>
              <a:t>딱 본전</a:t>
            </a:r>
            <a:r>
              <a:rPr lang="en-US" altLang="ko-KR" sz="200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ko-KR" altLang="en-US" sz="20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706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B919D-6801-54B2-7868-5AA16A84D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3BE127D-5DC7-C63E-7B9D-09E8C7AB748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B8339C-C27D-96B0-6446-910EE1532222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>
                <a:solidFill>
                  <a:schemeClr val="bg1"/>
                </a:solidFill>
              </a:rPr>
              <a:t>농산물 가격예측  </a:t>
            </a:r>
            <a:r>
              <a:rPr lang="en-US" altLang="ko-KR" sz="4000">
                <a:solidFill>
                  <a:schemeClr val="bg1"/>
                </a:solidFill>
              </a:rPr>
              <a:t>AI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3ED4AA8-73B8-9A13-C720-BE312DFDA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67" y="1202771"/>
            <a:ext cx="6316838" cy="307415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5258F9D-6C2A-AB75-CEB6-48C6376648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2359" y="1202771"/>
            <a:ext cx="4733927" cy="573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57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586EE9-B8FF-094C-7D88-457EF3AD6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DDF880A-3341-B021-5BD9-572922BB78C8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41DC32-248B-0C08-BDDB-AA346D8B7524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>
                <a:solidFill>
                  <a:schemeClr val="bg1"/>
                </a:solidFill>
              </a:rPr>
              <a:t>농산물 가격예측  </a:t>
            </a:r>
            <a:r>
              <a:rPr lang="en-US" altLang="ko-KR" sz="4000">
                <a:solidFill>
                  <a:schemeClr val="bg1"/>
                </a:solidFill>
              </a:rPr>
              <a:t>AI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3984F33-8C84-919C-9BF6-152B2152F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6" y="1316505"/>
            <a:ext cx="6858000" cy="278758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0F32CB4-0C00-1912-0920-0741EFDE2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751" y="3429000"/>
            <a:ext cx="650853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917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96357C6-7F86-E130-DD56-0B319966F9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4700" y="420688"/>
            <a:ext cx="2135188" cy="1879600"/>
            <a:chOff x="488" y="265"/>
            <a:chExt cx="1345" cy="1184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4B1B4ECC-3D33-5A9B-9167-966129DC54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6" y="781"/>
              <a:ext cx="819" cy="667"/>
            </a:xfrm>
            <a:custGeom>
              <a:avLst/>
              <a:gdLst>
                <a:gd name="T0" fmla="*/ 509 w 566"/>
                <a:gd name="T1" fmla="*/ 461 h 461"/>
                <a:gd name="T2" fmla="*/ 0 w 566"/>
                <a:gd name="T3" fmla="*/ 0 h 461"/>
                <a:gd name="T4" fmla="*/ 566 w 566"/>
                <a:gd name="T5" fmla="*/ 427 h 461"/>
                <a:gd name="T6" fmla="*/ 509 w 566"/>
                <a:gd name="T7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6" h="461">
                  <a:moveTo>
                    <a:pt x="509" y="461"/>
                  </a:moveTo>
                  <a:cubicBezTo>
                    <a:pt x="301" y="345"/>
                    <a:pt x="132" y="191"/>
                    <a:pt x="0" y="0"/>
                  </a:cubicBezTo>
                  <a:cubicBezTo>
                    <a:pt x="222" y="223"/>
                    <a:pt x="410" y="366"/>
                    <a:pt x="566" y="427"/>
                  </a:cubicBezTo>
                  <a:lnTo>
                    <a:pt x="509" y="46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0497362E-848B-23B7-33F3-F67FF6DCA6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" y="264"/>
              <a:ext cx="895" cy="906"/>
            </a:xfrm>
            <a:custGeom>
              <a:avLst/>
              <a:gdLst>
                <a:gd name="T0" fmla="*/ 552 w 619"/>
                <a:gd name="T1" fmla="*/ 140 h 627"/>
                <a:gd name="T2" fmla="*/ 528 w 619"/>
                <a:gd name="T3" fmla="*/ 207 h 627"/>
                <a:gd name="T4" fmla="*/ 452 w 619"/>
                <a:gd name="T5" fmla="*/ 273 h 627"/>
                <a:gd name="T6" fmla="*/ 476 w 619"/>
                <a:gd name="T7" fmla="*/ 270 h 627"/>
                <a:gd name="T8" fmla="*/ 529 w 619"/>
                <a:gd name="T9" fmla="*/ 273 h 627"/>
                <a:gd name="T10" fmla="*/ 619 w 619"/>
                <a:gd name="T11" fmla="*/ 354 h 627"/>
                <a:gd name="T12" fmla="*/ 611 w 619"/>
                <a:gd name="T13" fmla="*/ 401 h 627"/>
                <a:gd name="T14" fmla="*/ 577 w 619"/>
                <a:gd name="T15" fmla="*/ 435 h 627"/>
                <a:gd name="T16" fmla="*/ 455 w 619"/>
                <a:gd name="T17" fmla="*/ 432 h 627"/>
                <a:gd name="T18" fmla="*/ 416 w 619"/>
                <a:gd name="T19" fmla="*/ 412 h 627"/>
                <a:gd name="T20" fmla="*/ 402 w 619"/>
                <a:gd name="T21" fmla="*/ 402 h 627"/>
                <a:gd name="T22" fmla="*/ 441 w 619"/>
                <a:gd name="T23" fmla="*/ 462 h 627"/>
                <a:gd name="T24" fmla="*/ 452 w 619"/>
                <a:gd name="T25" fmla="*/ 526 h 627"/>
                <a:gd name="T26" fmla="*/ 415 w 619"/>
                <a:gd name="T27" fmla="*/ 606 h 627"/>
                <a:gd name="T28" fmla="*/ 378 w 619"/>
                <a:gd name="T29" fmla="*/ 622 h 627"/>
                <a:gd name="T30" fmla="*/ 321 w 619"/>
                <a:gd name="T31" fmla="*/ 613 h 627"/>
                <a:gd name="T32" fmla="*/ 282 w 619"/>
                <a:gd name="T33" fmla="*/ 570 h 627"/>
                <a:gd name="T34" fmla="*/ 266 w 619"/>
                <a:gd name="T35" fmla="*/ 502 h 627"/>
                <a:gd name="T36" fmla="*/ 270 w 619"/>
                <a:gd name="T37" fmla="*/ 432 h 627"/>
                <a:gd name="T38" fmla="*/ 265 w 619"/>
                <a:gd name="T39" fmla="*/ 445 h 627"/>
                <a:gd name="T40" fmla="*/ 247 w 619"/>
                <a:gd name="T41" fmla="*/ 477 h 627"/>
                <a:gd name="T42" fmla="*/ 167 w 619"/>
                <a:gd name="T43" fmla="*/ 541 h 627"/>
                <a:gd name="T44" fmla="*/ 100 w 619"/>
                <a:gd name="T45" fmla="*/ 545 h 627"/>
                <a:gd name="T46" fmla="*/ 46 w 619"/>
                <a:gd name="T47" fmla="*/ 484 h 627"/>
                <a:gd name="T48" fmla="*/ 97 w 619"/>
                <a:gd name="T49" fmla="*/ 378 h 627"/>
                <a:gd name="T50" fmla="*/ 142 w 619"/>
                <a:gd name="T51" fmla="*/ 352 h 627"/>
                <a:gd name="T52" fmla="*/ 163 w 619"/>
                <a:gd name="T53" fmla="*/ 344 h 627"/>
                <a:gd name="T54" fmla="*/ 97 w 619"/>
                <a:gd name="T55" fmla="*/ 331 h 627"/>
                <a:gd name="T56" fmla="*/ 49 w 619"/>
                <a:gd name="T57" fmla="*/ 307 h 627"/>
                <a:gd name="T58" fmla="*/ 16 w 619"/>
                <a:gd name="T59" fmla="*/ 272 h 627"/>
                <a:gd name="T60" fmla="*/ 0 w 619"/>
                <a:gd name="T61" fmla="*/ 229 h 627"/>
                <a:gd name="T62" fmla="*/ 31 w 619"/>
                <a:gd name="T63" fmla="*/ 162 h 627"/>
                <a:gd name="T64" fmla="*/ 53 w 619"/>
                <a:gd name="T65" fmla="*/ 152 h 627"/>
                <a:gd name="T66" fmla="*/ 63 w 619"/>
                <a:gd name="T67" fmla="*/ 150 h 627"/>
                <a:gd name="T68" fmla="*/ 175 w 619"/>
                <a:gd name="T69" fmla="*/ 186 h 627"/>
                <a:gd name="T70" fmla="*/ 216 w 619"/>
                <a:gd name="T71" fmla="*/ 226 h 627"/>
                <a:gd name="T72" fmla="*/ 192 w 619"/>
                <a:gd name="T73" fmla="*/ 174 h 627"/>
                <a:gd name="T74" fmla="*/ 173 w 619"/>
                <a:gd name="T75" fmla="*/ 94 h 627"/>
                <a:gd name="T76" fmla="*/ 182 w 619"/>
                <a:gd name="T77" fmla="*/ 43 h 627"/>
                <a:gd name="T78" fmla="*/ 218 w 619"/>
                <a:gd name="T79" fmla="*/ 7 h 627"/>
                <a:gd name="T80" fmla="*/ 239 w 619"/>
                <a:gd name="T81" fmla="*/ 2 h 627"/>
                <a:gd name="T82" fmla="*/ 287 w 619"/>
                <a:gd name="T83" fmla="*/ 8 h 627"/>
                <a:gd name="T84" fmla="*/ 359 w 619"/>
                <a:gd name="T85" fmla="*/ 173 h 627"/>
                <a:gd name="T86" fmla="*/ 405 w 619"/>
                <a:gd name="T87" fmla="*/ 87 h 627"/>
                <a:gd name="T88" fmla="*/ 479 w 619"/>
                <a:gd name="T89" fmla="*/ 54 h 627"/>
                <a:gd name="T90" fmla="*/ 490 w 619"/>
                <a:gd name="T91" fmla="*/ 56 h 627"/>
                <a:gd name="T92" fmla="*/ 515 w 619"/>
                <a:gd name="T93" fmla="*/ 65 h 627"/>
                <a:gd name="T94" fmla="*/ 552 w 619"/>
                <a:gd name="T95" fmla="*/ 14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9" h="627">
                  <a:moveTo>
                    <a:pt x="552" y="140"/>
                  </a:moveTo>
                  <a:cubicBezTo>
                    <a:pt x="552" y="159"/>
                    <a:pt x="544" y="182"/>
                    <a:pt x="528" y="207"/>
                  </a:cubicBezTo>
                  <a:cubicBezTo>
                    <a:pt x="509" y="234"/>
                    <a:pt x="484" y="256"/>
                    <a:pt x="452" y="273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96" y="269"/>
                    <a:pt x="514" y="270"/>
                    <a:pt x="529" y="273"/>
                  </a:cubicBezTo>
                  <a:cubicBezTo>
                    <a:pt x="582" y="281"/>
                    <a:pt x="612" y="308"/>
                    <a:pt x="619" y="354"/>
                  </a:cubicBezTo>
                  <a:cubicBezTo>
                    <a:pt x="619" y="372"/>
                    <a:pt x="616" y="387"/>
                    <a:pt x="611" y="401"/>
                  </a:cubicBezTo>
                  <a:cubicBezTo>
                    <a:pt x="604" y="417"/>
                    <a:pt x="593" y="428"/>
                    <a:pt x="577" y="435"/>
                  </a:cubicBezTo>
                  <a:cubicBezTo>
                    <a:pt x="538" y="451"/>
                    <a:pt x="497" y="450"/>
                    <a:pt x="455" y="432"/>
                  </a:cubicBezTo>
                  <a:cubicBezTo>
                    <a:pt x="442" y="427"/>
                    <a:pt x="429" y="421"/>
                    <a:pt x="416" y="412"/>
                  </a:cubicBezTo>
                  <a:cubicBezTo>
                    <a:pt x="402" y="402"/>
                    <a:pt x="402" y="402"/>
                    <a:pt x="402" y="402"/>
                  </a:cubicBezTo>
                  <a:cubicBezTo>
                    <a:pt x="420" y="419"/>
                    <a:pt x="433" y="439"/>
                    <a:pt x="441" y="462"/>
                  </a:cubicBezTo>
                  <a:cubicBezTo>
                    <a:pt x="448" y="480"/>
                    <a:pt x="451" y="502"/>
                    <a:pt x="452" y="526"/>
                  </a:cubicBezTo>
                  <a:cubicBezTo>
                    <a:pt x="453" y="561"/>
                    <a:pt x="441" y="588"/>
                    <a:pt x="415" y="606"/>
                  </a:cubicBezTo>
                  <a:cubicBezTo>
                    <a:pt x="403" y="615"/>
                    <a:pt x="390" y="620"/>
                    <a:pt x="378" y="622"/>
                  </a:cubicBezTo>
                  <a:cubicBezTo>
                    <a:pt x="356" y="627"/>
                    <a:pt x="337" y="624"/>
                    <a:pt x="321" y="613"/>
                  </a:cubicBezTo>
                  <a:cubicBezTo>
                    <a:pt x="310" y="605"/>
                    <a:pt x="297" y="591"/>
                    <a:pt x="282" y="570"/>
                  </a:cubicBezTo>
                  <a:cubicBezTo>
                    <a:pt x="272" y="551"/>
                    <a:pt x="266" y="528"/>
                    <a:pt x="266" y="502"/>
                  </a:cubicBezTo>
                  <a:cubicBezTo>
                    <a:pt x="266" y="491"/>
                    <a:pt x="267" y="467"/>
                    <a:pt x="270" y="432"/>
                  </a:cubicBezTo>
                  <a:cubicBezTo>
                    <a:pt x="265" y="445"/>
                    <a:pt x="265" y="445"/>
                    <a:pt x="265" y="445"/>
                  </a:cubicBezTo>
                  <a:cubicBezTo>
                    <a:pt x="260" y="457"/>
                    <a:pt x="254" y="467"/>
                    <a:pt x="247" y="477"/>
                  </a:cubicBezTo>
                  <a:cubicBezTo>
                    <a:pt x="226" y="509"/>
                    <a:pt x="199" y="530"/>
                    <a:pt x="167" y="541"/>
                  </a:cubicBezTo>
                  <a:cubicBezTo>
                    <a:pt x="143" y="549"/>
                    <a:pt x="121" y="550"/>
                    <a:pt x="100" y="545"/>
                  </a:cubicBezTo>
                  <a:cubicBezTo>
                    <a:pt x="70" y="537"/>
                    <a:pt x="52" y="517"/>
                    <a:pt x="46" y="484"/>
                  </a:cubicBezTo>
                  <a:cubicBezTo>
                    <a:pt x="38" y="445"/>
                    <a:pt x="55" y="409"/>
                    <a:pt x="97" y="378"/>
                  </a:cubicBezTo>
                  <a:cubicBezTo>
                    <a:pt x="110" y="369"/>
                    <a:pt x="125" y="360"/>
                    <a:pt x="142" y="352"/>
                  </a:cubicBezTo>
                  <a:cubicBezTo>
                    <a:pt x="163" y="344"/>
                    <a:pt x="163" y="344"/>
                    <a:pt x="163" y="344"/>
                  </a:cubicBezTo>
                  <a:cubicBezTo>
                    <a:pt x="141" y="342"/>
                    <a:pt x="119" y="338"/>
                    <a:pt x="97" y="331"/>
                  </a:cubicBezTo>
                  <a:cubicBezTo>
                    <a:pt x="75" y="324"/>
                    <a:pt x="59" y="316"/>
                    <a:pt x="49" y="307"/>
                  </a:cubicBezTo>
                  <a:cubicBezTo>
                    <a:pt x="35" y="297"/>
                    <a:pt x="24" y="285"/>
                    <a:pt x="16" y="272"/>
                  </a:cubicBezTo>
                  <a:cubicBezTo>
                    <a:pt x="6" y="256"/>
                    <a:pt x="1" y="242"/>
                    <a:pt x="0" y="229"/>
                  </a:cubicBezTo>
                  <a:cubicBezTo>
                    <a:pt x="0" y="198"/>
                    <a:pt x="10" y="176"/>
                    <a:pt x="31" y="162"/>
                  </a:cubicBezTo>
                  <a:cubicBezTo>
                    <a:pt x="38" y="157"/>
                    <a:pt x="46" y="154"/>
                    <a:pt x="53" y="152"/>
                  </a:cubicBezTo>
                  <a:cubicBezTo>
                    <a:pt x="57" y="151"/>
                    <a:pt x="60" y="150"/>
                    <a:pt x="63" y="150"/>
                  </a:cubicBezTo>
                  <a:cubicBezTo>
                    <a:pt x="102" y="147"/>
                    <a:pt x="139" y="159"/>
                    <a:pt x="175" y="186"/>
                  </a:cubicBezTo>
                  <a:cubicBezTo>
                    <a:pt x="193" y="199"/>
                    <a:pt x="206" y="212"/>
                    <a:pt x="216" y="226"/>
                  </a:cubicBezTo>
                  <a:cubicBezTo>
                    <a:pt x="207" y="211"/>
                    <a:pt x="199" y="193"/>
                    <a:pt x="192" y="174"/>
                  </a:cubicBezTo>
                  <a:cubicBezTo>
                    <a:pt x="180" y="144"/>
                    <a:pt x="174" y="117"/>
                    <a:pt x="173" y="94"/>
                  </a:cubicBezTo>
                  <a:cubicBezTo>
                    <a:pt x="172" y="75"/>
                    <a:pt x="175" y="58"/>
                    <a:pt x="182" y="43"/>
                  </a:cubicBezTo>
                  <a:cubicBezTo>
                    <a:pt x="190" y="26"/>
                    <a:pt x="202" y="14"/>
                    <a:pt x="218" y="7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56" y="0"/>
                    <a:pt x="272" y="2"/>
                    <a:pt x="287" y="8"/>
                  </a:cubicBezTo>
                  <a:cubicBezTo>
                    <a:pt x="333" y="27"/>
                    <a:pt x="357" y="82"/>
                    <a:pt x="359" y="173"/>
                  </a:cubicBezTo>
                  <a:cubicBezTo>
                    <a:pt x="371" y="137"/>
                    <a:pt x="386" y="109"/>
                    <a:pt x="405" y="87"/>
                  </a:cubicBezTo>
                  <a:cubicBezTo>
                    <a:pt x="428" y="62"/>
                    <a:pt x="453" y="51"/>
                    <a:pt x="479" y="54"/>
                  </a:cubicBezTo>
                  <a:cubicBezTo>
                    <a:pt x="490" y="56"/>
                    <a:pt x="490" y="56"/>
                    <a:pt x="490" y="56"/>
                  </a:cubicBezTo>
                  <a:cubicBezTo>
                    <a:pt x="499" y="57"/>
                    <a:pt x="507" y="60"/>
                    <a:pt x="515" y="65"/>
                  </a:cubicBezTo>
                  <a:cubicBezTo>
                    <a:pt x="538" y="79"/>
                    <a:pt x="551" y="104"/>
                    <a:pt x="552" y="14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791C8348-F1ED-F7B3-CEE2-0512960A988A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488" y="265"/>
              <a:ext cx="1345" cy="1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A28644-5D39-1C89-7FF5-A766077E8EA7}"/>
              </a:ext>
            </a:extLst>
          </p:cNvPr>
          <p:cNvSpPr/>
          <p:nvPr/>
        </p:nvSpPr>
        <p:spPr>
          <a:xfrm>
            <a:off x="0" y="2188843"/>
            <a:ext cx="12192000" cy="1897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31480-0BCB-7C7A-D36E-D75D6FA8FD1C}"/>
              </a:ext>
            </a:extLst>
          </p:cNvPr>
          <p:cNvSpPr txBox="1"/>
          <p:nvPr/>
        </p:nvSpPr>
        <p:spPr>
          <a:xfrm>
            <a:off x="4556357" y="2844225"/>
            <a:ext cx="6022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농업 환경의 변화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2EC2413-912C-1E93-5706-C8A4AC4E7D3E}"/>
              </a:ext>
            </a:extLst>
          </p:cNvPr>
          <p:cNvSpPr/>
          <p:nvPr/>
        </p:nvSpPr>
        <p:spPr>
          <a:xfrm>
            <a:off x="2452489" y="2468898"/>
            <a:ext cx="1800000" cy="18000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E5BD432-D40C-9D90-D26F-6D3565A2FC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72" y="2196120"/>
            <a:ext cx="545556" cy="5455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659ED75-23D2-7E35-5850-30C106B10CCC}"/>
              </a:ext>
            </a:extLst>
          </p:cNvPr>
          <p:cNvSpPr txBox="1"/>
          <p:nvPr/>
        </p:nvSpPr>
        <p:spPr>
          <a:xfrm>
            <a:off x="2747195" y="2681600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Ⅱ</a:t>
            </a:r>
            <a:endParaRPr lang="ko-KR" altLang="en-US" sz="8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9974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D7CED-E18B-A48D-E420-6B3A1C7E9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0DBD762-16DD-6F0B-CD51-2FF7B066354A}"/>
              </a:ext>
            </a:extLst>
          </p:cNvPr>
          <p:cNvSpPr/>
          <p:nvPr/>
        </p:nvSpPr>
        <p:spPr>
          <a:xfrm>
            <a:off x="3403901" y="1992803"/>
            <a:ext cx="2367770" cy="3674573"/>
          </a:xfrm>
          <a:prstGeom prst="rect">
            <a:avLst/>
          </a:prstGeom>
          <a:solidFill>
            <a:srgbClr val="4E8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C32A5C6-9404-AF1E-D21D-D13AA599074D}"/>
              </a:ext>
            </a:extLst>
          </p:cNvPr>
          <p:cNvSpPr/>
          <p:nvPr/>
        </p:nvSpPr>
        <p:spPr>
          <a:xfrm>
            <a:off x="6420329" y="1695384"/>
            <a:ext cx="2367770" cy="3674573"/>
          </a:xfrm>
          <a:prstGeom prst="rect">
            <a:avLst/>
          </a:prstGeom>
          <a:solidFill>
            <a:srgbClr val="3CC58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38" name="Picture 14">
            <a:extLst>
              <a:ext uri="{FF2B5EF4-FFF2-40B4-BE49-F238E27FC236}">
                <a16:creationId xmlns:a16="http://schemas.microsoft.com/office/drawing/2014/main" id="{F1F1252D-0D42-405D-B29B-AE72E015E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611" y="2235374"/>
            <a:ext cx="203835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CCAE2445-7FE3-B361-4A3A-6C68B0E29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319" y="1901106"/>
            <a:ext cx="17430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DA3037-1FF0-5888-622F-ED9E8BD1F305}"/>
              </a:ext>
            </a:extLst>
          </p:cNvPr>
          <p:cNvSpPr txBox="1"/>
          <p:nvPr/>
        </p:nvSpPr>
        <p:spPr>
          <a:xfrm>
            <a:off x="3399186" y="4355077"/>
            <a:ext cx="2372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</a:rPr>
              <a:t>FTA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EC4ACC-5A4A-D992-1442-7F6ABA561F76}"/>
              </a:ext>
            </a:extLst>
          </p:cNvPr>
          <p:cNvSpPr txBox="1"/>
          <p:nvPr/>
        </p:nvSpPr>
        <p:spPr>
          <a:xfrm>
            <a:off x="6415613" y="3805401"/>
            <a:ext cx="2372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</a:rPr>
              <a:t>MEGA FTA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685AA9-4290-65FA-BFA0-167DB01BC901}"/>
              </a:ext>
            </a:extLst>
          </p:cNvPr>
          <p:cNvSpPr txBox="1"/>
          <p:nvPr/>
        </p:nvSpPr>
        <p:spPr>
          <a:xfrm>
            <a:off x="3399186" y="4980514"/>
            <a:ext cx="2372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양국간의 협상</a:t>
            </a:r>
            <a:endParaRPr lang="en-US" altLang="ko-KR" sz="20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7CBFC3-2816-6C5D-8CFF-E406797EDF2B}"/>
              </a:ext>
            </a:extLst>
          </p:cNvPr>
          <p:cNvSpPr txBox="1"/>
          <p:nvPr/>
        </p:nvSpPr>
        <p:spPr>
          <a:xfrm>
            <a:off x="6415613" y="4512559"/>
            <a:ext cx="2372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3</a:t>
            </a:r>
            <a:r>
              <a:rPr lang="ko-KR" altLang="en-US" sz="2000" b="1" dirty="0">
                <a:solidFill>
                  <a:schemeClr val="bg1"/>
                </a:solidFill>
              </a:rPr>
              <a:t>개국 이상의 다자간 협상</a:t>
            </a:r>
            <a:endParaRPr lang="en-US" altLang="ko-KR" sz="20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528C6F-F06B-A3FC-1D25-C9F8F855703F}"/>
              </a:ext>
            </a:extLst>
          </p:cNvPr>
          <p:cNvSpPr txBox="1"/>
          <p:nvPr/>
        </p:nvSpPr>
        <p:spPr>
          <a:xfrm>
            <a:off x="1138284" y="5972176"/>
            <a:ext cx="9910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FF0000"/>
                </a:solidFill>
              </a:rPr>
              <a:t>앞으로의 무역 협정은 </a:t>
            </a:r>
            <a:r>
              <a:rPr lang="en-US" altLang="ko-KR" b="1" dirty="0">
                <a:solidFill>
                  <a:srgbClr val="FF0000"/>
                </a:solidFill>
              </a:rPr>
              <a:t>MEGA FTA(</a:t>
            </a:r>
            <a:r>
              <a:rPr lang="ko-KR" altLang="en-US" b="1" dirty="0">
                <a:solidFill>
                  <a:srgbClr val="FF0000"/>
                </a:solidFill>
              </a:rPr>
              <a:t>메가 </a:t>
            </a:r>
            <a:r>
              <a:rPr lang="en-US" altLang="ko-KR" b="1" dirty="0">
                <a:solidFill>
                  <a:srgbClr val="FF0000"/>
                </a:solidFill>
              </a:rPr>
              <a:t>FTA)</a:t>
            </a:r>
            <a:r>
              <a:rPr lang="ko-KR" altLang="en-US" b="1" dirty="0">
                <a:solidFill>
                  <a:srgbClr val="FF0000"/>
                </a:solidFill>
              </a:rPr>
              <a:t>의 형태가 되어가는 추세</a:t>
            </a:r>
            <a:endParaRPr lang="en-US" altLang="ko-KR" b="1" dirty="0">
              <a:solidFill>
                <a:srgbClr val="FF0000"/>
              </a:solidFill>
            </a:endParaRPr>
          </a:p>
          <a:p>
            <a:pPr algn="ctr"/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국가 연합이 모여 더 큰 공동체를 형성해 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FTA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협상 결과에서 유리함을 도모할 목적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9485B2B-8D19-4412-A62B-C0860765961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A112D9-B992-BE6C-D013-31FFDB001CC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727881BB-DE54-DC83-FE0E-30DDEB91136A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02258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243EF-6DA6-DB6F-9871-2E8AD6738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A05EE4A4-B459-3072-10A8-E3BCFFA67D59}"/>
              </a:ext>
            </a:extLst>
          </p:cNvPr>
          <p:cNvGraphicFramePr>
            <a:graphicFrameLocks noGrp="1"/>
          </p:cNvGraphicFramePr>
          <p:nvPr/>
        </p:nvGraphicFramePr>
        <p:xfrm>
          <a:off x="1567196" y="2228851"/>
          <a:ext cx="8697581" cy="4388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371">
                  <a:extLst>
                    <a:ext uri="{9D8B030D-6E8A-4147-A177-3AD203B41FA5}">
                      <a16:colId xmlns:a16="http://schemas.microsoft.com/office/drawing/2014/main" val="2697484093"/>
                    </a:ext>
                  </a:extLst>
                </a:gridCol>
                <a:gridCol w="2575142">
                  <a:extLst>
                    <a:ext uri="{9D8B030D-6E8A-4147-A177-3AD203B41FA5}">
                      <a16:colId xmlns:a16="http://schemas.microsoft.com/office/drawing/2014/main" val="884714277"/>
                    </a:ext>
                  </a:extLst>
                </a:gridCol>
                <a:gridCol w="3644068">
                  <a:extLst>
                    <a:ext uri="{9D8B030D-6E8A-4147-A177-3AD203B41FA5}">
                      <a16:colId xmlns:a16="http://schemas.microsoft.com/office/drawing/2014/main" val="2496173531"/>
                    </a:ext>
                  </a:extLst>
                </a:gridCol>
              </a:tblGrid>
              <a:tr h="4463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FTA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참가국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내용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6508202"/>
                  </a:ext>
                </a:extLst>
              </a:tr>
              <a:tr h="10422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ASEAN–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중국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FTA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ASEAN 10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개국</a:t>
                      </a:r>
                      <a:b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브루나이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캄보디아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인도네시아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라오스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말레이시아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미얀마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필리핀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싱가포르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태국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베트남</a:t>
                      </a:r>
                      <a:r>
                        <a:rPr lang="en-US" altLang="ko-KR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1050" b="0" i="0" kern="12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중국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아세안과 중국 간의 경제 협력을 강화하고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농업 및 제조업 분야에서의 무역 확대를 목표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2512788"/>
                  </a:ext>
                </a:extLst>
              </a:tr>
              <a:tr h="8976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유럽연합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(EU)-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인도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FTA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EU 27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개국</a:t>
                      </a:r>
                      <a:endParaRPr lang="en-US" altLang="ko-KR" sz="1400" b="0" i="0" kern="12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인도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양측 간의 무역 및 투자 관계를 강화하고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지속 가능한 발전을 위한 협력을 촉진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5557240"/>
                  </a:ext>
                </a:extLst>
              </a:tr>
              <a:tr h="6898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유럽연합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(EU)-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말레이시아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FTA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EU 27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개국</a:t>
                      </a:r>
                      <a:endParaRPr lang="en-US" altLang="ko-KR" sz="1400" b="0" i="0" kern="12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말레이시아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양측 간의 무역 관계를 강화하고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지속 가능한 발전 목표를 지원하는 것을 목적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5987195"/>
                  </a:ext>
                </a:extLst>
              </a:tr>
              <a:tr h="12578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EFTA–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태국 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FTA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EFTA 4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개국</a:t>
                      </a:r>
                      <a:endParaRPr lang="en-US" altLang="ko-KR" sz="1400" b="0" i="0" kern="12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아이슬란드</a:t>
                      </a:r>
                      <a:r>
                        <a:rPr lang="en-US" altLang="ko-KR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리히텐슈타인</a:t>
                      </a:r>
                      <a:r>
                        <a:rPr lang="en-US" altLang="ko-KR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노르웨이</a:t>
                      </a:r>
                      <a:r>
                        <a:rPr lang="en-US" altLang="ko-KR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스위스</a:t>
                      </a:r>
                      <a:r>
                        <a:rPr lang="en-US" altLang="ko-KR" sz="12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b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태국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양측 간의 무역 및 투자 관계를 강화하고</a:t>
                      </a:r>
                      <a:r>
                        <a:rPr lang="en-US" altLang="ko-KR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경제 협력을 촉진하는 것을 목표</a:t>
                      </a:r>
                      <a:endParaRPr lang="ko-KR" altLang="en-US" sz="14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058923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12DEB39F-371C-6C3D-B70D-FFCF65660BE6}"/>
              </a:ext>
            </a:extLst>
          </p:cNvPr>
          <p:cNvSpPr txBox="1"/>
          <p:nvPr/>
        </p:nvSpPr>
        <p:spPr>
          <a:xfrm>
            <a:off x="5670033" y="1743246"/>
            <a:ext cx="479309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latinLnBrk="1"/>
            <a:r>
              <a:rPr lang="en-US" altLang="ko-KR" sz="1400" b="1" dirty="0">
                <a:solidFill>
                  <a:schemeClr val="bg2">
                    <a:lumMod val="50000"/>
                  </a:schemeClr>
                </a:solidFill>
              </a:rPr>
              <a:t>2025</a:t>
            </a:r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</a:rPr>
              <a:t>년도 진행중인 </a:t>
            </a:r>
            <a:r>
              <a:rPr lang="en-US" altLang="ko-KR" sz="1400" b="1" dirty="0">
                <a:solidFill>
                  <a:schemeClr val="bg2">
                    <a:lumMod val="50000"/>
                  </a:schemeClr>
                </a:solidFill>
              </a:rPr>
              <a:t>MEGA FTA </a:t>
            </a:r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</a:rPr>
              <a:t>협상 국가들</a:t>
            </a:r>
            <a:endParaRPr lang="ko-KR" altLang="en-US" sz="14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0FFC09E-AFC7-A169-89C8-2AF8D9E23F3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DCC80-EF4E-129D-6F16-3FE40ED488EC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D48B465B-1D4C-A0FA-605E-6FA838A13037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4967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DD87A-85EE-3FA7-9191-ABB0BBD6C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0A0728BD-3FD6-2AEB-F9FC-A3C06F346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518" y="1786059"/>
            <a:ext cx="3558453" cy="482519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FA383E-0B4C-4EF1-80FF-E36374825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2429" y="2670408"/>
            <a:ext cx="4235128" cy="3276051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B3C1B9D5-0368-F4CB-FBB7-A66DCA59696E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23267D-CD59-0168-D4AA-7EBF6A24B486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1AFE14A-6437-CC31-906D-D35F05F2085B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8806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EC4BC-FC71-07F4-AC9A-A58204B10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64513B4F-4D8A-4AC2-9E09-AEBB4C52B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55" y="1890462"/>
            <a:ext cx="4667374" cy="367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E14E05BD-A107-C6D9-0457-B38A31A46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578" y="3007723"/>
            <a:ext cx="1362460" cy="136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5A38BFCE-D298-7366-8B5F-5020DEC51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39" y="2947276"/>
            <a:ext cx="1589230" cy="158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CB5476F6-6BD1-29FA-F3CA-04A8F4515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268" y="3147040"/>
            <a:ext cx="1162696" cy="116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07C0DD-3AD2-1B03-0352-E31472CF03A7}"/>
              </a:ext>
            </a:extLst>
          </p:cNvPr>
          <p:cNvSpPr txBox="1"/>
          <p:nvPr/>
        </p:nvSpPr>
        <p:spPr>
          <a:xfrm>
            <a:off x="2283642" y="5618532"/>
            <a:ext cx="76247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solidFill>
                  <a:srgbClr val="FF0000"/>
                </a:solidFill>
              </a:rPr>
              <a:t>잘하는걸</a:t>
            </a:r>
            <a:r>
              <a:rPr lang="ko-KR" altLang="en-US" b="1" dirty="0">
                <a:solidFill>
                  <a:srgbClr val="FF0000"/>
                </a:solidFill>
              </a:rPr>
              <a:t> 잘하자</a:t>
            </a:r>
            <a:r>
              <a:rPr lang="en-US" altLang="ko-KR" b="1" dirty="0">
                <a:solidFill>
                  <a:srgbClr val="FF0000"/>
                </a:solidFill>
              </a:rPr>
              <a:t>!!</a:t>
            </a:r>
          </a:p>
          <a:p>
            <a:pPr algn="ctr"/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선진국은 </a:t>
            </a:r>
            <a:r>
              <a:rPr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반도체등에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집중하고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개발도상국은 농업에 집중하면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모든 국가가 서로 발전하면서 상생이 가능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970C04-DB9D-60E5-8115-C5744D915FA4}"/>
              </a:ext>
            </a:extLst>
          </p:cNvPr>
          <p:cNvSpPr txBox="1"/>
          <p:nvPr/>
        </p:nvSpPr>
        <p:spPr>
          <a:xfrm>
            <a:off x="1330725" y="3369161"/>
            <a:ext cx="2546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선진국</a:t>
            </a:r>
            <a:endParaRPr lang="en-US" altLang="ko-K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r"/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기술집약 산업에 집중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837639-EB16-6417-E7FF-BB8A72763AA4}"/>
              </a:ext>
            </a:extLst>
          </p:cNvPr>
          <p:cNvSpPr txBox="1"/>
          <p:nvPr/>
        </p:nvSpPr>
        <p:spPr>
          <a:xfrm>
            <a:off x="8346685" y="3369161"/>
            <a:ext cx="2546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개발도상국</a:t>
            </a:r>
            <a:endParaRPr lang="en-US" altLang="ko-K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인력집약 산업에 집중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48ABE4-85DE-4EE2-3C79-251D61F42491}"/>
              </a:ext>
            </a:extLst>
          </p:cNvPr>
          <p:cNvSpPr txBox="1"/>
          <p:nvPr/>
        </p:nvSpPr>
        <p:spPr>
          <a:xfrm>
            <a:off x="8149452" y="1636117"/>
            <a:ext cx="2273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0070C0"/>
                </a:solidFill>
              </a:rPr>
              <a:t>FTA</a:t>
            </a:r>
            <a:r>
              <a:rPr lang="ko-KR" altLang="en-US" sz="2000" b="1" dirty="0">
                <a:solidFill>
                  <a:srgbClr val="0070C0"/>
                </a:solidFill>
              </a:rPr>
              <a:t>의 진짜 목적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9F2DDEC-01F9-BD7E-987C-6FA1DCC0745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ADA021-E17A-D0CC-8127-74B4B33311CD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FA8B31BB-9405-BFD0-0A9F-5516B1FF86A3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52176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738B4-5971-3E36-CD78-D0CFFDFFC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9D362CE-8846-7B18-0EF6-4CC112E2C3A7}"/>
              </a:ext>
            </a:extLst>
          </p:cNvPr>
          <p:cNvSpPr txBox="1"/>
          <p:nvPr/>
        </p:nvSpPr>
        <p:spPr>
          <a:xfrm>
            <a:off x="8149452" y="1636117"/>
            <a:ext cx="2273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0070C0"/>
                </a:solidFill>
              </a:rPr>
              <a:t>FTA</a:t>
            </a:r>
            <a:r>
              <a:rPr lang="ko-KR" altLang="en-US" sz="2000" b="1" dirty="0">
                <a:solidFill>
                  <a:srgbClr val="0070C0"/>
                </a:solidFill>
              </a:rPr>
              <a:t>의 진짜 목적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4F5248F-95D4-687A-A063-4F7A6812D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052952" y="3429000"/>
            <a:ext cx="1346235" cy="166716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EAD060B-322C-BAD2-1A59-925178B91F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555506" y="2982190"/>
            <a:ext cx="1854086" cy="22028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531AE6-25FF-94D1-BFBB-118F7F978B75}"/>
              </a:ext>
            </a:extLst>
          </p:cNvPr>
          <p:cNvSpPr txBox="1"/>
          <p:nvPr/>
        </p:nvSpPr>
        <p:spPr>
          <a:xfrm>
            <a:off x="5709112" y="2790966"/>
            <a:ext cx="49564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하지만 선진국의 현실적인 측면에서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농업인 역시 그 나라의 국민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!!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이익을 보호할 의무가 있음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때문에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</a:rPr>
              <a:t>농산물의 품질과 도덕적 기준으로 </a:t>
            </a:r>
            <a:endParaRPr lang="en-US" altLang="ko-KR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</a:rPr>
              <a:t>수입 장벽을 만들어 자국의 농업을 보호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함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이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00FF00"/>
                </a:highlight>
              </a:rPr>
              <a:t>품질과 도덕적 기준이 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00FF00"/>
                </a:highlight>
              </a:rPr>
              <a:t>ESG.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6DB12F-CF87-CCFC-71C3-ABED69E5A607}"/>
              </a:ext>
            </a:extLst>
          </p:cNvPr>
          <p:cNvSpPr txBox="1"/>
          <p:nvPr/>
        </p:nvSpPr>
        <p:spPr>
          <a:xfrm>
            <a:off x="3782289" y="3429001"/>
            <a:ext cx="1554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품질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62BB08-A097-0D73-2C99-751C4A79EF1C}"/>
              </a:ext>
            </a:extLst>
          </p:cNvPr>
          <p:cNvSpPr txBox="1"/>
          <p:nvPr/>
        </p:nvSpPr>
        <p:spPr>
          <a:xfrm>
            <a:off x="3858185" y="3908639"/>
            <a:ext cx="14027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도덕적</a:t>
            </a: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기준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0F2B008-BBC7-D460-7C3E-C31083CEBDD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44F723-37A7-A0DF-EE42-F744E78C1ECD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FA99B056-B457-3401-EDD0-32B5E3447A63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8018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872329-99D4-0216-DC89-0E60D4CE9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E7D96072-2512-537C-9467-013076DFD1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7" t="7273" r="2728" b="9513"/>
          <a:stretch/>
        </p:blipFill>
        <p:spPr>
          <a:xfrm>
            <a:off x="1399856" y="1695450"/>
            <a:ext cx="5349861" cy="496690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2E88578-12BC-1F77-4689-3C2B8AE1B595}"/>
              </a:ext>
            </a:extLst>
          </p:cNvPr>
          <p:cNvSpPr txBox="1"/>
          <p:nvPr/>
        </p:nvSpPr>
        <p:spPr>
          <a:xfrm>
            <a:off x="6855431" y="4312895"/>
            <a:ext cx="40582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/>
              <a:t>미국의 소금 수입 제한</a:t>
            </a:r>
            <a:endParaRPr lang="en-US" altLang="ko-KR" sz="1600" b="1" dirty="0"/>
          </a:p>
          <a:p>
            <a:endParaRPr lang="en-US" altLang="ko-KR" sz="1600" b="1" dirty="0"/>
          </a:p>
          <a:p>
            <a:r>
              <a:rPr lang="ko-KR" altLang="en-US" sz="1600" b="1" dirty="0"/>
              <a:t>한국의 윤리경영을 빌미로 수입을 제한</a:t>
            </a:r>
            <a:r>
              <a:rPr lang="en-US" altLang="ko-KR" sz="1600" b="1" dirty="0"/>
              <a:t>.</a:t>
            </a:r>
            <a:r>
              <a:rPr lang="ko-KR" altLang="en-US" sz="1600" b="1" dirty="0"/>
              <a:t> </a:t>
            </a:r>
            <a:endParaRPr lang="en-US" altLang="ko-KR" sz="1600" b="1" dirty="0"/>
          </a:p>
          <a:p>
            <a:r>
              <a:rPr lang="ko-KR" altLang="en-US" sz="1600" b="1" dirty="0">
                <a:solidFill>
                  <a:srgbClr val="FF0000"/>
                </a:solidFill>
              </a:rPr>
              <a:t>한국 뿐만 아니라 세계 많은 나라의 소금 수입을 제한</a:t>
            </a:r>
            <a:r>
              <a:rPr lang="ko-KR" altLang="en-US" sz="1600" b="1" dirty="0"/>
              <a:t>했음</a:t>
            </a:r>
            <a:r>
              <a:rPr lang="en-US" altLang="ko-KR" sz="1600" b="1" dirty="0"/>
              <a:t>.</a:t>
            </a:r>
          </a:p>
          <a:p>
            <a:endParaRPr lang="en-US" altLang="ko-KR" sz="1600" b="1" dirty="0"/>
          </a:p>
          <a:p>
            <a:r>
              <a:rPr lang="en-US" altLang="ko-KR" sz="1600" b="1" dirty="0"/>
              <a:t>ESG</a:t>
            </a:r>
            <a:r>
              <a:rPr lang="ko-KR" altLang="en-US" sz="1600" b="1" dirty="0"/>
              <a:t>에 해당하는</a:t>
            </a:r>
            <a:r>
              <a:rPr lang="en-US" altLang="ko-KR" sz="1600" b="1" dirty="0"/>
              <a:t> </a:t>
            </a:r>
            <a:r>
              <a:rPr lang="ko-KR" altLang="en-US" sz="1600" b="1" dirty="0"/>
              <a:t>내용으로 경영자가 합법적이며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정당한 근로 관계를 통해 수익을 창출 할 수 있어야 함</a:t>
            </a:r>
            <a:r>
              <a:rPr lang="en-US" altLang="ko-KR" sz="1600" b="1" dirty="0"/>
              <a:t>.</a:t>
            </a:r>
            <a:endParaRPr lang="ko-KR" altLang="en-US" sz="16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5AB93D-3ADB-E071-CB8C-F5386CCE47ED}"/>
              </a:ext>
            </a:extLst>
          </p:cNvPr>
          <p:cNvSpPr txBox="1"/>
          <p:nvPr/>
        </p:nvSpPr>
        <p:spPr>
          <a:xfrm>
            <a:off x="8149452" y="1636117"/>
            <a:ext cx="2273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0070C0"/>
                </a:solidFill>
              </a:rPr>
              <a:t>FTA</a:t>
            </a:r>
            <a:r>
              <a:rPr lang="ko-KR" altLang="en-US" sz="2000" b="1" dirty="0">
                <a:solidFill>
                  <a:srgbClr val="0070C0"/>
                </a:solidFill>
              </a:rPr>
              <a:t>의 진짜 목적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BCE0CA4-0AAD-884F-F70B-926AF032CE8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0BE3F7-AFED-5150-4D5E-0726608EAB6A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E8A875B6-9FDD-8B9F-C4FD-37C53863F7B5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84340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B3722-1806-6172-DFDE-EFD413936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래픽 1">
            <a:extLst>
              <a:ext uri="{FF2B5EF4-FFF2-40B4-BE49-F238E27FC236}">
                <a16:creationId xmlns:a16="http://schemas.microsoft.com/office/drawing/2014/main" id="{67DBE1F9-5C94-EFEA-545F-5B162C89C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02844" y="-112883"/>
            <a:ext cx="8500518" cy="708376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C0EBBADB-73E9-8A67-E82A-17BD36AD241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B1A382-B661-344A-647F-109322F255B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6235B598-D902-ED3B-B8BC-8B76BB8FED97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메가 </a:t>
            </a:r>
            <a:r>
              <a:rPr lang="en-US" altLang="ko-KR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fta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6090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4D0AB-9BAE-B2C5-7B46-2EDC1F779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8D92185C-CD1B-0481-64A2-3C57ABFA5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125" y="1525319"/>
            <a:ext cx="4514246" cy="48126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FE33C42-BD16-AEFB-6294-8A68D623FA3B}"/>
              </a:ext>
            </a:extLst>
          </p:cNvPr>
          <p:cNvSpPr txBox="1"/>
          <p:nvPr/>
        </p:nvSpPr>
        <p:spPr>
          <a:xfrm>
            <a:off x="8442068" y="1285166"/>
            <a:ext cx="28280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0070C0"/>
                </a:solidFill>
              </a:rPr>
              <a:t>비관세 장벽 </a:t>
            </a:r>
            <a:r>
              <a:rPr lang="en-US" altLang="ko-KR" sz="2000" b="1" dirty="0">
                <a:solidFill>
                  <a:srgbClr val="0070C0"/>
                </a:solidFill>
              </a:rPr>
              <a:t>_ESG </a:t>
            </a:r>
            <a:r>
              <a:rPr lang="ko-KR" altLang="en-US" sz="2000" b="1" dirty="0">
                <a:solidFill>
                  <a:srgbClr val="0070C0"/>
                </a:solidFill>
              </a:rPr>
              <a:t>사례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851C0C1-23D5-3C75-D241-EF63E78B8FE5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E3E421-AB17-AC0B-45D3-77E75AECAA9F}"/>
              </a:ext>
            </a:extLst>
          </p:cNvPr>
          <p:cNvSpPr txBox="1"/>
          <p:nvPr/>
        </p:nvSpPr>
        <p:spPr>
          <a:xfrm>
            <a:off x="3363686" y="389204"/>
            <a:ext cx="7863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메가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FTA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이해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5555C0F-5F8F-0949-94CE-6990C9A55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2604" y="2092008"/>
            <a:ext cx="5298928" cy="400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98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4D0AB-9BAE-B2C5-7B46-2EDC1F779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6964D1-3A79-B2FA-EE2F-79718A34E6A3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05A983-8C54-ED6D-668E-D734EC750A11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농업인의 상대적 박탈감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1C27031-77AB-38CA-3A8B-6B8811059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64" y="2986628"/>
            <a:ext cx="4829966" cy="36852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B1B46EB-6300-F3EE-A5AB-0E3D0140E0C3}"/>
              </a:ext>
            </a:extLst>
          </p:cNvPr>
          <p:cNvSpPr txBox="1"/>
          <p:nvPr/>
        </p:nvSpPr>
        <p:spPr>
          <a:xfrm>
            <a:off x="404725" y="1652070"/>
            <a:ext cx="4533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0070C0"/>
                </a:solidFill>
              </a:rPr>
              <a:t>비산 피해 분쟁문제</a:t>
            </a:r>
            <a:r>
              <a:rPr lang="en-US" altLang="ko-KR" b="1" dirty="0">
                <a:solidFill>
                  <a:srgbClr val="0070C0"/>
                </a:solidFill>
              </a:rPr>
              <a:t>_</a:t>
            </a:r>
            <a:r>
              <a:rPr lang="ko-KR" altLang="en-US" b="1" dirty="0">
                <a:solidFill>
                  <a:srgbClr val="0070C0"/>
                </a:solidFill>
              </a:rPr>
              <a:t>비의도적인 혼입 피해</a:t>
            </a:r>
          </a:p>
          <a:p>
            <a:endParaRPr lang="ko-KR" altLang="en-US" sz="1400" b="1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47EF05F-399C-D916-4E32-2F375E552E56}"/>
              </a:ext>
            </a:extLst>
          </p:cNvPr>
          <p:cNvSpPr txBox="1"/>
          <p:nvPr/>
        </p:nvSpPr>
        <p:spPr>
          <a:xfrm>
            <a:off x="374268" y="2375080"/>
            <a:ext cx="459452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err="1"/>
              <a:t>프로사이미돈</a:t>
            </a:r>
            <a:r>
              <a:rPr lang="en-US" altLang="ko-KR" sz="1600" dirty="0"/>
              <a:t>, 2019</a:t>
            </a:r>
            <a:r>
              <a:rPr lang="ko-KR" altLang="en-US" sz="1600" dirty="0"/>
              <a:t>년 부적합 농약 중 </a:t>
            </a:r>
            <a:r>
              <a:rPr lang="en-US" altLang="ko-KR" sz="1600" dirty="0"/>
              <a:t>43% </a:t>
            </a:r>
            <a:r>
              <a:rPr lang="ko-KR" altLang="en-US" sz="1600" dirty="0"/>
              <a:t>차지</a:t>
            </a:r>
          </a:p>
          <a:p>
            <a:endParaRPr lang="ko-KR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2533FDC-91F2-8815-FCC1-8DB8081CB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526" y="1652070"/>
            <a:ext cx="5713826" cy="133455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740F1C7-8F80-2CB7-2634-4FC148453B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9612" y="2804134"/>
            <a:ext cx="5701102" cy="103300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F3C2631-077A-190C-547D-57D2B5376E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0871" y="3775659"/>
            <a:ext cx="5375140" cy="27736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B47A98-240A-5478-532D-C501B5805CDC}"/>
              </a:ext>
            </a:extLst>
          </p:cNvPr>
          <p:cNvSpPr txBox="1"/>
          <p:nvPr/>
        </p:nvSpPr>
        <p:spPr>
          <a:xfrm>
            <a:off x="8518268" y="1254414"/>
            <a:ext cx="28280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0070C0"/>
                </a:solidFill>
              </a:rPr>
              <a:t>비관세 장벽 </a:t>
            </a:r>
            <a:r>
              <a:rPr lang="en-US" altLang="ko-KR" sz="2000" b="1" dirty="0">
                <a:solidFill>
                  <a:srgbClr val="0070C0"/>
                </a:solidFill>
              </a:rPr>
              <a:t>_ESG </a:t>
            </a:r>
            <a:r>
              <a:rPr lang="ko-KR" altLang="en-US" sz="2000" b="1" dirty="0">
                <a:solidFill>
                  <a:srgbClr val="0070C0"/>
                </a:solidFill>
              </a:rPr>
              <a:t>사례</a:t>
            </a:r>
          </a:p>
        </p:txBody>
      </p:sp>
    </p:spTree>
    <p:extLst>
      <p:ext uri="{BB962C8B-B14F-4D97-AF65-F5344CB8AC3E}">
        <p14:creationId xmlns:p14="http://schemas.microsoft.com/office/powerpoint/2010/main" val="2042096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75BED-6D59-E2C4-0FAE-0916A9AB5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0BE2C96-0DCC-1FEC-634C-6CC88849E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249" y="3524435"/>
            <a:ext cx="9782453" cy="3262193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F9959D9-C977-7FF2-8A68-6FE8094ADD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0"/>
            <a:ext cx="9818703" cy="352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63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F4CA1-2782-3720-F6A3-A68975777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2014ACD1-1D2F-FF79-57B5-F96D9F2BE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15" y="1312834"/>
            <a:ext cx="4545672" cy="5299554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E279243B-0C17-A6D4-8A61-537B89383555}"/>
              </a:ext>
            </a:extLst>
          </p:cNvPr>
          <p:cNvGraphicFramePr>
            <a:graphicFrameLocks noGrp="1"/>
          </p:cNvGraphicFramePr>
          <p:nvPr/>
        </p:nvGraphicFramePr>
        <p:xfrm>
          <a:off x="6172201" y="2346754"/>
          <a:ext cx="5130801" cy="2164491"/>
        </p:xfrm>
        <a:graphic>
          <a:graphicData uri="http://schemas.openxmlformats.org/drawingml/2006/table">
            <a:tbl>
              <a:tblPr/>
              <a:tblGrid>
                <a:gridCol w="1504493">
                  <a:extLst>
                    <a:ext uri="{9D8B030D-6E8A-4147-A177-3AD203B41FA5}">
                      <a16:colId xmlns:a16="http://schemas.microsoft.com/office/drawing/2014/main" val="1507639876"/>
                    </a:ext>
                  </a:extLst>
                </a:gridCol>
                <a:gridCol w="1968049">
                  <a:extLst>
                    <a:ext uri="{9D8B030D-6E8A-4147-A177-3AD203B41FA5}">
                      <a16:colId xmlns:a16="http://schemas.microsoft.com/office/drawing/2014/main" val="2713914297"/>
                    </a:ext>
                  </a:extLst>
                </a:gridCol>
                <a:gridCol w="1658259">
                  <a:extLst>
                    <a:ext uri="{9D8B030D-6E8A-4147-A177-3AD203B41FA5}">
                      <a16:colId xmlns:a16="http://schemas.microsoft.com/office/drawing/2014/main" val="3051719614"/>
                    </a:ext>
                  </a:extLst>
                </a:gridCol>
              </a:tblGrid>
              <a:tr h="980551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ko-KR" altLang="en-US" dirty="0">
                          <a:effectLst/>
                        </a:rPr>
                        <a:t>연도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ko-KR" altLang="en-US" dirty="0">
                          <a:effectLst/>
                        </a:rPr>
                        <a:t>국내 생산량 </a:t>
                      </a:r>
                      <a:endParaRPr lang="en-US" altLang="ko-KR" dirty="0">
                        <a:effectLst/>
                      </a:endParaRPr>
                    </a:p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(</a:t>
                      </a:r>
                      <a:r>
                        <a:rPr lang="ko-KR" altLang="en-US" dirty="0">
                          <a:effectLst/>
                        </a:rPr>
                        <a:t>톤</a:t>
                      </a:r>
                      <a:r>
                        <a:rPr lang="en-US" altLang="ko-KR" dirty="0">
                          <a:effectLst/>
                        </a:rPr>
                        <a:t>)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A0E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ko-KR" altLang="en-US" dirty="0">
                          <a:effectLst/>
                        </a:rPr>
                        <a:t>중국산 수입량</a:t>
                      </a:r>
                      <a:endParaRPr lang="en-US" altLang="ko-KR" dirty="0">
                        <a:effectLst/>
                      </a:endParaRPr>
                    </a:p>
                    <a:p>
                      <a:pPr algn="ctr" rtl="0" fontAlgn="b">
                        <a:buNone/>
                      </a:pPr>
                      <a:r>
                        <a:rPr lang="ko-KR" altLang="en-US" dirty="0">
                          <a:effectLst/>
                        </a:rPr>
                        <a:t> </a:t>
                      </a:r>
                      <a:r>
                        <a:rPr lang="en-US" altLang="ko-KR" dirty="0">
                          <a:effectLst/>
                        </a:rPr>
                        <a:t>(</a:t>
                      </a:r>
                      <a:r>
                        <a:rPr lang="ko-KR" altLang="en-US" dirty="0">
                          <a:effectLst/>
                        </a:rPr>
                        <a:t>톤</a:t>
                      </a:r>
                      <a:r>
                        <a:rPr lang="en-US" altLang="ko-KR" dirty="0">
                          <a:effectLst/>
                        </a:rPr>
                        <a:t>)</a:t>
                      </a:r>
                    </a:p>
                  </a:txBody>
                  <a:tcPr marL="0" marR="0" marT="9525" marB="9525" anchor="ctr">
                    <a:lnL w="4763" cap="flat" cmpd="sng" algn="ctr">
                      <a:solidFill>
                        <a:srgbClr val="A0E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A0E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A0E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780812"/>
                  </a:ext>
                </a:extLst>
              </a:tr>
              <a:tr h="295985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2019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21,913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3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3013"/>
                  </a:ext>
                </a:extLst>
              </a:tr>
              <a:tr h="295985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2021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20,093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400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732099"/>
                  </a:ext>
                </a:extLst>
              </a:tr>
              <a:tr h="295985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2022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9,259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405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7017402"/>
                  </a:ext>
                </a:extLst>
              </a:tr>
              <a:tr h="295985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2024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effectLst/>
                        </a:rPr>
                        <a:t>8,250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altLang="ko-KR" dirty="0">
                          <a:effectLst/>
                        </a:rPr>
                        <a:t>4,157</a:t>
                      </a:r>
                    </a:p>
                  </a:txBody>
                  <a:tcPr marL="14288" marR="14288" marT="9525" marB="9525" anchor="ctr">
                    <a:lnL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04517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8F1C726-F48F-FEC2-D7B8-14D50F7AE463}"/>
              </a:ext>
            </a:extLst>
          </p:cNvPr>
          <p:cNvSpPr txBox="1"/>
          <p:nvPr/>
        </p:nvSpPr>
        <p:spPr>
          <a:xfrm>
            <a:off x="6672525" y="1761919"/>
            <a:ext cx="4259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0070C0"/>
                </a:solidFill>
              </a:rPr>
              <a:t>한국 양송이 시장</a:t>
            </a:r>
            <a:r>
              <a:rPr lang="en-US" altLang="ko-KR" b="1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생산 </a:t>
            </a:r>
            <a:r>
              <a:rPr lang="en-US" altLang="ko-KR" b="1" dirty="0">
                <a:solidFill>
                  <a:srgbClr val="0070C0"/>
                </a:solidFill>
              </a:rPr>
              <a:t>vs. </a:t>
            </a:r>
            <a:r>
              <a:rPr lang="ko-KR" altLang="en-US" b="1" dirty="0">
                <a:solidFill>
                  <a:srgbClr val="0070C0"/>
                </a:solidFill>
              </a:rPr>
              <a:t>수입량 변화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DEE513-F892-03DC-3897-D8BCF90D2FE4}"/>
              </a:ext>
            </a:extLst>
          </p:cNvPr>
          <p:cNvSpPr txBox="1"/>
          <p:nvPr/>
        </p:nvSpPr>
        <p:spPr>
          <a:xfrm>
            <a:off x="6681128" y="4893486"/>
            <a:ext cx="45456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070C0"/>
                </a:solidFill>
              </a:rPr>
              <a:t>양송이 재배 </a:t>
            </a:r>
            <a:r>
              <a:rPr lang="ko-KR" altLang="en-US" sz="2400" b="1" dirty="0" err="1">
                <a:solidFill>
                  <a:srgbClr val="0070C0"/>
                </a:solidFill>
              </a:rPr>
              <a:t>농가수</a:t>
            </a:r>
            <a:r>
              <a:rPr lang="ko-KR" altLang="en-US" sz="2400" b="1" dirty="0">
                <a:solidFill>
                  <a:srgbClr val="0070C0"/>
                </a:solidFill>
              </a:rPr>
              <a:t> 변화</a:t>
            </a:r>
            <a:endParaRPr lang="en-US" altLang="ko-KR" sz="2400" b="1" dirty="0">
              <a:solidFill>
                <a:srgbClr val="0070C0"/>
              </a:solidFill>
            </a:endParaRPr>
          </a:p>
          <a:p>
            <a:endParaRPr lang="en-US" altLang="ko-KR" b="1" dirty="0">
              <a:solidFill>
                <a:srgbClr val="0070C0"/>
              </a:solidFill>
            </a:endParaRPr>
          </a:p>
          <a:p>
            <a:r>
              <a:rPr lang="en-US" altLang="ko-KR" b="1" dirty="0">
                <a:solidFill>
                  <a:srgbClr val="0070C0"/>
                </a:solidFill>
              </a:rPr>
              <a:t>2018</a:t>
            </a:r>
            <a:r>
              <a:rPr lang="ko-KR" altLang="en-US" b="1" dirty="0">
                <a:solidFill>
                  <a:srgbClr val="0070C0"/>
                </a:solidFill>
              </a:rPr>
              <a:t>년 </a:t>
            </a:r>
            <a:r>
              <a:rPr lang="en-US" altLang="ko-KR" b="1" dirty="0">
                <a:solidFill>
                  <a:srgbClr val="0070C0"/>
                </a:solidFill>
              </a:rPr>
              <a:t>638</a:t>
            </a:r>
            <a:r>
              <a:rPr lang="ko-KR" altLang="en-US" b="1" dirty="0">
                <a:solidFill>
                  <a:srgbClr val="0070C0"/>
                </a:solidFill>
              </a:rPr>
              <a:t>호 </a:t>
            </a:r>
            <a:r>
              <a:rPr lang="en-US" altLang="ko-KR" b="1" dirty="0">
                <a:solidFill>
                  <a:srgbClr val="0070C0"/>
                </a:solidFill>
              </a:rPr>
              <a:t>– 2021</a:t>
            </a:r>
            <a:r>
              <a:rPr lang="ko-KR" altLang="en-US" b="1" dirty="0">
                <a:solidFill>
                  <a:srgbClr val="0070C0"/>
                </a:solidFill>
              </a:rPr>
              <a:t>년 </a:t>
            </a:r>
            <a:r>
              <a:rPr lang="en-US" altLang="ko-KR" b="1" dirty="0">
                <a:solidFill>
                  <a:srgbClr val="0070C0"/>
                </a:solidFill>
              </a:rPr>
              <a:t>432</a:t>
            </a:r>
            <a:r>
              <a:rPr lang="ko-KR" altLang="en-US" b="1" dirty="0">
                <a:solidFill>
                  <a:srgbClr val="0070C0"/>
                </a:solidFill>
              </a:rPr>
              <a:t>호</a:t>
            </a:r>
            <a:endParaRPr lang="en-US" altLang="ko-KR" b="1" dirty="0">
              <a:solidFill>
                <a:srgbClr val="0070C0"/>
              </a:solidFill>
            </a:endParaRPr>
          </a:p>
          <a:p>
            <a:endParaRPr lang="en-US" altLang="ko-KR" b="1" dirty="0">
              <a:solidFill>
                <a:srgbClr val="0070C0"/>
              </a:solidFill>
            </a:endParaRPr>
          </a:p>
          <a:p>
            <a:r>
              <a:rPr lang="en-US" altLang="ko-KR" sz="2000" b="1" dirty="0">
                <a:solidFill>
                  <a:srgbClr val="FF0000"/>
                </a:solidFill>
              </a:rPr>
              <a:t>3</a:t>
            </a:r>
            <a:r>
              <a:rPr lang="ko-KR" altLang="en-US" sz="2000" b="1" dirty="0">
                <a:solidFill>
                  <a:srgbClr val="FF0000"/>
                </a:solidFill>
              </a:rPr>
              <a:t>년사이 </a:t>
            </a:r>
            <a:r>
              <a:rPr lang="en-US" altLang="ko-KR" sz="2000" b="1" dirty="0">
                <a:solidFill>
                  <a:srgbClr val="FF0000"/>
                </a:solidFill>
              </a:rPr>
              <a:t>32.3% </a:t>
            </a:r>
            <a:r>
              <a:rPr lang="ko-KR" altLang="en-US" sz="2000" b="1" dirty="0">
                <a:solidFill>
                  <a:srgbClr val="FF0000"/>
                </a:solidFill>
              </a:rPr>
              <a:t>감소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E026D57-A1B0-6D72-CB4A-2778C9B4156E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73693B-35CB-088E-EF8C-6DEEACE10324}"/>
              </a:ext>
            </a:extLst>
          </p:cNvPr>
          <p:cNvSpPr txBox="1"/>
          <p:nvPr/>
        </p:nvSpPr>
        <p:spPr>
          <a:xfrm>
            <a:off x="3363686" y="389204"/>
            <a:ext cx="7863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메가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FTA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이해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8891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E552B-A6F1-79E1-158F-2CF9916F4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23AE622-135D-E4FA-106A-FC0713CEE42A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F8A172-AFB4-0C29-710A-F7AC5908EA14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6CD96EF7-F02C-4EB2-C275-5AD61415412D}"/>
              </a:ext>
            </a:extLst>
          </p:cNvPr>
          <p:cNvGrpSpPr/>
          <p:nvPr/>
        </p:nvGrpSpPr>
        <p:grpSpPr>
          <a:xfrm>
            <a:off x="674914" y="1601373"/>
            <a:ext cx="10727872" cy="4930056"/>
            <a:chOff x="242706" y="1676836"/>
            <a:chExt cx="9388884" cy="4559246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AAA64E0B-9676-4C77-4480-66A9B5AF2CD0}"/>
                </a:ext>
              </a:extLst>
            </p:cNvPr>
            <p:cNvGrpSpPr/>
            <p:nvPr/>
          </p:nvGrpSpPr>
          <p:grpSpPr>
            <a:xfrm>
              <a:off x="242706" y="1676836"/>
              <a:ext cx="2998260" cy="4550539"/>
              <a:chOff x="354626" y="1676836"/>
              <a:chExt cx="2998260" cy="4550539"/>
            </a:xfrm>
          </p:grpSpPr>
          <p:sp>
            <p:nvSpPr>
              <p:cNvPr id="36" name="직사각형 35">
                <a:extLst>
                  <a:ext uri="{FF2B5EF4-FFF2-40B4-BE49-F238E27FC236}">
                    <a16:creationId xmlns:a16="http://schemas.microsoft.com/office/drawing/2014/main" id="{2E5B97C9-1B7E-C2B6-A8DC-42CE8C1439EB}"/>
                  </a:ext>
                </a:extLst>
              </p:cNvPr>
              <p:cNvSpPr/>
              <p:nvPr/>
            </p:nvSpPr>
            <p:spPr>
              <a:xfrm>
                <a:off x="1101626" y="1676836"/>
                <a:ext cx="1519646" cy="44805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생산</a:t>
                </a:r>
              </a:p>
            </p:txBody>
          </p:sp>
          <p:sp>
            <p:nvSpPr>
              <p:cNvPr id="37" name="직사각형 36">
                <a:extLst>
                  <a:ext uri="{FF2B5EF4-FFF2-40B4-BE49-F238E27FC236}">
                    <a16:creationId xmlns:a16="http://schemas.microsoft.com/office/drawing/2014/main" id="{BC6DABAD-EBF7-B2AB-5D44-9F5EAF12D93E}"/>
                  </a:ext>
                </a:extLst>
              </p:cNvPr>
              <p:cNvSpPr/>
              <p:nvPr/>
            </p:nvSpPr>
            <p:spPr>
              <a:xfrm>
                <a:off x="400357" y="2591541"/>
                <a:ext cx="914634" cy="75037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카메라</a:t>
                </a:r>
                <a:endPara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</a:t>
                </a:r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환경 모니터링</a:t>
                </a:r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)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149E109A-01C5-A2EB-EBB9-E409C1A2A642}"/>
                  </a:ext>
                </a:extLst>
              </p:cNvPr>
              <p:cNvSpPr/>
              <p:nvPr/>
            </p:nvSpPr>
            <p:spPr>
              <a:xfrm>
                <a:off x="1387328" y="2591541"/>
                <a:ext cx="914634" cy="75037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실내환경센서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7F95E173-9D67-6483-306E-8527DEB0F8B6}"/>
                  </a:ext>
                </a:extLst>
              </p:cNvPr>
              <p:cNvSpPr/>
              <p:nvPr/>
            </p:nvSpPr>
            <p:spPr>
              <a:xfrm>
                <a:off x="2374299" y="2591541"/>
                <a:ext cx="914634" cy="75037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기상관측장비</a:t>
                </a: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22692BFC-A8BE-B449-A01E-5A5E72C3232C}"/>
                  </a:ext>
                </a:extLst>
              </p:cNvPr>
              <p:cNvSpPr/>
              <p:nvPr/>
            </p:nvSpPr>
            <p:spPr>
              <a:xfrm>
                <a:off x="1341597" y="4206813"/>
                <a:ext cx="1006097" cy="451838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제어부</a:t>
                </a:r>
              </a:p>
            </p:txBody>
          </p:sp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C13AB232-7599-CCE5-4CF8-F1EBC768CC86}"/>
                  </a:ext>
                </a:extLst>
              </p:cNvPr>
              <p:cNvSpPr/>
              <p:nvPr/>
            </p:nvSpPr>
            <p:spPr>
              <a:xfrm>
                <a:off x="2346789" y="3701138"/>
                <a:ext cx="1006097" cy="46665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에너지 제어</a:t>
                </a: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A24DC721-0FA8-2DAC-96F2-183D2E006930}"/>
                  </a:ext>
                </a:extLst>
              </p:cNvPr>
              <p:cNvSpPr/>
              <p:nvPr/>
            </p:nvSpPr>
            <p:spPr>
              <a:xfrm>
                <a:off x="354626" y="3701138"/>
                <a:ext cx="1006097" cy="46665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시설제어</a:t>
                </a: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F9CCE410-E2BE-1CE4-1FC6-6689D1B016A9}"/>
                  </a:ext>
                </a:extLst>
              </p:cNvPr>
              <p:cNvSpPr/>
              <p:nvPr/>
            </p:nvSpPr>
            <p:spPr>
              <a:xfrm>
                <a:off x="354626" y="4714514"/>
                <a:ext cx="1006097" cy="46665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주제어</a:t>
                </a:r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PC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B2329A8E-5348-F522-2C68-F6A48FED34BE}"/>
                  </a:ext>
                </a:extLst>
              </p:cNvPr>
              <p:cNvSpPr/>
              <p:nvPr/>
            </p:nvSpPr>
            <p:spPr>
              <a:xfrm>
                <a:off x="2346789" y="4714514"/>
                <a:ext cx="1006097" cy="46665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통합관제선터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cxnSp>
            <p:nvCxnSpPr>
              <p:cNvPr id="45" name="연결선: 꺾임 44">
                <a:extLst>
                  <a:ext uri="{FF2B5EF4-FFF2-40B4-BE49-F238E27FC236}">
                    <a16:creationId xmlns:a16="http://schemas.microsoft.com/office/drawing/2014/main" id="{054A5812-30B2-C25B-90A7-FF2932A826C6}"/>
                  </a:ext>
                </a:extLst>
              </p:cNvPr>
              <p:cNvCxnSpPr>
                <a:cxnSpLocks/>
                <a:stCxn id="37" idx="2"/>
                <a:endCxn id="40" idx="0"/>
              </p:cNvCxnSpPr>
              <p:nvPr/>
            </p:nvCxnSpPr>
            <p:spPr>
              <a:xfrm rot="16200000" flipH="1">
                <a:off x="918712" y="3280878"/>
                <a:ext cx="864897" cy="986972"/>
              </a:xfrm>
              <a:prstGeom prst="bentConnector3">
                <a:avLst>
                  <a:gd name="adj1" fmla="val 15766"/>
                </a:avLst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연결선: 꺾임 45">
                <a:extLst>
                  <a:ext uri="{FF2B5EF4-FFF2-40B4-BE49-F238E27FC236}">
                    <a16:creationId xmlns:a16="http://schemas.microsoft.com/office/drawing/2014/main" id="{557ED732-9886-D4F9-C9DD-CBD515D22246}"/>
                  </a:ext>
                </a:extLst>
              </p:cNvPr>
              <p:cNvCxnSpPr>
                <a:cxnSpLocks/>
                <a:stCxn id="38" idx="2"/>
                <a:endCxn id="40" idx="0"/>
              </p:cNvCxnSpPr>
              <p:nvPr/>
            </p:nvCxnSpPr>
            <p:spPr>
              <a:xfrm rot="16200000" flipH="1">
                <a:off x="1412197" y="3774363"/>
                <a:ext cx="864897" cy="1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연결선: 꺾임 46">
                <a:extLst>
                  <a:ext uri="{FF2B5EF4-FFF2-40B4-BE49-F238E27FC236}">
                    <a16:creationId xmlns:a16="http://schemas.microsoft.com/office/drawing/2014/main" id="{EF34C5C4-B400-D490-5AF0-04FD9C120EEE}"/>
                  </a:ext>
                </a:extLst>
              </p:cNvPr>
              <p:cNvCxnSpPr>
                <a:cxnSpLocks/>
                <a:stCxn id="39" idx="2"/>
                <a:endCxn id="40" idx="0"/>
              </p:cNvCxnSpPr>
              <p:nvPr/>
            </p:nvCxnSpPr>
            <p:spPr>
              <a:xfrm rot="5400000">
                <a:off x="1905683" y="3280879"/>
                <a:ext cx="864897" cy="986970"/>
              </a:xfrm>
              <a:prstGeom prst="bentConnector3">
                <a:avLst>
                  <a:gd name="adj1" fmla="val 15766"/>
                </a:avLst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연결선: 꺾임 47">
                <a:extLst>
                  <a:ext uri="{FF2B5EF4-FFF2-40B4-BE49-F238E27FC236}">
                    <a16:creationId xmlns:a16="http://schemas.microsoft.com/office/drawing/2014/main" id="{2B39DA16-69ED-10FC-B300-7CA7CCCA5AA6}"/>
                  </a:ext>
                </a:extLst>
              </p:cNvPr>
              <p:cNvCxnSpPr>
                <a:cxnSpLocks/>
                <a:stCxn id="42" idx="2"/>
                <a:endCxn id="40" idx="1"/>
              </p:cNvCxnSpPr>
              <p:nvPr/>
            </p:nvCxnSpPr>
            <p:spPr>
              <a:xfrm rot="16200000" flipH="1">
                <a:off x="967164" y="4058299"/>
                <a:ext cx="264944" cy="483922"/>
              </a:xfrm>
              <a:prstGeom prst="bentConnector2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연결선: 꺾임 48">
                <a:extLst>
                  <a:ext uri="{FF2B5EF4-FFF2-40B4-BE49-F238E27FC236}">
                    <a16:creationId xmlns:a16="http://schemas.microsoft.com/office/drawing/2014/main" id="{4A55DAF0-920E-AED6-3BA9-C8EC9BC0DF7D}"/>
                  </a:ext>
                </a:extLst>
              </p:cNvPr>
              <p:cNvCxnSpPr>
                <a:cxnSpLocks/>
                <a:stCxn id="43" idx="0"/>
                <a:endCxn id="40" idx="1"/>
              </p:cNvCxnSpPr>
              <p:nvPr/>
            </p:nvCxnSpPr>
            <p:spPr>
              <a:xfrm rot="5400000" flipH="1" flipV="1">
                <a:off x="958745" y="4331662"/>
                <a:ext cx="281782" cy="483922"/>
              </a:xfrm>
              <a:prstGeom prst="bentConnector2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연결선: 꺾임 49">
                <a:extLst>
                  <a:ext uri="{FF2B5EF4-FFF2-40B4-BE49-F238E27FC236}">
                    <a16:creationId xmlns:a16="http://schemas.microsoft.com/office/drawing/2014/main" id="{477A1D20-927F-1E4D-A0B7-B60ACAE7D3B5}"/>
                  </a:ext>
                </a:extLst>
              </p:cNvPr>
              <p:cNvCxnSpPr>
                <a:cxnSpLocks/>
                <a:stCxn id="40" idx="3"/>
                <a:endCxn id="41" idx="2"/>
              </p:cNvCxnSpPr>
              <p:nvPr/>
            </p:nvCxnSpPr>
            <p:spPr>
              <a:xfrm flipV="1">
                <a:off x="2347694" y="4167788"/>
                <a:ext cx="502144" cy="264944"/>
              </a:xfrm>
              <a:prstGeom prst="bentConnector2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연결선: 꺾임 50">
                <a:extLst>
                  <a:ext uri="{FF2B5EF4-FFF2-40B4-BE49-F238E27FC236}">
                    <a16:creationId xmlns:a16="http://schemas.microsoft.com/office/drawing/2014/main" id="{B3708110-18D1-17DE-A42F-23176E12D7C4}"/>
                  </a:ext>
                </a:extLst>
              </p:cNvPr>
              <p:cNvCxnSpPr>
                <a:cxnSpLocks/>
                <a:stCxn id="40" idx="3"/>
                <a:endCxn id="44" idx="0"/>
              </p:cNvCxnSpPr>
              <p:nvPr/>
            </p:nvCxnSpPr>
            <p:spPr>
              <a:xfrm>
                <a:off x="2347694" y="4432732"/>
                <a:ext cx="502144" cy="281782"/>
              </a:xfrm>
              <a:prstGeom prst="bentConnector2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5301FDFF-2DA9-6543-7979-1DCE5E39BA4C}"/>
                  </a:ext>
                </a:extLst>
              </p:cNvPr>
              <p:cNvSpPr/>
              <p:nvPr/>
            </p:nvSpPr>
            <p:spPr>
              <a:xfrm>
                <a:off x="354626" y="5587971"/>
                <a:ext cx="2998260" cy="6394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적용 사업장</a:t>
                </a:r>
                <a:endParaRPr lang="en-US" altLang="ko-KR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시설원예</a:t>
                </a:r>
                <a:r>
                  <a:rPr lang="en-US" altLang="ko-KR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</a:t>
                </a:r>
                <a:r>
                  <a:rPr lang="ko-KR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과수</a:t>
                </a:r>
                <a:r>
                  <a:rPr lang="en-US" altLang="ko-KR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</a:t>
                </a:r>
                <a:r>
                  <a:rPr lang="ko-KR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축산</a:t>
                </a:r>
                <a:r>
                  <a:rPr lang="en-US" altLang="ko-KR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</a:t>
                </a:r>
                <a:r>
                  <a:rPr lang="ko-KR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양식</a:t>
                </a: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DC2ECF83-DDA4-29DA-6563-6C9AEC215048}"/>
                </a:ext>
              </a:extLst>
            </p:cNvPr>
            <p:cNvGrpSpPr/>
            <p:nvPr/>
          </p:nvGrpSpPr>
          <p:grpSpPr>
            <a:xfrm>
              <a:off x="3237147" y="3701138"/>
              <a:ext cx="760923" cy="1022211"/>
              <a:chOff x="3123931" y="3701138"/>
              <a:chExt cx="760923" cy="1022211"/>
            </a:xfrm>
          </p:grpSpPr>
          <p:sp>
            <p:nvSpPr>
              <p:cNvPr id="33" name="화살표: 왼쪽/오른쪽 32">
                <a:extLst>
                  <a:ext uri="{FF2B5EF4-FFF2-40B4-BE49-F238E27FC236}">
                    <a16:creationId xmlns:a16="http://schemas.microsoft.com/office/drawing/2014/main" id="{0C6BD420-BDBB-98BF-9CE6-08DE8FD38900}"/>
                  </a:ext>
                </a:extLst>
              </p:cNvPr>
              <p:cNvSpPr/>
              <p:nvPr/>
            </p:nvSpPr>
            <p:spPr>
              <a:xfrm>
                <a:off x="3209134" y="4069297"/>
                <a:ext cx="567046" cy="235205"/>
              </a:xfrm>
              <a:prstGeom prst="leftRight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D667828-44B3-8892-2431-F7823FF539BE}"/>
                  </a:ext>
                </a:extLst>
              </p:cNvPr>
              <p:cNvSpPr txBox="1"/>
              <p:nvPr/>
            </p:nvSpPr>
            <p:spPr>
              <a:xfrm>
                <a:off x="3123931" y="3701138"/>
                <a:ext cx="760923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1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센싱정보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생산정보</a:t>
                </a:r>
                <a:endParaRPr lang="ko-KR" altLang="en-US" sz="1100" dirty="0"/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2033E90-1611-CBCA-8BCA-6C3592157106}"/>
                  </a:ext>
                </a:extLst>
              </p:cNvPr>
              <p:cNvSpPr txBox="1"/>
              <p:nvPr/>
            </p:nvSpPr>
            <p:spPr>
              <a:xfrm>
                <a:off x="3123931" y="4292462"/>
                <a:ext cx="760923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경영정보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r>
                  <a:rPr lang="ko-KR" altLang="en-US" sz="1100" dirty="0"/>
                  <a:t>각종현황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C15A19DA-4BE5-E74E-4216-AAB832843573}"/>
                </a:ext>
              </a:extLst>
            </p:cNvPr>
            <p:cNvGrpSpPr/>
            <p:nvPr/>
          </p:nvGrpSpPr>
          <p:grpSpPr>
            <a:xfrm>
              <a:off x="3856500" y="1676836"/>
              <a:ext cx="3091132" cy="4550539"/>
              <a:chOff x="4178718" y="1676836"/>
              <a:chExt cx="3091132" cy="4550539"/>
            </a:xfrm>
          </p:grpSpPr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B79AD4A4-A675-0B69-2AF7-5BC31ADE0A29}"/>
                  </a:ext>
                </a:extLst>
              </p:cNvPr>
              <p:cNvSpPr/>
              <p:nvPr/>
            </p:nvSpPr>
            <p:spPr>
              <a:xfrm>
                <a:off x="5981369" y="2926293"/>
                <a:ext cx="1068977" cy="1068977"/>
              </a:xfrm>
              <a:prstGeom prst="ellipse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08AE10F5-AAE8-EC21-BFAF-168B74FFB9FE}"/>
                  </a:ext>
                </a:extLst>
              </p:cNvPr>
              <p:cNvSpPr/>
              <p:nvPr/>
            </p:nvSpPr>
            <p:spPr>
              <a:xfrm>
                <a:off x="4386945" y="2915377"/>
                <a:ext cx="1068977" cy="1068977"/>
              </a:xfrm>
              <a:prstGeom prst="ellipse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92CA91-7ACE-0E32-ACD5-48A97DA22BAC}"/>
                  </a:ext>
                </a:extLst>
              </p:cNvPr>
              <p:cNvSpPr/>
              <p:nvPr/>
            </p:nvSpPr>
            <p:spPr>
              <a:xfrm>
                <a:off x="4996212" y="1676836"/>
                <a:ext cx="1519646" cy="44805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경영</a:t>
                </a:r>
                <a:r>
                  <a:rPr lang="en-US" altLang="ko-KR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유통</a:t>
                </a: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BC49F298-7162-6200-02E4-85B9053669F8}"/>
                  </a:ext>
                </a:extLst>
              </p:cNvPr>
              <p:cNvSpPr/>
              <p:nvPr/>
            </p:nvSpPr>
            <p:spPr>
              <a:xfrm>
                <a:off x="4256905" y="5101348"/>
                <a:ext cx="2998260" cy="112602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관련기관 및 서비스 시스템 연계</a:t>
                </a:r>
                <a:endParaRPr lang="en-US" altLang="ko-K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원산지정보관리시스템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GAP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정보서비스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도매시장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친환경농산물정보서비스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가격유통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대형유통업체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IMO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안전관리시스템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국립종자원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 </a:t>
                </a:r>
              </a:p>
              <a:p>
                <a:pPr algn="ctr"/>
                <a:r>
                  <a:rPr lang="ko-KR" altLang="en-US" sz="11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금융결재원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금융기관</a:t>
                </a:r>
              </a:p>
            </p:txBody>
          </p:sp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F508DCB6-2352-DF40-D526-641CD9E991FB}"/>
                  </a:ext>
                </a:extLst>
              </p:cNvPr>
              <p:cNvSpPr/>
              <p:nvPr/>
            </p:nvSpPr>
            <p:spPr>
              <a:xfrm>
                <a:off x="4256904" y="2284641"/>
                <a:ext cx="2998259" cy="375188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경영정보시스템</a:t>
                </a:r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(ERP)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graphicFrame>
            <p:nvGraphicFramePr>
              <p:cNvPr id="28" name="다이어그램 27">
                <a:extLst>
                  <a:ext uri="{FF2B5EF4-FFF2-40B4-BE49-F238E27FC236}">
                    <a16:creationId xmlns:a16="http://schemas.microsoft.com/office/drawing/2014/main" id="{DA84567E-2869-B022-6C93-8CCC0CACC9CB}"/>
                  </a:ext>
                </a:extLst>
              </p:cNvPr>
              <p:cNvGraphicFramePr/>
              <p:nvPr/>
            </p:nvGraphicFramePr>
            <p:xfrm>
              <a:off x="4178718" y="2724038"/>
              <a:ext cx="1507984" cy="147348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graphicFrame>
            <p:nvGraphicFramePr>
              <p:cNvPr id="29" name="다이어그램 28">
                <a:extLst>
                  <a:ext uri="{FF2B5EF4-FFF2-40B4-BE49-F238E27FC236}">
                    <a16:creationId xmlns:a16="http://schemas.microsoft.com/office/drawing/2014/main" id="{CC623AEF-622A-F1AB-FD3B-C07BDDA86FDE}"/>
                  </a:ext>
                </a:extLst>
              </p:cNvPr>
              <p:cNvGraphicFramePr/>
              <p:nvPr/>
            </p:nvGraphicFramePr>
            <p:xfrm>
              <a:off x="5761866" y="2724038"/>
              <a:ext cx="1507984" cy="147348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  <p:sp>
            <p:nvSpPr>
              <p:cNvPr id="30" name="화살표: 왼쪽/오른쪽 29">
                <a:extLst>
                  <a:ext uri="{FF2B5EF4-FFF2-40B4-BE49-F238E27FC236}">
                    <a16:creationId xmlns:a16="http://schemas.microsoft.com/office/drawing/2014/main" id="{B50EC056-0182-5E40-11E9-992BA2D97873}"/>
                  </a:ext>
                </a:extLst>
              </p:cNvPr>
              <p:cNvSpPr/>
              <p:nvPr/>
            </p:nvSpPr>
            <p:spPr>
              <a:xfrm rot="5400000">
                <a:off x="5472642" y="4642644"/>
                <a:ext cx="375188" cy="235205"/>
              </a:xfrm>
              <a:prstGeom prst="leftRight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91010CC-DECE-329C-031A-D2C7E6668F2C}"/>
                  </a:ext>
                </a:extLst>
              </p:cNvPr>
              <p:cNvSpPr txBox="1"/>
              <p:nvPr/>
            </p:nvSpPr>
            <p:spPr>
              <a:xfrm>
                <a:off x="4401666" y="4516952"/>
                <a:ext cx="900193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전자수발주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자금이체</a:t>
                </a:r>
                <a:endParaRPr lang="ko-KR" altLang="en-US" sz="1100" dirty="0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7E476D0-B622-84A5-A07D-F516C68C2831}"/>
                  </a:ext>
                </a:extLst>
              </p:cNvPr>
              <p:cNvSpPr txBox="1"/>
              <p:nvPr/>
            </p:nvSpPr>
            <p:spPr>
              <a:xfrm>
                <a:off x="5839332" y="4525661"/>
                <a:ext cx="1353943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가격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유통정보 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GAP</a:t>
                </a: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이력추적정보 등</a:t>
                </a:r>
                <a:endParaRPr lang="ko-KR" altLang="en-US" sz="1100" dirty="0"/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0F708C29-BCB2-92D1-255E-37BFAC3469F5}"/>
                </a:ext>
              </a:extLst>
            </p:cNvPr>
            <p:cNvGrpSpPr/>
            <p:nvPr/>
          </p:nvGrpSpPr>
          <p:grpSpPr>
            <a:xfrm>
              <a:off x="6868732" y="2716242"/>
              <a:ext cx="860128" cy="603364"/>
              <a:chOff x="3123931" y="3701138"/>
              <a:chExt cx="860128" cy="603364"/>
            </a:xfrm>
          </p:grpSpPr>
          <p:sp>
            <p:nvSpPr>
              <p:cNvPr id="21" name="화살표: 왼쪽/오른쪽 20">
                <a:extLst>
                  <a:ext uri="{FF2B5EF4-FFF2-40B4-BE49-F238E27FC236}">
                    <a16:creationId xmlns:a16="http://schemas.microsoft.com/office/drawing/2014/main" id="{78F70383-34C2-B438-0C70-044E47BD79E9}"/>
                  </a:ext>
                </a:extLst>
              </p:cNvPr>
              <p:cNvSpPr/>
              <p:nvPr/>
            </p:nvSpPr>
            <p:spPr>
              <a:xfrm>
                <a:off x="3209134" y="4069297"/>
                <a:ext cx="567046" cy="235205"/>
              </a:xfrm>
              <a:prstGeom prst="leftRight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BE4410E-6BB2-5B48-5F1C-7C060D24453E}"/>
                  </a:ext>
                </a:extLst>
              </p:cNvPr>
              <p:cNvSpPr txBox="1"/>
              <p:nvPr/>
            </p:nvSpPr>
            <p:spPr>
              <a:xfrm>
                <a:off x="3123931" y="3701138"/>
                <a:ext cx="860128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위치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.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품질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재고정보</a:t>
                </a:r>
                <a:endParaRPr lang="ko-KR" altLang="en-US" sz="1100" dirty="0"/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7731ACA4-BF4B-20EB-E840-5647E1AA5573}"/>
                </a:ext>
              </a:extLst>
            </p:cNvPr>
            <p:cNvGrpSpPr/>
            <p:nvPr/>
          </p:nvGrpSpPr>
          <p:grpSpPr>
            <a:xfrm>
              <a:off x="6868732" y="4409998"/>
              <a:ext cx="878065" cy="653241"/>
              <a:chOff x="3123931" y="3865995"/>
              <a:chExt cx="878065" cy="653241"/>
            </a:xfrm>
          </p:grpSpPr>
          <p:sp>
            <p:nvSpPr>
              <p:cNvPr id="18" name="화살표: 왼쪽/오른쪽 17">
                <a:extLst>
                  <a:ext uri="{FF2B5EF4-FFF2-40B4-BE49-F238E27FC236}">
                    <a16:creationId xmlns:a16="http://schemas.microsoft.com/office/drawing/2014/main" id="{BB8F579C-2E6E-155E-EB24-0B176C92B495}"/>
                  </a:ext>
                </a:extLst>
              </p:cNvPr>
              <p:cNvSpPr/>
              <p:nvPr/>
            </p:nvSpPr>
            <p:spPr>
              <a:xfrm>
                <a:off x="3209134" y="4069297"/>
                <a:ext cx="567046" cy="235205"/>
              </a:xfrm>
              <a:prstGeom prst="leftRight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B1FED69-2A54-E18A-D89F-8DD4B655D3CA}"/>
                  </a:ext>
                </a:extLst>
              </p:cNvPr>
              <p:cNvSpPr txBox="1"/>
              <p:nvPr/>
            </p:nvSpPr>
            <p:spPr>
              <a:xfrm>
                <a:off x="3141868" y="3865995"/>
                <a:ext cx="860128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생산정보</a:t>
                </a:r>
                <a:endParaRPr lang="ko-KR" altLang="en-US" sz="1100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0722CFF-4A4B-CA75-CF40-D15725CCD378}"/>
                  </a:ext>
                </a:extLst>
              </p:cNvPr>
              <p:cNvSpPr txBox="1"/>
              <p:nvPr/>
            </p:nvSpPr>
            <p:spPr>
              <a:xfrm>
                <a:off x="3123931" y="4257626"/>
                <a:ext cx="860128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경영정보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618C8AD2-C478-3692-A2A7-FFCF49449F90}"/>
                </a:ext>
              </a:extLst>
            </p:cNvPr>
            <p:cNvGrpSpPr/>
            <p:nvPr/>
          </p:nvGrpSpPr>
          <p:grpSpPr>
            <a:xfrm>
              <a:off x="7585170" y="1676836"/>
              <a:ext cx="2046420" cy="4559246"/>
              <a:chOff x="7471954" y="1676836"/>
              <a:chExt cx="2046420" cy="4559246"/>
            </a:xfrm>
          </p:grpSpPr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FA75771B-CE29-E64C-85D8-CE025D775642}"/>
                  </a:ext>
                </a:extLst>
              </p:cNvPr>
              <p:cNvSpPr/>
              <p:nvPr/>
            </p:nvSpPr>
            <p:spPr>
              <a:xfrm>
                <a:off x="7676607" y="1676836"/>
                <a:ext cx="1519646" cy="44805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판매</a:t>
                </a:r>
                <a:r>
                  <a:rPr lang="en-US" altLang="ko-KR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소비</a:t>
                </a: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3847EC17-76CA-F539-9ED7-C969C15F2E21}"/>
                  </a:ext>
                </a:extLst>
              </p:cNvPr>
              <p:cNvSpPr/>
              <p:nvPr/>
            </p:nvSpPr>
            <p:spPr>
              <a:xfrm>
                <a:off x="7471954" y="2284640"/>
                <a:ext cx="2046420" cy="1547131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이력</a:t>
                </a:r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인증 조회</a:t>
                </a:r>
                <a:endPara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키오스크를 이용한 상품 이력조회</a:t>
                </a:r>
                <a:endParaRPr lang="en-US" altLang="ko-KR" sz="105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endParaRPr lang="en-US" altLang="ko-KR" sz="105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모바일 기기를 이용한 친환경 제품인증 조회</a:t>
                </a:r>
              </a:p>
            </p:txBody>
          </p:sp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CEB8369D-0890-3FAB-7CED-E3C450733211}"/>
                  </a:ext>
                </a:extLst>
              </p:cNvPr>
              <p:cNvSpPr/>
              <p:nvPr/>
            </p:nvSpPr>
            <p:spPr>
              <a:xfrm>
                <a:off x="7471954" y="3991519"/>
                <a:ext cx="2046420" cy="2244563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정책</a:t>
                </a:r>
                <a:r>
                  <a:rPr lang="en-US" altLang="ko-KR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연구</a:t>
                </a:r>
                <a:endParaRPr lang="en-US" altLang="ko-K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1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농진청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/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연구기관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</a:t>
                </a:r>
                <a:r>
                  <a:rPr lang="ko-KR" altLang="en-US" sz="11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센싱정보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,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생산정보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분석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.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연구 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→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컨설팅 등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피드백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)</a:t>
                </a:r>
              </a:p>
              <a:p>
                <a:pPr algn="ctr"/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정책분석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정책결정 기초자료 공유 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→ </a:t>
                </a:r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정책 결정과정 </a:t>
                </a:r>
                <a:endParaRPr lang="en-US" altLang="ko-KR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/>
                <a:r>
                  <a:rPr lang="ko-KR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정밀성 제고</a:t>
                </a:r>
                <a:r>
                  <a:rPr lang="en-US" altLang="ko-KR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)</a:t>
                </a:r>
              </a:p>
            </p:txBody>
          </p:sp>
        </p:grpSp>
      </p:grpSp>
      <p:sp>
        <p:nvSpPr>
          <p:cNvPr id="53" name="제목 1">
            <a:extLst>
              <a:ext uri="{FF2B5EF4-FFF2-40B4-BE49-F238E27FC236}">
                <a16:creationId xmlns:a16="http://schemas.microsoft.com/office/drawing/2014/main" id="{076ECA4A-9889-7F40-D30D-72B6274FDEBD}"/>
              </a:ext>
            </a:extLst>
          </p:cNvPr>
          <p:cNvSpPr txBox="1">
            <a:spLocks/>
          </p:cNvSpPr>
          <p:nvPr/>
        </p:nvSpPr>
        <p:spPr>
          <a:xfrm>
            <a:off x="1110903" y="1071054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스마트농업 개념도 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40020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AB6F1-7EA8-DF11-E78D-282ACD418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10B43FE-C906-250F-880A-104BF91BA44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1CA437-C159-0323-528B-EA0AA5A6AC4A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E47084C-71C8-6A1D-6FA8-1F938B37F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85" y="1521887"/>
            <a:ext cx="4820323" cy="409632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BD33B07-5CEA-F339-92C7-C83B1FE3D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449" y="1413355"/>
            <a:ext cx="5344271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4024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0ACAF-FFF8-2D25-DE03-B2072038D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C208D098-6528-412F-826F-AAC8012372E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4700" y="420688"/>
            <a:ext cx="2135188" cy="1879600"/>
            <a:chOff x="488" y="265"/>
            <a:chExt cx="1345" cy="1184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AA183BAE-BA2C-88F9-4E59-93D2D769FC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6" y="781"/>
              <a:ext cx="819" cy="667"/>
            </a:xfrm>
            <a:custGeom>
              <a:avLst/>
              <a:gdLst>
                <a:gd name="T0" fmla="*/ 509 w 566"/>
                <a:gd name="T1" fmla="*/ 461 h 461"/>
                <a:gd name="T2" fmla="*/ 0 w 566"/>
                <a:gd name="T3" fmla="*/ 0 h 461"/>
                <a:gd name="T4" fmla="*/ 566 w 566"/>
                <a:gd name="T5" fmla="*/ 427 h 461"/>
                <a:gd name="T6" fmla="*/ 509 w 566"/>
                <a:gd name="T7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6" h="461">
                  <a:moveTo>
                    <a:pt x="509" y="461"/>
                  </a:moveTo>
                  <a:cubicBezTo>
                    <a:pt x="301" y="345"/>
                    <a:pt x="132" y="191"/>
                    <a:pt x="0" y="0"/>
                  </a:cubicBezTo>
                  <a:cubicBezTo>
                    <a:pt x="222" y="223"/>
                    <a:pt x="410" y="366"/>
                    <a:pt x="566" y="427"/>
                  </a:cubicBezTo>
                  <a:lnTo>
                    <a:pt x="509" y="46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CDE4E1D0-52FD-BDDC-C5A4-9DD75E7E42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" y="264"/>
              <a:ext cx="895" cy="906"/>
            </a:xfrm>
            <a:custGeom>
              <a:avLst/>
              <a:gdLst>
                <a:gd name="T0" fmla="*/ 552 w 619"/>
                <a:gd name="T1" fmla="*/ 140 h 627"/>
                <a:gd name="T2" fmla="*/ 528 w 619"/>
                <a:gd name="T3" fmla="*/ 207 h 627"/>
                <a:gd name="T4" fmla="*/ 452 w 619"/>
                <a:gd name="T5" fmla="*/ 273 h 627"/>
                <a:gd name="T6" fmla="*/ 476 w 619"/>
                <a:gd name="T7" fmla="*/ 270 h 627"/>
                <a:gd name="T8" fmla="*/ 529 w 619"/>
                <a:gd name="T9" fmla="*/ 273 h 627"/>
                <a:gd name="T10" fmla="*/ 619 w 619"/>
                <a:gd name="T11" fmla="*/ 354 h 627"/>
                <a:gd name="T12" fmla="*/ 611 w 619"/>
                <a:gd name="T13" fmla="*/ 401 h 627"/>
                <a:gd name="T14" fmla="*/ 577 w 619"/>
                <a:gd name="T15" fmla="*/ 435 h 627"/>
                <a:gd name="T16" fmla="*/ 455 w 619"/>
                <a:gd name="T17" fmla="*/ 432 h 627"/>
                <a:gd name="T18" fmla="*/ 416 w 619"/>
                <a:gd name="T19" fmla="*/ 412 h 627"/>
                <a:gd name="T20" fmla="*/ 402 w 619"/>
                <a:gd name="T21" fmla="*/ 402 h 627"/>
                <a:gd name="T22" fmla="*/ 441 w 619"/>
                <a:gd name="T23" fmla="*/ 462 h 627"/>
                <a:gd name="T24" fmla="*/ 452 w 619"/>
                <a:gd name="T25" fmla="*/ 526 h 627"/>
                <a:gd name="T26" fmla="*/ 415 w 619"/>
                <a:gd name="T27" fmla="*/ 606 h 627"/>
                <a:gd name="T28" fmla="*/ 378 w 619"/>
                <a:gd name="T29" fmla="*/ 622 h 627"/>
                <a:gd name="T30" fmla="*/ 321 w 619"/>
                <a:gd name="T31" fmla="*/ 613 h 627"/>
                <a:gd name="T32" fmla="*/ 282 w 619"/>
                <a:gd name="T33" fmla="*/ 570 h 627"/>
                <a:gd name="T34" fmla="*/ 266 w 619"/>
                <a:gd name="T35" fmla="*/ 502 h 627"/>
                <a:gd name="T36" fmla="*/ 270 w 619"/>
                <a:gd name="T37" fmla="*/ 432 h 627"/>
                <a:gd name="T38" fmla="*/ 265 w 619"/>
                <a:gd name="T39" fmla="*/ 445 h 627"/>
                <a:gd name="T40" fmla="*/ 247 w 619"/>
                <a:gd name="T41" fmla="*/ 477 h 627"/>
                <a:gd name="T42" fmla="*/ 167 w 619"/>
                <a:gd name="T43" fmla="*/ 541 h 627"/>
                <a:gd name="T44" fmla="*/ 100 w 619"/>
                <a:gd name="T45" fmla="*/ 545 h 627"/>
                <a:gd name="T46" fmla="*/ 46 w 619"/>
                <a:gd name="T47" fmla="*/ 484 h 627"/>
                <a:gd name="T48" fmla="*/ 97 w 619"/>
                <a:gd name="T49" fmla="*/ 378 h 627"/>
                <a:gd name="T50" fmla="*/ 142 w 619"/>
                <a:gd name="T51" fmla="*/ 352 h 627"/>
                <a:gd name="T52" fmla="*/ 163 w 619"/>
                <a:gd name="T53" fmla="*/ 344 h 627"/>
                <a:gd name="T54" fmla="*/ 97 w 619"/>
                <a:gd name="T55" fmla="*/ 331 h 627"/>
                <a:gd name="T56" fmla="*/ 49 w 619"/>
                <a:gd name="T57" fmla="*/ 307 h 627"/>
                <a:gd name="T58" fmla="*/ 16 w 619"/>
                <a:gd name="T59" fmla="*/ 272 h 627"/>
                <a:gd name="T60" fmla="*/ 0 w 619"/>
                <a:gd name="T61" fmla="*/ 229 h 627"/>
                <a:gd name="T62" fmla="*/ 31 w 619"/>
                <a:gd name="T63" fmla="*/ 162 h 627"/>
                <a:gd name="T64" fmla="*/ 53 w 619"/>
                <a:gd name="T65" fmla="*/ 152 h 627"/>
                <a:gd name="T66" fmla="*/ 63 w 619"/>
                <a:gd name="T67" fmla="*/ 150 h 627"/>
                <a:gd name="T68" fmla="*/ 175 w 619"/>
                <a:gd name="T69" fmla="*/ 186 h 627"/>
                <a:gd name="T70" fmla="*/ 216 w 619"/>
                <a:gd name="T71" fmla="*/ 226 h 627"/>
                <a:gd name="T72" fmla="*/ 192 w 619"/>
                <a:gd name="T73" fmla="*/ 174 h 627"/>
                <a:gd name="T74" fmla="*/ 173 w 619"/>
                <a:gd name="T75" fmla="*/ 94 h 627"/>
                <a:gd name="T76" fmla="*/ 182 w 619"/>
                <a:gd name="T77" fmla="*/ 43 h 627"/>
                <a:gd name="T78" fmla="*/ 218 w 619"/>
                <a:gd name="T79" fmla="*/ 7 h 627"/>
                <a:gd name="T80" fmla="*/ 239 w 619"/>
                <a:gd name="T81" fmla="*/ 2 h 627"/>
                <a:gd name="T82" fmla="*/ 287 w 619"/>
                <a:gd name="T83" fmla="*/ 8 h 627"/>
                <a:gd name="T84" fmla="*/ 359 w 619"/>
                <a:gd name="T85" fmla="*/ 173 h 627"/>
                <a:gd name="T86" fmla="*/ 405 w 619"/>
                <a:gd name="T87" fmla="*/ 87 h 627"/>
                <a:gd name="T88" fmla="*/ 479 w 619"/>
                <a:gd name="T89" fmla="*/ 54 h 627"/>
                <a:gd name="T90" fmla="*/ 490 w 619"/>
                <a:gd name="T91" fmla="*/ 56 h 627"/>
                <a:gd name="T92" fmla="*/ 515 w 619"/>
                <a:gd name="T93" fmla="*/ 65 h 627"/>
                <a:gd name="T94" fmla="*/ 552 w 619"/>
                <a:gd name="T95" fmla="*/ 14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9" h="627">
                  <a:moveTo>
                    <a:pt x="552" y="140"/>
                  </a:moveTo>
                  <a:cubicBezTo>
                    <a:pt x="552" y="159"/>
                    <a:pt x="544" y="182"/>
                    <a:pt x="528" y="207"/>
                  </a:cubicBezTo>
                  <a:cubicBezTo>
                    <a:pt x="509" y="234"/>
                    <a:pt x="484" y="256"/>
                    <a:pt x="452" y="273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96" y="269"/>
                    <a:pt x="514" y="270"/>
                    <a:pt x="529" y="273"/>
                  </a:cubicBezTo>
                  <a:cubicBezTo>
                    <a:pt x="582" y="281"/>
                    <a:pt x="612" y="308"/>
                    <a:pt x="619" y="354"/>
                  </a:cubicBezTo>
                  <a:cubicBezTo>
                    <a:pt x="619" y="372"/>
                    <a:pt x="616" y="387"/>
                    <a:pt x="611" y="401"/>
                  </a:cubicBezTo>
                  <a:cubicBezTo>
                    <a:pt x="604" y="417"/>
                    <a:pt x="593" y="428"/>
                    <a:pt x="577" y="435"/>
                  </a:cubicBezTo>
                  <a:cubicBezTo>
                    <a:pt x="538" y="451"/>
                    <a:pt x="497" y="450"/>
                    <a:pt x="455" y="432"/>
                  </a:cubicBezTo>
                  <a:cubicBezTo>
                    <a:pt x="442" y="427"/>
                    <a:pt x="429" y="421"/>
                    <a:pt x="416" y="412"/>
                  </a:cubicBezTo>
                  <a:cubicBezTo>
                    <a:pt x="402" y="402"/>
                    <a:pt x="402" y="402"/>
                    <a:pt x="402" y="402"/>
                  </a:cubicBezTo>
                  <a:cubicBezTo>
                    <a:pt x="420" y="419"/>
                    <a:pt x="433" y="439"/>
                    <a:pt x="441" y="462"/>
                  </a:cubicBezTo>
                  <a:cubicBezTo>
                    <a:pt x="448" y="480"/>
                    <a:pt x="451" y="502"/>
                    <a:pt x="452" y="526"/>
                  </a:cubicBezTo>
                  <a:cubicBezTo>
                    <a:pt x="453" y="561"/>
                    <a:pt x="441" y="588"/>
                    <a:pt x="415" y="606"/>
                  </a:cubicBezTo>
                  <a:cubicBezTo>
                    <a:pt x="403" y="615"/>
                    <a:pt x="390" y="620"/>
                    <a:pt x="378" y="622"/>
                  </a:cubicBezTo>
                  <a:cubicBezTo>
                    <a:pt x="356" y="627"/>
                    <a:pt x="337" y="624"/>
                    <a:pt x="321" y="613"/>
                  </a:cubicBezTo>
                  <a:cubicBezTo>
                    <a:pt x="310" y="605"/>
                    <a:pt x="297" y="591"/>
                    <a:pt x="282" y="570"/>
                  </a:cubicBezTo>
                  <a:cubicBezTo>
                    <a:pt x="272" y="551"/>
                    <a:pt x="266" y="528"/>
                    <a:pt x="266" y="502"/>
                  </a:cubicBezTo>
                  <a:cubicBezTo>
                    <a:pt x="266" y="491"/>
                    <a:pt x="267" y="467"/>
                    <a:pt x="270" y="432"/>
                  </a:cubicBezTo>
                  <a:cubicBezTo>
                    <a:pt x="265" y="445"/>
                    <a:pt x="265" y="445"/>
                    <a:pt x="265" y="445"/>
                  </a:cubicBezTo>
                  <a:cubicBezTo>
                    <a:pt x="260" y="457"/>
                    <a:pt x="254" y="467"/>
                    <a:pt x="247" y="477"/>
                  </a:cubicBezTo>
                  <a:cubicBezTo>
                    <a:pt x="226" y="509"/>
                    <a:pt x="199" y="530"/>
                    <a:pt x="167" y="541"/>
                  </a:cubicBezTo>
                  <a:cubicBezTo>
                    <a:pt x="143" y="549"/>
                    <a:pt x="121" y="550"/>
                    <a:pt x="100" y="545"/>
                  </a:cubicBezTo>
                  <a:cubicBezTo>
                    <a:pt x="70" y="537"/>
                    <a:pt x="52" y="517"/>
                    <a:pt x="46" y="484"/>
                  </a:cubicBezTo>
                  <a:cubicBezTo>
                    <a:pt x="38" y="445"/>
                    <a:pt x="55" y="409"/>
                    <a:pt x="97" y="378"/>
                  </a:cubicBezTo>
                  <a:cubicBezTo>
                    <a:pt x="110" y="369"/>
                    <a:pt x="125" y="360"/>
                    <a:pt x="142" y="352"/>
                  </a:cubicBezTo>
                  <a:cubicBezTo>
                    <a:pt x="163" y="344"/>
                    <a:pt x="163" y="344"/>
                    <a:pt x="163" y="344"/>
                  </a:cubicBezTo>
                  <a:cubicBezTo>
                    <a:pt x="141" y="342"/>
                    <a:pt x="119" y="338"/>
                    <a:pt x="97" y="331"/>
                  </a:cubicBezTo>
                  <a:cubicBezTo>
                    <a:pt x="75" y="324"/>
                    <a:pt x="59" y="316"/>
                    <a:pt x="49" y="307"/>
                  </a:cubicBezTo>
                  <a:cubicBezTo>
                    <a:pt x="35" y="297"/>
                    <a:pt x="24" y="285"/>
                    <a:pt x="16" y="272"/>
                  </a:cubicBezTo>
                  <a:cubicBezTo>
                    <a:pt x="6" y="256"/>
                    <a:pt x="1" y="242"/>
                    <a:pt x="0" y="229"/>
                  </a:cubicBezTo>
                  <a:cubicBezTo>
                    <a:pt x="0" y="198"/>
                    <a:pt x="10" y="176"/>
                    <a:pt x="31" y="162"/>
                  </a:cubicBezTo>
                  <a:cubicBezTo>
                    <a:pt x="38" y="157"/>
                    <a:pt x="46" y="154"/>
                    <a:pt x="53" y="152"/>
                  </a:cubicBezTo>
                  <a:cubicBezTo>
                    <a:pt x="57" y="151"/>
                    <a:pt x="60" y="150"/>
                    <a:pt x="63" y="150"/>
                  </a:cubicBezTo>
                  <a:cubicBezTo>
                    <a:pt x="102" y="147"/>
                    <a:pt x="139" y="159"/>
                    <a:pt x="175" y="186"/>
                  </a:cubicBezTo>
                  <a:cubicBezTo>
                    <a:pt x="193" y="199"/>
                    <a:pt x="206" y="212"/>
                    <a:pt x="216" y="226"/>
                  </a:cubicBezTo>
                  <a:cubicBezTo>
                    <a:pt x="207" y="211"/>
                    <a:pt x="199" y="193"/>
                    <a:pt x="192" y="174"/>
                  </a:cubicBezTo>
                  <a:cubicBezTo>
                    <a:pt x="180" y="144"/>
                    <a:pt x="174" y="117"/>
                    <a:pt x="173" y="94"/>
                  </a:cubicBezTo>
                  <a:cubicBezTo>
                    <a:pt x="172" y="75"/>
                    <a:pt x="175" y="58"/>
                    <a:pt x="182" y="43"/>
                  </a:cubicBezTo>
                  <a:cubicBezTo>
                    <a:pt x="190" y="26"/>
                    <a:pt x="202" y="14"/>
                    <a:pt x="218" y="7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56" y="0"/>
                    <a:pt x="272" y="2"/>
                    <a:pt x="287" y="8"/>
                  </a:cubicBezTo>
                  <a:cubicBezTo>
                    <a:pt x="333" y="27"/>
                    <a:pt x="357" y="82"/>
                    <a:pt x="359" y="173"/>
                  </a:cubicBezTo>
                  <a:cubicBezTo>
                    <a:pt x="371" y="137"/>
                    <a:pt x="386" y="109"/>
                    <a:pt x="405" y="87"/>
                  </a:cubicBezTo>
                  <a:cubicBezTo>
                    <a:pt x="428" y="62"/>
                    <a:pt x="453" y="51"/>
                    <a:pt x="479" y="54"/>
                  </a:cubicBezTo>
                  <a:cubicBezTo>
                    <a:pt x="490" y="56"/>
                    <a:pt x="490" y="56"/>
                    <a:pt x="490" y="56"/>
                  </a:cubicBezTo>
                  <a:cubicBezTo>
                    <a:pt x="499" y="57"/>
                    <a:pt x="507" y="60"/>
                    <a:pt x="515" y="65"/>
                  </a:cubicBezTo>
                  <a:cubicBezTo>
                    <a:pt x="538" y="79"/>
                    <a:pt x="551" y="104"/>
                    <a:pt x="552" y="14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9638544E-0EEC-074E-2DF5-DBEC2AF3D8A4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488" y="265"/>
              <a:ext cx="1345" cy="1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1C23A10A-2F66-C369-32A1-74AE51BAF8F7}"/>
              </a:ext>
            </a:extLst>
          </p:cNvPr>
          <p:cNvSpPr/>
          <p:nvPr/>
        </p:nvSpPr>
        <p:spPr>
          <a:xfrm>
            <a:off x="0" y="2188843"/>
            <a:ext cx="12192000" cy="1897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53427D-179E-77EC-0B52-67AF386E412B}"/>
              </a:ext>
            </a:extLst>
          </p:cNvPr>
          <p:cNvSpPr txBox="1"/>
          <p:nvPr/>
        </p:nvSpPr>
        <p:spPr>
          <a:xfrm>
            <a:off x="4556357" y="2946806"/>
            <a:ext cx="6022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농업법인 설립 실무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D7AABC-25E2-329E-9CAE-00380731286C}"/>
              </a:ext>
            </a:extLst>
          </p:cNvPr>
          <p:cNvSpPr/>
          <p:nvPr/>
        </p:nvSpPr>
        <p:spPr>
          <a:xfrm>
            <a:off x="2452489" y="2571479"/>
            <a:ext cx="1800000" cy="18000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652391B9-A4CF-344D-6DF2-2225616199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72" y="2298701"/>
            <a:ext cx="545556" cy="54555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0BD659B-E642-8AE5-9FAD-4759FC79ACC1}"/>
              </a:ext>
            </a:extLst>
          </p:cNvPr>
          <p:cNvSpPr txBox="1"/>
          <p:nvPr/>
        </p:nvSpPr>
        <p:spPr>
          <a:xfrm>
            <a:off x="2747195" y="2784181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Ⅲ</a:t>
            </a:r>
            <a:endParaRPr lang="ko-KR" altLang="en-US" sz="8000" b="1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9735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법인설립기초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차이점</a:t>
            </a:r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93EF7082-5C17-650D-866E-A491D9981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5587" y="2145323"/>
            <a:ext cx="2092446" cy="2730048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1F4E79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개인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사업자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A41B09C7-8103-1507-094F-1513B764D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6431" y="2145323"/>
            <a:ext cx="2092446" cy="2730048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1F4E79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법인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사업자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292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법인설립기초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간략행정절차</a:t>
            </a:r>
          </a:p>
        </p:txBody>
      </p: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ABC17DC4-8C37-25E7-D959-BE8EECE3F0A4}"/>
              </a:ext>
            </a:extLst>
          </p:cNvPr>
          <p:cNvGraphicFramePr>
            <a:graphicFrameLocks noGrp="1"/>
          </p:cNvGraphicFramePr>
          <p:nvPr/>
        </p:nvGraphicFramePr>
        <p:xfrm>
          <a:off x="548639" y="1985554"/>
          <a:ext cx="10628948" cy="42424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972491">
                  <a:extLst>
                    <a:ext uri="{9D8B030D-6E8A-4147-A177-3AD203B41FA5}">
                      <a16:colId xmlns:a16="http://schemas.microsoft.com/office/drawing/2014/main" val="1155328142"/>
                    </a:ext>
                  </a:extLst>
                </a:gridCol>
                <a:gridCol w="3122023">
                  <a:extLst>
                    <a:ext uri="{9D8B030D-6E8A-4147-A177-3AD203B41FA5}">
                      <a16:colId xmlns:a16="http://schemas.microsoft.com/office/drawing/2014/main" val="2677924758"/>
                    </a:ext>
                  </a:extLst>
                </a:gridCol>
                <a:gridCol w="5534434">
                  <a:extLst>
                    <a:ext uri="{9D8B030D-6E8A-4147-A177-3AD203B41FA5}">
                      <a16:colId xmlns:a16="http://schemas.microsoft.com/office/drawing/2014/main" val="1845898102"/>
                    </a:ext>
                  </a:extLst>
                </a:gridCol>
              </a:tblGrid>
              <a:tr h="95797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/>
                        <a:t>필수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err="1"/>
                        <a:t>시군청</a:t>
                      </a:r>
                      <a:endParaRPr lang="en-US" altLang="ko-KR" sz="2000" b="0" dirty="0"/>
                    </a:p>
                    <a:p>
                      <a:pPr algn="ctr" latinLnBrk="1"/>
                      <a:r>
                        <a:rPr lang="en-US" altLang="ko-KR" sz="2000" b="0" dirty="0"/>
                        <a:t>(</a:t>
                      </a:r>
                      <a:r>
                        <a:rPr lang="ko-KR" altLang="en-US" sz="2000" b="0" dirty="0"/>
                        <a:t>법무사</a:t>
                      </a:r>
                      <a:r>
                        <a:rPr lang="en-US" altLang="ko-KR" sz="2000" b="0" dirty="0"/>
                        <a:t>)</a:t>
                      </a:r>
                      <a:endParaRPr lang="ko-KR" altLang="en-US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0" dirty="0"/>
                        <a:t>농업법인 설립신고 확인증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3346988"/>
                  </a:ext>
                </a:extLst>
              </a:tr>
              <a:tr h="136853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/>
                        <a:t>법원</a:t>
                      </a:r>
                      <a:endParaRPr lang="en-US" altLang="ko-KR" sz="2000" b="0" dirty="0"/>
                    </a:p>
                    <a:p>
                      <a:pPr algn="ctr" latinLnBrk="1"/>
                      <a:r>
                        <a:rPr lang="en-US" altLang="ko-KR" sz="2000" b="0" dirty="0"/>
                        <a:t>(</a:t>
                      </a:r>
                      <a:r>
                        <a:rPr lang="ko-KR" altLang="en-US" sz="2000" b="0" dirty="0"/>
                        <a:t>법무사</a:t>
                      </a:r>
                      <a:r>
                        <a:rPr lang="en-US" altLang="ko-KR" sz="2000" b="0" dirty="0"/>
                        <a:t>)</a:t>
                      </a:r>
                      <a:endParaRPr lang="ko-KR" altLang="en-US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0" dirty="0"/>
                        <a:t>법인등기 </a:t>
                      </a:r>
                      <a:r>
                        <a:rPr lang="en-US" altLang="ko-KR" sz="2000" b="0" dirty="0"/>
                        <a:t>=</a:t>
                      </a:r>
                      <a:r>
                        <a:rPr lang="ko-KR" altLang="en-US" sz="2000" b="0" dirty="0"/>
                        <a:t> 출생신고</a:t>
                      </a:r>
                      <a:endParaRPr lang="en-US" altLang="ko-KR" sz="2000" b="0" dirty="0"/>
                    </a:p>
                    <a:p>
                      <a:pPr latinLnBrk="1"/>
                      <a:r>
                        <a:rPr lang="ko-KR" altLang="en-US" sz="2000" b="0" dirty="0"/>
                        <a:t>등기부등본 </a:t>
                      </a:r>
                      <a:r>
                        <a:rPr lang="en-US" altLang="ko-KR" sz="2000" b="0" dirty="0"/>
                        <a:t>=</a:t>
                      </a:r>
                      <a:r>
                        <a:rPr lang="ko-KR" altLang="en-US" sz="2000" b="0" dirty="0"/>
                        <a:t> 신분증</a:t>
                      </a:r>
                      <a:endParaRPr lang="en-US" altLang="ko-KR" sz="2000" b="0" dirty="0"/>
                    </a:p>
                    <a:p>
                      <a:pPr latinLnBrk="1"/>
                      <a:r>
                        <a:rPr lang="ko-KR" altLang="en-US" sz="2000" b="0" dirty="0" err="1"/>
                        <a:t>법인인감</a:t>
                      </a:r>
                      <a:r>
                        <a:rPr lang="ko-KR" altLang="en-US" sz="2000" b="0" dirty="0"/>
                        <a:t> </a:t>
                      </a:r>
                      <a:r>
                        <a:rPr lang="en-US" altLang="ko-KR" sz="2000" b="0" dirty="0"/>
                        <a:t>=</a:t>
                      </a:r>
                      <a:r>
                        <a:rPr lang="ko-KR" altLang="en-US" sz="2000" b="0" dirty="0"/>
                        <a:t> 지문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6185526"/>
                  </a:ext>
                </a:extLst>
              </a:tr>
              <a:tr h="95797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/>
                        <a:t>선택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/>
                        <a:t>국세청</a:t>
                      </a:r>
                      <a:endParaRPr lang="en-US" altLang="ko-KR" sz="2000" b="0" dirty="0"/>
                    </a:p>
                    <a:p>
                      <a:pPr algn="ctr" latinLnBrk="1"/>
                      <a:r>
                        <a:rPr lang="en-US" altLang="ko-KR" sz="2000" b="0" dirty="0"/>
                        <a:t>(</a:t>
                      </a:r>
                      <a:r>
                        <a:rPr lang="ko-KR" altLang="en-US" sz="2000" b="0" dirty="0"/>
                        <a:t>세무사</a:t>
                      </a:r>
                      <a:r>
                        <a:rPr lang="en-US" altLang="ko-KR" sz="2000" b="0" dirty="0"/>
                        <a:t>)</a:t>
                      </a:r>
                      <a:endParaRPr lang="ko-KR" altLang="en-US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0" dirty="0"/>
                        <a:t>사업자등록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337531"/>
                  </a:ext>
                </a:extLst>
              </a:tr>
              <a:tr h="9579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31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err="1"/>
                        <a:t>품관원</a:t>
                      </a:r>
                      <a:endParaRPr lang="en-US" altLang="ko-KR" sz="2000" b="0" dirty="0"/>
                    </a:p>
                    <a:p>
                      <a:pPr algn="ctr" latinLnBrk="1"/>
                      <a:r>
                        <a:rPr lang="en-US" altLang="ko-KR" sz="2000" b="0" dirty="0"/>
                        <a:t>(</a:t>
                      </a:r>
                      <a:r>
                        <a:rPr lang="ko-KR" altLang="en-US" sz="2000" b="0" dirty="0"/>
                        <a:t>대표</a:t>
                      </a:r>
                      <a:r>
                        <a:rPr lang="en-US" altLang="ko-KR" sz="2000" b="0" dirty="0"/>
                        <a:t>)</a:t>
                      </a:r>
                      <a:endParaRPr lang="ko-KR" altLang="en-US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0" dirty="0"/>
                        <a:t>농업경영체 등록</a:t>
                      </a:r>
                      <a:endParaRPr lang="en-US" altLang="ko-KR" sz="20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6236450"/>
                  </a:ext>
                </a:extLst>
              </a:tr>
            </a:tbl>
          </a:graphicData>
        </a:graphic>
      </p:graphicFrame>
      <p:sp>
        <p:nvSpPr>
          <p:cNvPr id="7" name="제목 1">
            <a:extLst>
              <a:ext uri="{FF2B5EF4-FFF2-40B4-BE49-F238E27FC236}">
                <a16:creationId xmlns:a16="http://schemas.microsoft.com/office/drawing/2014/main" id="{B6BB0D5A-7AE1-C454-58F7-AE4A2576846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법인의 이해</a:t>
            </a:r>
          </a:p>
        </p:txBody>
      </p:sp>
    </p:spTree>
    <p:extLst>
      <p:ext uri="{BB962C8B-B14F-4D97-AF65-F5344CB8AC3E}">
        <p14:creationId xmlns:p14="http://schemas.microsoft.com/office/powerpoint/2010/main" val="34022089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선택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농업세금혜택</a:t>
            </a:r>
          </a:p>
        </p:txBody>
      </p:sp>
      <p:sp>
        <p:nvSpPr>
          <p:cNvPr id="2" name="모서리가 둥근 직사각형 9">
            <a:extLst>
              <a:ext uri="{FF2B5EF4-FFF2-40B4-BE49-F238E27FC236}">
                <a16:creationId xmlns:a16="http://schemas.microsoft.com/office/drawing/2014/main" id="{88306E19-D1F5-B9B2-9250-7EBB89ADF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4156" y="2262892"/>
            <a:ext cx="3314700" cy="3672234"/>
          </a:xfrm>
          <a:prstGeom prst="roundRect">
            <a:avLst>
              <a:gd name="adj" fmla="val 6759"/>
            </a:avLst>
          </a:prstGeom>
          <a:solidFill>
            <a:srgbClr val="92D050"/>
          </a:solidFill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농업 세금혜택</a:t>
            </a:r>
          </a:p>
        </p:txBody>
      </p:sp>
      <p:sp>
        <p:nvSpPr>
          <p:cNvPr id="3" name="모서리가 둥근 직사각형 10">
            <a:extLst>
              <a:ext uri="{FF2B5EF4-FFF2-40B4-BE49-F238E27FC236}">
                <a16:creationId xmlns:a16="http://schemas.microsoft.com/office/drawing/2014/main" id="{4D9DD061-723F-2CD7-17B5-C6E4B37B4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4931" y="2262892"/>
            <a:ext cx="3314700" cy="3672234"/>
          </a:xfrm>
          <a:prstGeom prst="roundRect">
            <a:avLst>
              <a:gd name="adj" fmla="val 6759"/>
            </a:avLst>
          </a:prstGeom>
          <a:solidFill>
            <a:srgbClr val="FFD071"/>
          </a:solidFill>
          <a:ln w="38100" algn="ctr">
            <a:solidFill>
              <a:srgbClr val="6600FF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세법적용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62A578BE-63B9-FCDD-EED9-3B4DFBBF5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8584" y="3343412"/>
            <a:ext cx="1502921" cy="2132559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영농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조합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225C3E53-3132-3080-7661-1D9AC317C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8585" y="3343191"/>
            <a:ext cx="1502921" cy="2132560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협동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조합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651E87D3-A165-89E3-C6FB-A1841BED3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1506" y="3343191"/>
            <a:ext cx="1502921" cy="2132559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농업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회사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법인</a:t>
            </a:r>
            <a:endParaRPr lang="en-US" altLang="ko-KR" sz="3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86C29B9F-011D-35AD-9F76-AEBC25F0E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2561" y="1470983"/>
            <a:ext cx="5783874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ko-KR" altLang="en-US" sz="2800" dirty="0" err="1">
                <a:latin typeface="휴먼둥근헤드라인" pitchFamily="18" charset="-127"/>
                <a:ea typeface="휴먼둥근헤드라인" pitchFamily="18" charset="-127"/>
              </a:rPr>
              <a:t>농업경영체등록증</a:t>
            </a:r>
            <a:r>
              <a:rPr lang="en-US" altLang="ko-KR" sz="2800" dirty="0">
                <a:latin typeface="휴먼둥근헤드라인" pitchFamily="18" charset="-127"/>
                <a:ea typeface="휴먼둥근헤드라인" pitchFamily="18" charset="-127"/>
              </a:rPr>
              <a:t>? (</a:t>
            </a:r>
            <a:r>
              <a:rPr lang="ko-KR" altLang="en-US" sz="2800" dirty="0">
                <a:latin typeface="휴먼둥근헤드라인" pitchFamily="18" charset="-127"/>
                <a:ea typeface="휴먼둥근헤드라인" pitchFamily="18" charset="-127"/>
              </a:rPr>
              <a:t>품질관리원</a:t>
            </a:r>
            <a:r>
              <a:rPr lang="en-US" altLang="ko-KR" sz="2800" dirty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ko-KR" altLang="en-US" sz="2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45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선택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법 적용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95A8DAE-0242-C85B-B591-97ED69C46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634" y="1107086"/>
            <a:ext cx="5225287" cy="2884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3B3B5DD-AAEC-9204-B689-E49AC6CA8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634" y="4042584"/>
            <a:ext cx="5225287" cy="275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72505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선택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농업회사법인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B6BB0D5A-7AE1-C454-58F7-AE4A2576846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기업출자에 기업분류 및 책임</a:t>
            </a:r>
            <a:endParaRPr lang="en-US" altLang="ko-KR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6" name="그림 6">
            <a:extLst>
              <a:ext uri="{FF2B5EF4-FFF2-40B4-BE49-F238E27FC236}">
                <a16:creationId xmlns:a16="http://schemas.microsoft.com/office/drawing/2014/main" id="{625F3EF9-71BF-37AE-732F-2FFF5DEDE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2935287"/>
            <a:ext cx="11177587" cy="3071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6448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선택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농업회사법인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B6BB0D5A-7AE1-C454-58F7-AE4A2576846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기업출자에 기업분류 및 책임</a:t>
            </a:r>
            <a:endParaRPr lang="en-US" altLang="ko-KR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000F78D-0A03-9906-C743-AED34AF16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500" y="1577637"/>
            <a:ext cx="5874718" cy="236729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60BA710-3C8D-AB18-B837-DFD46FDDA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130" y="1519764"/>
            <a:ext cx="4861538" cy="270427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5130A68-638D-57B1-48BE-64B84AC8DB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500" y="4091074"/>
            <a:ext cx="5874718" cy="276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285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F170D575-E7B9-908D-CB28-5E4BBA7C6C99}"/>
              </a:ext>
            </a:extLst>
          </p:cNvPr>
          <p:cNvGraphicFramePr>
            <a:graphicFrameLocks noGrp="1"/>
          </p:cNvGraphicFramePr>
          <p:nvPr/>
        </p:nvGraphicFramePr>
        <p:xfrm>
          <a:off x="1892461" y="1313724"/>
          <a:ext cx="8220919" cy="5532700"/>
        </p:xfrm>
        <a:graphic>
          <a:graphicData uri="http://schemas.openxmlformats.org/drawingml/2006/table">
            <a:tbl>
              <a:tblPr/>
              <a:tblGrid>
                <a:gridCol w="157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0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3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4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32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latin typeface="HY강M" pitchFamily="18" charset="-127"/>
                          <a:ea typeface="HY강M" pitchFamily="18" charset="-127"/>
                        </a:rPr>
                        <a:t>신고기관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latin typeface="HY강M" pitchFamily="18" charset="-127"/>
                          <a:ea typeface="HY강M" pitchFamily="18" charset="-127"/>
                        </a:rPr>
                        <a:t>금융감독원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법원</a:t>
                      </a:r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(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등기부등본</a:t>
                      </a:r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)</a:t>
                      </a:r>
                      <a:b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</a:br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3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년마다 재등기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4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대보험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2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법원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국세청</a:t>
                      </a:r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(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원천세</a:t>
                      </a:r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구분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주주명부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등기이사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임직원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영농조합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5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2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0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대표이사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latin typeface="HY강M" pitchFamily="18" charset="-127"/>
                          <a:ea typeface="HY강M" pitchFamily="18" charset="-127"/>
                        </a:rPr>
                        <a:t>감사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주주명부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등기이사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임직원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농업회사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1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2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0</a:t>
                      </a:r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대표이사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3270"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latin typeface="HY강M" pitchFamily="18" charset="-127"/>
                          <a:ea typeface="HY강M" pitchFamily="18" charset="-127"/>
                        </a:rPr>
                        <a:t>감사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 dirty="0">
                        <a:latin typeface="HY강M" pitchFamily="18" charset="-127"/>
                        <a:ea typeface="HY강M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55DB7907-C702-BCDC-16AD-346A716B9A58}"/>
              </a:ext>
            </a:extLst>
          </p:cNvPr>
          <p:cNvSpPr/>
          <p:nvPr/>
        </p:nvSpPr>
        <p:spPr>
          <a:xfrm>
            <a:off x="1597306" y="1279008"/>
            <a:ext cx="8620246" cy="10995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85A2592-0F3A-B1ED-9E68-64E3A98985A2}"/>
              </a:ext>
            </a:extLst>
          </p:cNvPr>
          <p:cNvSpPr/>
          <p:nvPr/>
        </p:nvSpPr>
        <p:spPr>
          <a:xfrm>
            <a:off x="1597306" y="3003635"/>
            <a:ext cx="8620246" cy="1620452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96AECAD-449A-8FF1-8A18-F6E877B18DD8}"/>
              </a:ext>
            </a:extLst>
          </p:cNvPr>
          <p:cNvSpPr/>
          <p:nvPr/>
        </p:nvSpPr>
        <p:spPr>
          <a:xfrm>
            <a:off x="1597307" y="4681965"/>
            <a:ext cx="8620246" cy="2176035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</p:spTree>
    <p:extLst>
      <p:ext uri="{BB962C8B-B14F-4D97-AF65-F5344CB8AC3E}">
        <p14:creationId xmlns:p14="http://schemas.microsoft.com/office/powerpoint/2010/main" val="12211474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B9A1CC8-F6D7-5065-963C-4E3AD1BC2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86" y="1367245"/>
            <a:ext cx="10440414" cy="531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290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CB859CAE-FE08-2C0D-65D4-FDD85C3E8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5587" y="2145323"/>
            <a:ext cx="2092446" cy="2730048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1F4E79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생산자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단체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4FC6952-E61E-D293-AD96-D3A585B4D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2464" y="2145323"/>
            <a:ext cx="2092446" cy="2730048"/>
          </a:xfrm>
          <a:prstGeom prst="flowChartAlternateProcess">
            <a:avLst/>
          </a:prstGeom>
          <a:solidFill>
            <a:srgbClr val="FFFFCC"/>
          </a:solidFill>
          <a:ln w="38100">
            <a:solidFill>
              <a:srgbClr val="1F4E79"/>
            </a:solidFill>
            <a:prstDash val="dash"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농업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생산자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chemeClr val="bg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단체</a:t>
            </a:r>
            <a:endParaRPr lang="en-US" altLang="ko-KR" sz="36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962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585D2C0-41BC-0A29-A6EF-F984502D3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400" y="1318846"/>
            <a:ext cx="10214556" cy="51435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8CC84ED-6264-9146-3B94-D05BDF073846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88FA10-475E-C531-6D21-49291435FA22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51413-494B-19DF-5C0B-7CD7E49E1407}"/>
              </a:ext>
            </a:extLst>
          </p:cNvPr>
          <p:cNvSpPr txBox="1"/>
          <p:nvPr/>
        </p:nvSpPr>
        <p:spPr>
          <a:xfrm>
            <a:off x="8315325" y="6443661"/>
            <a:ext cx="21299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[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출처 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: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 농림사업정보시스템 홈페이지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]</a:t>
            </a:r>
            <a:endParaRPr lang="ko-KR" altLang="en-US" sz="800" dirty="0">
              <a:latin typeface="나눔고딕" pitchFamily="2" charset="-127"/>
              <a:ea typeface="나눔고딕" pitchFamily="2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잉크 11">
                <a:extLst>
                  <a:ext uri="{FF2B5EF4-FFF2-40B4-BE49-F238E27FC236}">
                    <a16:creationId xmlns:a16="http://schemas.microsoft.com/office/drawing/2014/main" id="{7AFE2F1D-D327-81FE-CD64-86582416AE01}"/>
                  </a:ext>
                </a:extLst>
              </p14:cNvPr>
              <p14:cNvContentPartPr/>
              <p14:nvPr/>
            </p14:nvContentPartPr>
            <p14:xfrm>
              <a:off x="662425" y="5251820"/>
              <a:ext cx="717840" cy="934560"/>
            </p14:xfrm>
          </p:contentPart>
        </mc:Choice>
        <mc:Fallback xmlns="">
          <p:pic>
            <p:nvPicPr>
              <p:cNvPr id="12" name="잉크 11">
                <a:extLst>
                  <a:ext uri="{FF2B5EF4-FFF2-40B4-BE49-F238E27FC236}">
                    <a16:creationId xmlns:a16="http://schemas.microsoft.com/office/drawing/2014/main" id="{7AFE2F1D-D327-81FE-CD64-86582416AE0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8425" y="5143862"/>
                <a:ext cx="825480" cy="115011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41681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68CC84ED-6264-9146-3B94-D05BDF073846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88FA10-475E-C531-6D21-49291435FA22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51413-494B-19DF-5C0B-7CD7E49E1407}"/>
              </a:ext>
            </a:extLst>
          </p:cNvPr>
          <p:cNvSpPr txBox="1"/>
          <p:nvPr/>
        </p:nvSpPr>
        <p:spPr>
          <a:xfrm>
            <a:off x="8315325" y="6443661"/>
            <a:ext cx="21299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[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출처 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: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 농림사업정보시스템 홈페이지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]</a:t>
            </a:r>
            <a:endParaRPr lang="ko-KR" altLang="en-US" sz="800" dirty="0"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35E3E3A-18C9-6AD2-4009-43EB4592A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2" y="1254525"/>
            <a:ext cx="11308777" cy="217447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4DEB9EA-6104-E2B2-F951-7366DC95E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61" y="3448485"/>
            <a:ext cx="11059618" cy="301466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74A20359-673E-7AAA-1F98-8C1A34F79B1D}"/>
                  </a:ext>
                </a:extLst>
              </p14:cNvPr>
              <p14:cNvContentPartPr/>
              <p14:nvPr/>
            </p14:nvContentPartPr>
            <p14:xfrm>
              <a:off x="2743560" y="5378820"/>
              <a:ext cx="717840" cy="93456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74A20359-673E-7AAA-1F98-8C1A34F79B1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89560" y="5270862"/>
                <a:ext cx="825480" cy="11501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5" name="잉크 14">
                <a:extLst>
                  <a:ext uri="{FF2B5EF4-FFF2-40B4-BE49-F238E27FC236}">
                    <a16:creationId xmlns:a16="http://schemas.microsoft.com/office/drawing/2014/main" id="{E42C1018-850F-7DCA-1836-B2403970C258}"/>
                  </a:ext>
                </a:extLst>
              </p14:cNvPr>
              <p14:cNvContentPartPr/>
              <p14:nvPr/>
            </p14:nvContentPartPr>
            <p14:xfrm>
              <a:off x="1517080" y="3030075"/>
              <a:ext cx="561240" cy="758880"/>
            </p14:xfrm>
          </p:contentPart>
        </mc:Choice>
        <mc:Fallback xmlns="">
          <p:pic>
            <p:nvPicPr>
              <p:cNvPr id="15" name="잉크 14">
                <a:extLst>
                  <a:ext uri="{FF2B5EF4-FFF2-40B4-BE49-F238E27FC236}">
                    <a16:creationId xmlns:a16="http://schemas.microsoft.com/office/drawing/2014/main" id="{E42C1018-850F-7DCA-1836-B2403970C25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63080" y="2922075"/>
                <a:ext cx="668880" cy="974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32495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68CC84ED-6264-9146-3B94-D05BDF073846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88FA10-475E-C531-6D21-49291435FA22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농업법인 설립 전 체크사항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51413-494B-19DF-5C0B-7CD7E49E1407}"/>
              </a:ext>
            </a:extLst>
          </p:cNvPr>
          <p:cNvSpPr txBox="1"/>
          <p:nvPr/>
        </p:nvSpPr>
        <p:spPr>
          <a:xfrm>
            <a:off x="8315325" y="6443661"/>
            <a:ext cx="21299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[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출처 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: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 농림사업정보시스템 홈페이지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]</a:t>
            </a:r>
            <a:endParaRPr lang="ko-KR" altLang="en-US" sz="800" dirty="0"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6348E45-AFC6-6F04-3D7A-60B2CA31A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114" y="1515866"/>
            <a:ext cx="10100782" cy="41991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5436671E-3AFF-A42A-EB35-EA38B38D4670}"/>
                  </a:ext>
                </a:extLst>
              </p14:cNvPr>
              <p14:cNvContentPartPr/>
              <p14:nvPr/>
            </p14:nvContentPartPr>
            <p14:xfrm>
              <a:off x="9727422" y="4780440"/>
              <a:ext cx="717840" cy="93456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5436671E-3AFF-A42A-EB35-EA38B38D467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673422" y="4672482"/>
                <a:ext cx="825480" cy="11501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잉크 1">
                <a:extLst>
                  <a:ext uri="{FF2B5EF4-FFF2-40B4-BE49-F238E27FC236}">
                    <a16:creationId xmlns:a16="http://schemas.microsoft.com/office/drawing/2014/main" id="{4890914C-6894-B2EE-2C34-4E78E68CB09E}"/>
                  </a:ext>
                </a:extLst>
              </p14:cNvPr>
              <p14:cNvContentPartPr/>
              <p14:nvPr/>
            </p14:nvContentPartPr>
            <p14:xfrm>
              <a:off x="1198104" y="4246365"/>
              <a:ext cx="717840" cy="934560"/>
            </p14:xfrm>
          </p:contentPart>
        </mc:Choice>
        <mc:Fallback xmlns="">
          <p:pic>
            <p:nvPicPr>
              <p:cNvPr id="2" name="잉크 1">
                <a:extLst>
                  <a:ext uri="{FF2B5EF4-FFF2-40B4-BE49-F238E27FC236}">
                    <a16:creationId xmlns:a16="http://schemas.microsoft.com/office/drawing/2014/main" id="{4890914C-6894-B2EE-2C34-4E78E68CB09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44104" y="4138407"/>
                <a:ext cx="825480" cy="115011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799568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2E5BF-F524-A2EB-E293-1057CCC6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A3CE1406-49DB-6292-8712-D91E368577E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4700" y="420688"/>
            <a:ext cx="2135188" cy="1879600"/>
            <a:chOff x="488" y="265"/>
            <a:chExt cx="1345" cy="1184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29EE820-5444-875B-C966-33493E028B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6" y="781"/>
              <a:ext cx="819" cy="667"/>
            </a:xfrm>
            <a:custGeom>
              <a:avLst/>
              <a:gdLst>
                <a:gd name="T0" fmla="*/ 509 w 566"/>
                <a:gd name="T1" fmla="*/ 461 h 461"/>
                <a:gd name="T2" fmla="*/ 0 w 566"/>
                <a:gd name="T3" fmla="*/ 0 h 461"/>
                <a:gd name="T4" fmla="*/ 566 w 566"/>
                <a:gd name="T5" fmla="*/ 427 h 461"/>
                <a:gd name="T6" fmla="*/ 509 w 566"/>
                <a:gd name="T7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6" h="461">
                  <a:moveTo>
                    <a:pt x="509" y="461"/>
                  </a:moveTo>
                  <a:cubicBezTo>
                    <a:pt x="301" y="345"/>
                    <a:pt x="132" y="191"/>
                    <a:pt x="0" y="0"/>
                  </a:cubicBezTo>
                  <a:cubicBezTo>
                    <a:pt x="222" y="223"/>
                    <a:pt x="410" y="366"/>
                    <a:pt x="566" y="427"/>
                  </a:cubicBezTo>
                  <a:lnTo>
                    <a:pt x="509" y="46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56D5606-DB54-5181-A8B6-7BFAA9037A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" y="264"/>
              <a:ext cx="895" cy="906"/>
            </a:xfrm>
            <a:custGeom>
              <a:avLst/>
              <a:gdLst>
                <a:gd name="T0" fmla="*/ 552 w 619"/>
                <a:gd name="T1" fmla="*/ 140 h 627"/>
                <a:gd name="T2" fmla="*/ 528 w 619"/>
                <a:gd name="T3" fmla="*/ 207 h 627"/>
                <a:gd name="T4" fmla="*/ 452 w 619"/>
                <a:gd name="T5" fmla="*/ 273 h 627"/>
                <a:gd name="T6" fmla="*/ 476 w 619"/>
                <a:gd name="T7" fmla="*/ 270 h 627"/>
                <a:gd name="T8" fmla="*/ 529 w 619"/>
                <a:gd name="T9" fmla="*/ 273 h 627"/>
                <a:gd name="T10" fmla="*/ 619 w 619"/>
                <a:gd name="T11" fmla="*/ 354 h 627"/>
                <a:gd name="T12" fmla="*/ 611 w 619"/>
                <a:gd name="T13" fmla="*/ 401 h 627"/>
                <a:gd name="T14" fmla="*/ 577 w 619"/>
                <a:gd name="T15" fmla="*/ 435 h 627"/>
                <a:gd name="T16" fmla="*/ 455 w 619"/>
                <a:gd name="T17" fmla="*/ 432 h 627"/>
                <a:gd name="T18" fmla="*/ 416 w 619"/>
                <a:gd name="T19" fmla="*/ 412 h 627"/>
                <a:gd name="T20" fmla="*/ 402 w 619"/>
                <a:gd name="T21" fmla="*/ 402 h 627"/>
                <a:gd name="T22" fmla="*/ 441 w 619"/>
                <a:gd name="T23" fmla="*/ 462 h 627"/>
                <a:gd name="T24" fmla="*/ 452 w 619"/>
                <a:gd name="T25" fmla="*/ 526 h 627"/>
                <a:gd name="T26" fmla="*/ 415 w 619"/>
                <a:gd name="T27" fmla="*/ 606 h 627"/>
                <a:gd name="T28" fmla="*/ 378 w 619"/>
                <a:gd name="T29" fmla="*/ 622 h 627"/>
                <a:gd name="T30" fmla="*/ 321 w 619"/>
                <a:gd name="T31" fmla="*/ 613 h 627"/>
                <a:gd name="T32" fmla="*/ 282 w 619"/>
                <a:gd name="T33" fmla="*/ 570 h 627"/>
                <a:gd name="T34" fmla="*/ 266 w 619"/>
                <a:gd name="T35" fmla="*/ 502 h 627"/>
                <a:gd name="T36" fmla="*/ 270 w 619"/>
                <a:gd name="T37" fmla="*/ 432 h 627"/>
                <a:gd name="T38" fmla="*/ 265 w 619"/>
                <a:gd name="T39" fmla="*/ 445 h 627"/>
                <a:gd name="T40" fmla="*/ 247 w 619"/>
                <a:gd name="T41" fmla="*/ 477 h 627"/>
                <a:gd name="T42" fmla="*/ 167 w 619"/>
                <a:gd name="T43" fmla="*/ 541 h 627"/>
                <a:gd name="T44" fmla="*/ 100 w 619"/>
                <a:gd name="T45" fmla="*/ 545 h 627"/>
                <a:gd name="T46" fmla="*/ 46 w 619"/>
                <a:gd name="T47" fmla="*/ 484 h 627"/>
                <a:gd name="T48" fmla="*/ 97 w 619"/>
                <a:gd name="T49" fmla="*/ 378 h 627"/>
                <a:gd name="T50" fmla="*/ 142 w 619"/>
                <a:gd name="T51" fmla="*/ 352 h 627"/>
                <a:gd name="T52" fmla="*/ 163 w 619"/>
                <a:gd name="T53" fmla="*/ 344 h 627"/>
                <a:gd name="T54" fmla="*/ 97 w 619"/>
                <a:gd name="T55" fmla="*/ 331 h 627"/>
                <a:gd name="T56" fmla="*/ 49 w 619"/>
                <a:gd name="T57" fmla="*/ 307 h 627"/>
                <a:gd name="T58" fmla="*/ 16 w 619"/>
                <a:gd name="T59" fmla="*/ 272 h 627"/>
                <a:gd name="T60" fmla="*/ 0 w 619"/>
                <a:gd name="T61" fmla="*/ 229 h 627"/>
                <a:gd name="T62" fmla="*/ 31 w 619"/>
                <a:gd name="T63" fmla="*/ 162 h 627"/>
                <a:gd name="T64" fmla="*/ 53 w 619"/>
                <a:gd name="T65" fmla="*/ 152 h 627"/>
                <a:gd name="T66" fmla="*/ 63 w 619"/>
                <a:gd name="T67" fmla="*/ 150 h 627"/>
                <a:gd name="T68" fmla="*/ 175 w 619"/>
                <a:gd name="T69" fmla="*/ 186 h 627"/>
                <a:gd name="T70" fmla="*/ 216 w 619"/>
                <a:gd name="T71" fmla="*/ 226 h 627"/>
                <a:gd name="T72" fmla="*/ 192 w 619"/>
                <a:gd name="T73" fmla="*/ 174 h 627"/>
                <a:gd name="T74" fmla="*/ 173 w 619"/>
                <a:gd name="T75" fmla="*/ 94 h 627"/>
                <a:gd name="T76" fmla="*/ 182 w 619"/>
                <a:gd name="T77" fmla="*/ 43 h 627"/>
                <a:gd name="T78" fmla="*/ 218 w 619"/>
                <a:gd name="T79" fmla="*/ 7 h 627"/>
                <a:gd name="T80" fmla="*/ 239 w 619"/>
                <a:gd name="T81" fmla="*/ 2 h 627"/>
                <a:gd name="T82" fmla="*/ 287 w 619"/>
                <a:gd name="T83" fmla="*/ 8 h 627"/>
                <a:gd name="T84" fmla="*/ 359 w 619"/>
                <a:gd name="T85" fmla="*/ 173 h 627"/>
                <a:gd name="T86" fmla="*/ 405 w 619"/>
                <a:gd name="T87" fmla="*/ 87 h 627"/>
                <a:gd name="T88" fmla="*/ 479 w 619"/>
                <a:gd name="T89" fmla="*/ 54 h 627"/>
                <a:gd name="T90" fmla="*/ 490 w 619"/>
                <a:gd name="T91" fmla="*/ 56 h 627"/>
                <a:gd name="T92" fmla="*/ 515 w 619"/>
                <a:gd name="T93" fmla="*/ 65 h 627"/>
                <a:gd name="T94" fmla="*/ 552 w 619"/>
                <a:gd name="T95" fmla="*/ 14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9" h="627">
                  <a:moveTo>
                    <a:pt x="552" y="140"/>
                  </a:moveTo>
                  <a:cubicBezTo>
                    <a:pt x="552" y="159"/>
                    <a:pt x="544" y="182"/>
                    <a:pt x="528" y="207"/>
                  </a:cubicBezTo>
                  <a:cubicBezTo>
                    <a:pt x="509" y="234"/>
                    <a:pt x="484" y="256"/>
                    <a:pt x="452" y="273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96" y="269"/>
                    <a:pt x="514" y="270"/>
                    <a:pt x="529" y="273"/>
                  </a:cubicBezTo>
                  <a:cubicBezTo>
                    <a:pt x="582" y="281"/>
                    <a:pt x="612" y="308"/>
                    <a:pt x="619" y="354"/>
                  </a:cubicBezTo>
                  <a:cubicBezTo>
                    <a:pt x="619" y="372"/>
                    <a:pt x="616" y="387"/>
                    <a:pt x="611" y="401"/>
                  </a:cubicBezTo>
                  <a:cubicBezTo>
                    <a:pt x="604" y="417"/>
                    <a:pt x="593" y="428"/>
                    <a:pt x="577" y="435"/>
                  </a:cubicBezTo>
                  <a:cubicBezTo>
                    <a:pt x="538" y="451"/>
                    <a:pt x="497" y="450"/>
                    <a:pt x="455" y="432"/>
                  </a:cubicBezTo>
                  <a:cubicBezTo>
                    <a:pt x="442" y="427"/>
                    <a:pt x="429" y="421"/>
                    <a:pt x="416" y="412"/>
                  </a:cubicBezTo>
                  <a:cubicBezTo>
                    <a:pt x="402" y="402"/>
                    <a:pt x="402" y="402"/>
                    <a:pt x="402" y="402"/>
                  </a:cubicBezTo>
                  <a:cubicBezTo>
                    <a:pt x="420" y="419"/>
                    <a:pt x="433" y="439"/>
                    <a:pt x="441" y="462"/>
                  </a:cubicBezTo>
                  <a:cubicBezTo>
                    <a:pt x="448" y="480"/>
                    <a:pt x="451" y="502"/>
                    <a:pt x="452" y="526"/>
                  </a:cubicBezTo>
                  <a:cubicBezTo>
                    <a:pt x="453" y="561"/>
                    <a:pt x="441" y="588"/>
                    <a:pt x="415" y="606"/>
                  </a:cubicBezTo>
                  <a:cubicBezTo>
                    <a:pt x="403" y="615"/>
                    <a:pt x="390" y="620"/>
                    <a:pt x="378" y="622"/>
                  </a:cubicBezTo>
                  <a:cubicBezTo>
                    <a:pt x="356" y="627"/>
                    <a:pt x="337" y="624"/>
                    <a:pt x="321" y="613"/>
                  </a:cubicBezTo>
                  <a:cubicBezTo>
                    <a:pt x="310" y="605"/>
                    <a:pt x="297" y="591"/>
                    <a:pt x="282" y="570"/>
                  </a:cubicBezTo>
                  <a:cubicBezTo>
                    <a:pt x="272" y="551"/>
                    <a:pt x="266" y="528"/>
                    <a:pt x="266" y="502"/>
                  </a:cubicBezTo>
                  <a:cubicBezTo>
                    <a:pt x="266" y="491"/>
                    <a:pt x="267" y="467"/>
                    <a:pt x="270" y="432"/>
                  </a:cubicBezTo>
                  <a:cubicBezTo>
                    <a:pt x="265" y="445"/>
                    <a:pt x="265" y="445"/>
                    <a:pt x="265" y="445"/>
                  </a:cubicBezTo>
                  <a:cubicBezTo>
                    <a:pt x="260" y="457"/>
                    <a:pt x="254" y="467"/>
                    <a:pt x="247" y="477"/>
                  </a:cubicBezTo>
                  <a:cubicBezTo>
                    <a:pt x="226" y="509"/>
                    <a:pt x="199" y="530"/>
                    <a:pt x="167" y="541"/>
                  </a:cubicBezTo>
                  <a:cubicBezTo>
                    <a:pt x="143" y="549"/>
                    <a:pt x="121" y="550"/>
                    <a:pt x="100" y="545"/>
                  </a:cubicBezTo>
                  <a:cubicBezTo>
                    <a:pt x="70" y="537"/>
                    <a:pt x="52" y="517"/>
                    <a:pt x="46" y="484"/>
                  </a:cubicBezTo>
                  <a:cubicBezTo>
                    <a:pt x="38" y="445"/>
                    <a:pt x="55" y="409"/>
                    <a:pt x="97" y="378"/>
                  </a:cubicBezTo>
                  <a:cubicBezTo>
                    <a:pt x="110" y="369"/>
                    <a:pt x="125" y="360"/>
                    <a:pt x="142" y="352"/>
                  </a:cubicBezTo>
                  <a:cubicBezTo>
                    <a:pt x="163" y="344"/>
                    <a:pt x="163" y="344"/>
                    <a:pt x="163" y="344"/>
                  </a:cubicBezTo>
                  <a:cubicBezTo>
                    <a:pt x="141" y="342"/>
                    <a:pt x="119" y="338"/>
                    <a:pt x="97" y="331"/>
                  </a:cubicBezTo>
                  <a:cubicBezTo>
                    <a:pt x="75" y="324"/>
                    <a:pt x="59" y="316"/>
                    <a:pt x="49" y="307"/>
                  </a:cubicBezTo>
                  <a:cubicBezTo>
                    <a:pt x="35" y="297"/>
                    <a:pt x="24" y="285"/>
                    <a:pt x="16" y="272"/>
                  </a:cubicBezTo>
                  <a:cubicBezTo>
                    <a:pt x="6" y="256"/>
                    <a:pt x="1" y="242"/>
                    <a:pt x="0" y="229"/>
                  </a:cubicBezTo>
                  <a:cubicBezTo>
                    <a:pt x="0" y="198"/>
                    <a:pt x="10" y="176"/>
                    <a:pt x="31" y="162"/>
                  </a:cubicBezTo>
                  <a:cubicBezTo>
                    <a:pt x="38" y="157"/>
                    <a:pt x="46" y="154"/>
                    <a:pt x="53" y="152"/>
                  </a:cubicBezTo>
                  <a:cubicBezTo>
                    <a:pt x="57" y="151"/>
                    <a:pt x="60" y="150"/>
                    <a:pt x="63" y="150"/>
                  </a:cubicBezTo>
                  <a:cubicBezTo>
                    <a:pt x="102" y="147"/>
                    <a:pt x="139" y="159"/>
                    <a:pt x="175" y="186"/>
                  </a:cubicBezTo>
                  <a:cubicBezTo>
                    <a:pt x="193" y="199"/>
                    <a:pt x="206" y="212"/>
                    <a:pt x="216" y="226"/>
                  </a:cubicBezTo>
                  <a:cubicBezTo>
                    <a:pt x="207" y="211"/>
                    <a:pt x="199" y="193"/>
                    <a:pt x="192" y="174"/>
                  </a:cubicBezTo>
                  <a:cubicBezTo>
                    <a:pt x="180" y="144"/>
                    <a:pt x="174" y="117"/>
                    <a:pt x="173" y="94"/>
                  </a:cubicBezTo>
                  <a:cubicBezTo>
                    <a:pt x="172" y="75"/>
                    <a:pt x="175" y="58"/>
                    <a:pt x="182" y="43"/>
                  </a:cubicBezTo>
                  <a:cubicBezTo>
                    <a:pt x="190" y="26"/>
                    <a:pt x="202" y="14"/>
                    <a:pt x="218" y="7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56" y="0"/>
                    <a:pt x="272" y="2"/>
                    <a:pt x="287" y="8"/>
                  </a:cubicBezTo>
                  <a:cubicBezTo>
                    <a:pt x="333" y="27"/>
                    <a:pt x="357" y="82"/>
                    <a:pt x="359" y="173"/>
                  </a:cubicBezTo>
                  <a:cubicBezTo>
                    <a:pt x="371" y="137"/>
                    <a:pt x="386" y="109"/>
                    <a:pt x="405" y="87"/>
                  </a:cubicBezTo>
                  <a:cubicBezTo>
                    <a:pt x="428" y="62"/>
                    <a:pt x="453" y="51"/>
                    <a:pt x="479" y="54"/>
                  </a:cubicBezTo>
                  <a:cubicBezTo>
                    <a:pt x="490" y="56"/>
                    <a:pt x="490" y="56"/>
                    <a:pt x="490" y="56"/>
                  </a:cubicBezTo>
                  <a:cubicBezTo>
                    <a:pt x="499" y="57"/>
                    <a:pt x="507" y="60"/>
                    <a:pt x="515" y="65"/>
                  </a:cubicBezTo>
                  <a:cubicBezTo>
                    <a:pt x="538" y="79"/>
                    <a:pt x="551" y="104"/>
                    <a:pt x="552" y="14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665A9DE0-347F-DE1B-01DD-CEAC15C5D0EA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488" y="265"/>
              <a:ext cx="1345" cy="1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FEA22B1C-83AC-7852-3184-B12D7C7C5074}"/>
              </a:ext>
            </a:extLst>
          </p:cNvPr>
          <p:cNvSpPr/>
          <p:nvPr/>
        </p:nvSpPr>
        <p:spPr>
          <a:xfrm>
            <a:off x="0" y="2188843"/>
            <a:ext cx="12192000" cy="1897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FDF43A-FBB7-482F-D772-2357F453B4CD}"/>
              </a:ext>
            </a:extLst>
          </p:cNvPr>
          <p:cNvSpPr txBox="1"/>
          <p:nvPr/>
        </p:nvSpPr>
        <p:spPr>
          <a:xfrm>
            <a:off x="4556357" y="2946806"/>
            <a:ext cx="6022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부록</a:t>
            </a:r>
            <a:endParaRPr lang="ko-KR" altLang="en-US" sz="3200" b="1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75E624-3C19-B5F0-1684-8D0B86340475}"/>
              </a:ext>
            </a:extLst>
          </p:cNvPr>
          <p:cNvSpPr/>
          <p:nvPr/>
        </p:nvSpPr>
        <p:spPr>
          <a:xfrm>
            <a:off x="2452489" y="2571479"/>
            <a:ext cx="1800000" cy="18000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EBAB710B-D31A-EA6A-3DCA-861195E755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72" y="2298701"/>
            <a:ext cx="545556" cy="54555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042D899-7189-7777-A004-8FF172193BE2}"/>
              </a:ext>
            </a:extLst>
          </p:cNvPr>
          <p:cNvSpPr txBox="1"/>
          <p:nvPr/>
        </p:nvSpPr>
        <p:spPr>
          <a:xfrm>
            <a:off x="2747195" y="2784181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</a:rPr>
              <a:t>Ⅳ</a:t>
            </a:r>
            <a:endParaRPr lang="ko-KR" altLang="en-US" sz="8000" b="1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6324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02A7D67-31FF-0F0C-B5F9-89749BE7FCC5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52258-79BD-3BC7-C0FB-8A84D16201E0}"/>
              </a:ext>
            </a:extLst>
          </p:cNvPr>
          <p:cNvSpPr txBox="1"/>
          <p:nvPr/>
        </p:nvSpPr>
        <p:spPr>
          <a:xfrm>
            <a:off x="1943100" y="389204"/>
            <a:ext cx="9283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 유관기관 활용 로드맵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E4599E51-D60B-205F-4BF1-C67F5F65186F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1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_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정보탐색 기초준비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F8EA538B-1294-299D-5F0D-CE612465321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53761" y="2740921"/>
            <a:ext cx="1841500" cy="4711700"/>
          </a:xfrm>
          <a:prstGeom prst="rect">
            <a:avLst/>
          </a:prstGeom>
        </p:spPr>
      </p:pic>
      <p:sp>
        <p:nvSpPr>
          <p:cNvPr id="31" name="TextBox 3">
            <a:extLst>
              <a:ext uri="{FF2B5EF4-FFF2-40B4-BE49-F238E27FC236}">
                <a16:creationId xmlns:a16="http://schemas.microsoft.com/office/drawing/2014/main" id="{7D35364C-41CB-552A-8E28-58B7BD5BF5F5}"/>
              </a:ext>
            </a:extLst>
          </p:cNvPr>
          <p:cNvSpPr txBox="1"/>
          <p:nvPr/>
        </p:nvSpPr>
        <p:spPr>
          <a:xfrm>
            <a:off x="120436" y="2770313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b="1" u="sng">
                <a:solidFill>
                  <a:srgbClr val="26292E"/>
                </a:solidFill>
                <a:latin typeface="Pretendard Regular"/>
                <a:ea typeface="Pretendard Regular"/>
              </a:rPr>
              <a:t>농업과학도서관</a:t>
            </a:r>
            <a:endParaRPr lang="en-US" altLang="ko-KR" sz="1373" b="1" u="sng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농림축산식품부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국가통계포털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국가법령정보센터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b="1">
                <a:solidFill>
                  <a:srgbClr val="26292E"/>
                </a:solidFill>
                <a:latin typeface="Pretendard Regular"/>
                <a:ea typeface="Pretendard Regular"/>
              </a:rPr>
              <a:t>농촌경제연구원</a:t>
            </a:r>
            <a:endParaRPr lang="en-US" altLang="ko-KR" sz="1373" b="1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endParaRPr lang="en-US" sz="1373">
              <a:solidFill>
                <a:srgbClr val="26292E"/>
              </a:solidFill>
              <a:latin typeface="Pretendard Regular"/>
            </a:endParaRPr>
          </a:p>
        </p:txBody>
      </p:sp>
      <p:pic>
        <p:nvPicPr>
          <p:cNvPr id="32" name="Picture 4">
            <a:extLst>
              <a:ext uri="{FF2B5EF4-FFF2-40B4-BE49-F238E27FC236}">
                <a16:creationId xmlns:a16="http://schemas.microsoft.com/office/drawing/2014/main" id="{5F0C1836-F8AA-94BC-F430-667D8EC05523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tretch>
            <a:fillRect/>
          </a:stretch>
        </p:blipFill>
        <p:spPr>
          <a:xfrm>
            <a:off x="53761" y="1832871"/>
            <a:ext cx="1841500" cy="742950"/>
          </a:xfrm>
          <a:prstGeom prst="rect">
            <a:avLst/>
          </a:prstGeom>
        </p:spPr>
      </p:pic>
      <p:sp>
        <p:nvSpPr>
          <p:cNvPr id="33" name="TextBox 5">
            <a:extLst>
              <a:ext uri="{FF2B5EF4-FFF2-40B4-BE49-F238E27FC236}">
                <a16:creationId xmlns:a16="http://schemas.microsoft.com/office/drawing/2014/main" id="{5CFABDFA-57D2-9B5B-C749-FC177314AED3}"/>
              </a:ext>
            </a:extLst>
          </p:cNvPr>
          <p:cNvSpPr txBox="1"/>
          <p:nvPr/>
        </p:nvSpPr>
        <p:spPr>
          <a:xfrm>
            <a:off x="110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000">
                <a:solidFill>
                  <a:srgbClr val="FFFFFF"/>
                </a:solidFill>
                <a:ea typeface="Pretendard SemiBold"/>
              </a:rPr>
              <a:t>농업농촌이해</a:t>
            </a:r>
            <a:endParaRPr lang="en" sz="20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4" name="Picture 6">
            <a:extLst>
              <a:ext uri="{FF2B5EF4-FFF2-40B4-BE49-F238E27FC236}">
                <a16:creationId xmlns:a16="http://schemas.microsoft.com/office/drawing/2014/main" id="{68DBA0B0-5CE4-29FF-D7D0-BD403AA566D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0000"/>
          </a:blip>
          <a:stretch>
            <a:fillRect/>
          </a:stretch>
        </p:blipFill>
        <p:spPr>
          <a:xfrm>
            <a:off x="10232811" y="2740921"/>
            <a:ext cx="1841500" cy="4711700"/>
          </a:xfrm>
          <a:prstGeom prst="rect">
            <a:avLst/>
          </a:prstGeom>
        </p:spPr>
      </p:pic>
      <p:pic>
        <p:nvPicPr>
          <p:cNvPr id="35" name="Picture 7">
            <a:extLst>
              <a:ext uri="{FF2B5EF4-FFF2-40B4-BE49-F238E27FC236}">
                <a16:creationId xmlns:a16="http://schemas.microsoft.com/office/drawing/2014/main" id="{8A287E58-4F07-18B5-22A4-B8BA6717FE48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0000"/>
          </a:blip>
          <a:stretch>
            <a:fillRect/>
          </a:stretch>
        </p:blipFill>
        <p:spPr>
          <a:xfrm>
            <a:off x="10232811" y="1832871"/>
            <a:ext cx="1841500" cy="742950"/>
          </a:xfrm>
          <a:prstGeom prst="rect">
            <a:avLst/>
          </a:prstGeom>
        </p:spPr>
      </p:pic>
      <p:sp>
        <p:nvSpPr>
          <p:cNvPr id="36" name="TextBox 8">
            <a:extLst>
              <a:ext uri="{FF2B5EF4-FFF2-40B4-BE49-F238E27FC236}">
                <a16:creationId xmlns:a16="http://schemas.microsoft.com/office/drawing/2014/main" id="{D37211BF-E5F7-C8D1-427F-591EC1B63639}"/>
              </a:ext>
            </a:extLst>
          </p:cNvPr>
          <p:cNvSpPr txBox="1"/>
          <p:nvPr/>
        </p:nvSpPr>
        <p:spPr>
          <a:xfrm>
            <a:off x="102899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 err="1">
                <a:solidFill>
                  <a:srgbClr val="FFFFFF"/>
                </a:solidFill>
                <a:ea typeface="Pretendard SemiBold"/>
              </a:rPr>
              <a:t>귀어정보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9BDCCB99-9419-A14D-716E-698BE2B42C18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10000"/>
          </a:blip>
          <a:stretch>
            <a:fillRect/>
          </a:stretch>
        </p:blipFill>
        <p:spPr>
          <a:xfrm>
            <a:off x="2085761" y="2740921"/>
            <a:ext cx="1841500" cy="4711700"/>
          </a:xfrm>
          <a:prstGeom prst="rect">
            <a:avLst/>
          </a:prstGeom>
        </p:spPr>
      </p:pic>
      <p:pic>
        <p:nvPicPr>
          <p:cNvPr id="38" name="Picture 10">
            <a:extLst>
              <a:ext uri="{FF2B5EF4-FFF2-40B4-BE49-F238E27FC236}">
                <a16:creationId xmlns:a16="http://schemas.microsoft.com/office/drawing/2014/main" id="{0889050C-82C1-04E7-9649-21A954C81D2C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2085761" y="1832871"/>
            <a:ext cx="1841500" cy="742950"/>
          </a:xfrm>
          <a:prstGeom prst="rect">
            <a:avLst/>
          </a:prstGeom>
        </p:spPr>
      </p:pic>
      <p:sp>
        <p:nvSpPr>
          <p:cNvPr id="39" name="TextBox 11">
            <a:extLst>
              <a:ext uri="{FF2B5EF4-FFF2-40B4-BE49-F238E27FC236}">
                <a16:creationId xmlns:a16="http://schemas.microsoft.com/office/drawing/2014/main" id="{B4A0B825-9F74-23B0-DC2F-8EF3CAC65122}"/>
              </a:ext>
            </a:extLst>
          </p:cNvPr>
          <p:cNvSpPr txBox="1"/>
          <p:nvPr/>
        </p:nvSpPr>
        <p:spPr>
          <a:xfrm>
            <a:off x="2142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농업인자격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0" name="Picture 12">
            <a:extLst>
              <a:ext uri="{FF2B5EF4-FFF2-40B4-BE49-F238E27FC236}">
                <a16:creationId xmlns:a16="http://schemas.microsoft.com/office/drawing/2014/main" id="{6DBFA8CA-5309-FC39-3E1D-EB1D557258A7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10000"/>
          </a:blip>
          <a:stretch>
            <a:fillRect/>
          </a:stretch>
        </p:blipFill>
        <p:spPr>
          <a:xfrm>
            <a:off x="4124111" y="2740921"/>
            <a:ext cx="1841500" cy="4711700"/>
          </a:xfrm>
          <a:prstGeom prst="rect">
            <a:avLst/>
          </a:prstGeom>
        </p:spPr>
      </p:pic>
      <p:pic>
        <p:nvPicPr>
          <p:cNvPr id="41" name="Picture 13">
            <a:extLst>
              <a:ext uri="{FF2B5EF4-FFF2-40B4-BE49-F238E27FC236}">
                <a16:creationId xmlns:a16="http://schemas.microsoft.com/office/drawing/2014/main" id="{10A865EA-DED4-995F-5106-9697B335FA4B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4124111" y="1832871"/>
            <a:ext cx="1841500" cy="742950"/>
          </a:xfrm>
          <a:prstGeom prst="rect">
            <a:avLst/>
          </a:prstGeom>
        </p:spPr>
      </p:pic>
      <p:sp>
        <p:nvSpPr>
          <p:cNvPr id="42" name="TextBox 14">
            <a:extLst>
              <a:ext uri="{FF2B5EF4-FFF2-40B4-BE49-F238E27FC236}">
                <a16:creationId xmlns:a16="http://schemas.microsoft.com/office/drawing/2014/main" id="{1604FCCF-8C78-A13E-9188-E2BC4172FE7D}"/>
              </a:ext>
            </a:extLst>
          </p:cNvPr>
          <p:cNvSpPr txBox="1"/>
          <p:nvPr/>
        </p:nvSpPr>
        <p:spPr>
          <a:xfrm>
            <a:off x="4181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000" err="1">
                <a:solidFill>
                  <a:srgbClr val="FFFFFF"/>
                </a:solidFill>
                <a:ea typeface="Pretendard SemiBold"/>
              </a:rPr>
              <a:t>귀농귀촌정보</a:t>
            </a:r>
            <a:endParaRPr lang="en" sz="20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3" name="Picture 15">
            <a:extLst>
              <a:ext uri="{FF2B5EF4-FFF2-40B4-BE49-F238E27FC236}">
                <a16:creationId xmlns:a16="http://schemas.microsoft.com/office/drawing/2014/main" id="{26653ADA-6CEA-23EA-5E58-FF1E5C8D590C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10000"/>
          </a:blip>
          <a:stretch>
            <a:fillRect/>
          </a:stretch>
        </p:blipFill>
        <p:spPr>
          <a:xfrm>
            <a:off x="6162461" y="2740921"/>
            <a:ext cx="1841500" cy="4711700"/>
          </a:xfrm>
          <a:prstGeom prst="rect">
            <a:avLst/>
          </a:prstGeom>
        </p:spPr>
      </p:pic>
      <p:pic>
        <p:nvPicPr>
          <p:cNvPr id="44" name="Picture 16">
            <a:extLst>
              <a:ext uri="{FF2B5EF4-FFF2-40B4-BE49-F238E27FC236}">
                <a16:creationId xmlns:a16="http://schemas.microsoft.com/office/drawing/2014/main" id="{ACD6A338-D2D1-75DB-5AA5-2F5D443E1B2C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60000"/>
          </a:blip>
          <a:stretch>
            <a:fillRect/>
          </a:stretch>
        </p:blipFill>
        <p:spPr>
          <a:xfrm>
            <a:off x="6162461" y="1832871"/>
            <a:ext cx="1841500" cy="742950"/>
          </a:xfrm>
          <a:prstGeom prst="rect">
            <a:avLst/>
          </a:prstGeom>
        </p:spPr>
      </p:pic>
      <p:sp>
        <p:nvSpPr>
          <p:cNvPr id="45" name="TextBox 17">
            <a:extLst>
              <a:ext uri="{FF2B5EF4-FFF2-40B4-BE49-F238E27FC236}">
                <a16:creationId xmlns:a16="http://schemas.microsoft.com/office/drawing/2014/main" id="{05020073-A26C-D27F-52E0-346A370F07EB}"/>
              </a:ext>
            </a:extLst>
          </p:cNvPr>
          <p:cNvSpPr txBox="1"/>
          <p:nvPr/>
        </p:nvSpPr>
        <p:spPr>
          <a:xfrm>
            <a:off x="6213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청년정보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6" name="Picture 18">
            <a:extLst>
              <a:ext uri="{FF2B5EF4-FFF2-40B4-BE49-F238E27FC236}">
                <a16:creationId xmlns:a16="http://schemas.microsoft.com/office/drawing/2014/main" id="{7832316F-AFAD-756E-5C93-76545EC1DB9F}"/>
              </a:ext>
            </a:extLst>
          </p:cNvPr>
          <p:cNvPicPr>
            <a:picLocks noChangeAspect="1"/>
          </p:cNvPicPr>
          <p:nvPr/>
        </p:nvPicPr>
        <p:blipFill>
          <a:blip r:embed="rId12">
            <a:alphaModFix amt="10000"/>
          </a:blip>
          <a:stretch>
            <a:fillRect/>
          </a:stretch>
        </p:blipFill>
        <p:spPr>
          <a:xfrm>
            <a:off x="8194461" y="2740921"/>
            <a:ext cx="1841500" cy="4711700"/>
          </a:xfrm>
          <a:prstGeom prst="rect">
            <a:avLst/>
          </a:prstGeom>
        </p:spPr>
      </p:pic>
      <p:pic>
        <p:nvPicPr>
          <p:cNvPr id="47" name="Picture 19">
            <a:extLst>
              <a:ext uri="{FF2B5EF4-FFF2-40B4-BE49-F238E27FC236}">
                <a16:creationId xmlns:a16="http://schemas.microsoft.com/office/drawing/2014/main" id="{C3ACA8C5-C69C-DB9F-9449-AEE47523EB14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60000"/>
          </a:blip>
          <a:stretch>
            <a:fillRect/>
          </a:stretch>
        </p:blipFill>
        <p:spPr>
          <a:xfrm>
            <a:off x="8194461" y="1832871"/>
            <a:ext cx="1841500" cy="742950"/>
          </a:xfrm>
          <a:prstGeom prst="rect">
            <a:avLst/>
          </a:prstGeom>
        </p:spPr>
      </p:pic>
      <p:sp>
        <p:nvSpPr>
          <p:cNvPr id="48" name="TextBox 20">
            <a:extLst>
              <a:ext uri="{FF2B5EF4-FFF2-40B4-BE49-F238E27FC236}">
                <a16:creationId xmlns:a16="http://schemas.microsoft.com/office/drawing/2014/main" id="{5B47B15A-2D3B-E37D-BB79-C393E65D034F}"/>
              </a:ext>
            </a:extLst>
          </p:cNvPr>
          <p:cNvSpPr txBox="1"/>
          <p:nvPr/>
        </p:nvSpPr>
        <p:spPr>
          <a:xfrm>
            <a:off x="82516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임업정보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sp>
        <p:nvSpPr>
          <p:cNvPr id="50" name="TextBox 22">
            <a:extLst>
              <a:ext uri="{FF2B5EF4-FFF2-40B4-BE49-F238E27FC236}">
                <a16:creationId xmlns:a16="http://schemas.microsoft.com/office/drawing/2014/main" id="{621AF87A-E4A4-CC21-8E9E-1C8C8001B5EE}"/>
              </a:ext>
            </a:extLst>
          </p:cNvPr>
          <p:cNvSpPr txBox="1"/>
          <p:nvPr/>
        </p:nvSpPr>
        <p:spPr>
          <a:xfrm>
            <a:off x="339511" y="3071665"/>
            <a:ext cx="1428750" cy="2019300"/>
          </a:xfrm>
          <a:prstGeom prst="rect">
            <a:avLst/>
          </a:prstGeom>
        </p:spPr>
        <p:txBody>
          <a:bodyPr rtlCol="0" anchor="t"/>
          <a:lstStyle/>
          <a:p>
            <a:pPr lvl="0" algn="ctr">
              <a:lnSpc>
                <a:spcPct val="141100"/>
              </a:lnSpc>
            </a:pPr>
            <a:r>
              <a:rPr lang="ko-KR" altLang="en-US" sz="1373">
                <a:solidFill>
                  <a:srgbClr val="26292E"/>
                </a:solidFill>
                <a:ea typeface="Pretendard Regular"/>
              </a:rPr>
              <a:t>농업전망</a:t>
            </a:r>
            <a:r>
              <a:rPr lang="en-US" altLang="ko-KR" sz="1373">
                <a:solidFill>
                  <a:srgbClr val="26292E"/>
                </a:solidFill>
                <a:ea typeface="Pretendard Regular"/>
              </a:rPr>
              <a:t>2024</a:t>
            </a:r>
          </a:p>
          <a:p>
            <a:pPr lvl="0" algn="ctr">
              <a:lnSpc>
                <a:spcPct val="141100"/>
              </a:lnSpc>
            </a:pPr>
            <a:endParaRPr lang="en-US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 algn="ctr">
              <a:lnSpc>
                <a:spcPct val="141100"/>
              </a:lnSpc>
            </a:pPr>
            <a:endParaRPr lang="en-US" sz="1373">
              <a:solidFill>
                <a:srgbClr val="26292E"/>
              </a:solidFill>
              <a:latin typeface="Pretendard Regular"/>
            </a:endParaRPr>
          </a:p>
        </p:txBody>
      </p:sp>
      <p:sp>
        <p:nvSpPr>
          <p:cNvPr id="55" name="TextBox 3">
            <a:extLst>
              <a:ext uri="{FF2B5EF4-FFF2-40B4-BE49-F238E27FC236}">
                <a16:creationId xmlns:a16="http://schemas.microsoft.com/office/drawing/2014/main" id="{5A5C9A56-93BF-6AD7-C908-3E000D4B9E95}"/>
              </a:ext>
            </a:extLst>
          </p:cNvPr>
          <p:cNvSpPr txBox="1"/>
          <p:nvPr/>
        </p:nvSpPr>
        <p:spPr>
          <a:xfrm>
            <a:off x="2114336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국가법령정보센터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 u="sng">
                <a:solidFill>
                  <a:srgbClr val="26292E"/>
                </a:solidFill>
                <a:latin typeface="Pretendard Regular"/>
                <a:ea typeface="Pretendard Regular"/>
              </a:rPr>
              <a:t>품질관리원</a:t>
            </a:r>
            <a:endParaRPr lang="en-US" altLang="ko-KR" sz="1373" b="1" u="sng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>
                <a:solidFill>
                  <a:srgbClr val="26292E"/>
                </a:solidFill>
                <a:latin typeface="Pretendard Regular"/>
                <a:ea typeface="Pretendard Regular"/>
              </a:rPr>
              <a:t>농업</a:t>
            </a:r>
            <a:r>
              <a:rPr lang="en-US" altLang="ko-KR" sz="1373" b="1">
                <a:solidFill>
                  <a:srgbClr val="26292E"/>
                </a:solidFill>
                <a:latin typeface="Pretendard Regular"/>
                <a:ea typeface="Pretendard Regular"/>
              </a:rPr>
              <a:t>e</a:t>
            </a:r>
            <a:r>
              <a:rPr lang="ko-KR" altLang="en-US" sz="1373" b="1">
                <a:solidFill>
                  <a:srgbClr val="26292E"/>
                </a:solidFill>
                <a:latin typeface="Pretendard Regular"/>
                <a:ea typeface="Pretendard Regular"/>
              </a:rPr>
              <a:t>지</a:t>
            </a:r>
            <a:endParaRPr lang="en-US" altLang="ko-KR" sz="1373" b="1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산림청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in</a:t>
            </a: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통합포털</a:t>
            </a:r>
            <a:endParaRPr lang="en-US" sz="1373">
              <a:solidFill>
                <a:srgbClr val="26292E"/>
              </a:solidFill>
              <a:latin typeface="Pretendard Regular"/>
            </a:endParaRPr>
          </a:p>
        </p:txBody>
      </p:sp>
      <p:sp>
        <p:nvSpPr>
          <p:cNvPr id="56" name="TextBox 23">
            <a:extLst>
              <a:ext uri="{FF2B5EF4-FFF2-40B4-BE49-F238E27FC236}">
                <a16:creationId xmlns:a16="http://schemas.microsoft.com/office/drawing/2014/main" id="{A748B757-A14F-C791-680C-D24D761D252C}"/>
              </a:ext>
            </a:extLst>
          </p:cNvPr>
          <p:cNvSpPr txBox="1"/>
          <p:nvPr/>
        </p:nvSpPr>
        <p:spPr>
          <a:xfrm>
            <a:off x="247436" y="4022352"/>
            <a:ext cx="1498600" cy="550093"/>
          </a:xfrm>
          <a:prstGeom prst="rect">
            <a:avLst/>
          </a:prstGeom>
        </p:spPr>
        <p:txBody>
          <a:bodyPr rtlCol="0" anchor="t"/>
          <a:lstStyle/>
          <a:p>
            <a:pPr lvl="0" algn="ctr">
              <a:lnSpc>
                <a:spcPct val="141100"/>
              </a:lnSpc>
            </a:pPr>
            <a:endParaRPr lang="en-US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 algn="ctr">
              <a:lnSpc>
                <a:spcPct val="141100"/>
              </a:lnSpc>
            </a:pPr>
            <a:r>
              <a:rPr lang="ko-KR" altLang="en-US" sz="1100" err="1">
                <a:solidFill>
                  <a:srgbClr val="26292E"/>
                </a:solidFill>
                <a:latin typeface="Pretendard Regular"/>
                <a:ea typeface="Pretendard Regular"/>
              </a:rPr>
              <a:t>귀농어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.</a:t>
            </a:r>
            <a:r>
              <a:rPr lang="ko-KR" altLang="en-US" sz="1100" err="1">
                <a:solidFill>
                  <a:srgbClr val="26292E"/>
                </a:solidFill>
                <a:latin typeface="Pretendard Regular"/>
                <a:ea typeface="Pretendard Regular"/>
              </a:rPr>
              <a:t>귀촌인통계</a:t>
            </a:r>
            <a:endParaRPr lang="en-US" sz="1100">
              <a:solidFill>
                <a:srgbClr val="26292E"/>
              </a:solidFill>
              <a:latin typeface="Pretendard Regular"/>
            </a:endParaRPr>
          </a:p>
        </p:txBody>
      </p:sp>
      <p:sp>
        <p:nvSpPr>
          <p:cNvPr id="57" name="TextBox 22">
            <a:extLst>
              <a:ext uri="{FF2B5EF4-FFF2-40B4-BE49-F238E27FC236}">
                <a16:creationId xmlns:a16="http://schemas.microsoft.com/office/drawing/2014/main" id="{DE7B3FCE-1C40-DB6E-2AD2-B182C8AAD537}"/>
              </a:ext>
            </a:extLst>
          </p:cNvPr>
          <p:cNvSpPr txBox="1"/>
          <p:nvPr/>
        </p:nvSpPr>
        <p:spPr>
          <a:xfrm>
            <a:off x="304586" y="5632529"/>
            <a:ext cx="1428750" cy="2019300"/>
          </a:xfrm>
          <a:prstGeom prst="rect">
            <a:avLst/>
          </a:prstGeom>
        </p:spPr>
        <p:txBody>
          <a:bodyPr rtlCol="0" anchor="t"/>
          <a:lstStyle/>
          <a:p>
            <a:pPr lvl="0" algn="ctr">
              <a:lnSpc>
                <a:spcPct val="141100"/>
              </a:lnSpc>
            </a:pPr>
            <a:r>
              <a:rPr lang="ko-KR" altLang="en-US" sz="1100">
                <a:solidFill>
                  <a:srgbClr val="26292E"/>
                </a:solidFill>
                <a:ea typeface="Pretendard Regular"/>
              </a:rPr>
              <a:t>귀농</a:t>
            </a:r>
            <a:r>
              <a:rPr lang="en-US" altLang="ko-KR" sz="1100">
                <a:solidFill>
                  <a:srgbClr val="26292E"/>
                </a:solidFill>
                <a:ea typeface="Pretendard Regular"/>
              </a:rPr>
              <a:t>.</a:t>
            </a:r>
            <a:r>
              <a:rPr lang="ko-KR" altLang="en-US" sz="1100" err="1">
                <a:solidFill>
                  <a:srgbClr val="26292E"/>
                </a:solidFill>
                <a:ea typeface="Pretendard Regular"/>
              </a:rPr>
              <a:t>귀촌</a:t>
            </a:r>
            <a:r>
              <a:rPr lang="ko-KR" altLang="en-US" sz="1100">
                <a:solidFill>
                  <a:srgbClr val="26292E"/>
                </a:solidFill>
                <a:ea typeface="Pretendard Regular"/>
              </a:rPr>
              <a:t> 실태조사</a:t>
            </a:r>
            <a:endParaRPr lang="en-US" altLang="ko-KR" sz="1100">
              <a:solidFill>
                <a:srgbClr val="26292E"/>
              </a:solidFill>
              <a:ea typeface="Pretendard Regular"/>
            </a:endParaRPr>
          </a:p>
          <a:p>
            <a:pPr lvl="0" algn="ctr">
              <a:lnSpc>
                <a:spcPct val="141100"/>
              </a:lnSpc>
            </a:pPr>
            <a:r>
              <a:rPr lang="ko-KR" altLang="en-US" sz="1100">
                <a:solidFill>
                  <a:srgbClr val="26292E"/>
                </a:solidFill>
                <a:ea typeface="Pretendard Regular"/>
              </a:rPr>
              <a:t>국민의식조사</a:t>
            </a:r>
            <a:endParaRPr lang="en-US" sz="1100">
              <a:solidFill>
                <a:srgbClr val="26292E"/>
              </a:solidFill>
              <a:latin typeface="Pretendard Regular"/>
            </a:endParaRPr>
          </a:p>
        </p:txBody>
      </p:sp>
      <p:sp>
        <p:nvSpPr>
          <p:cNvPr id="58" name="TextBox 3">
            <a:extLst>
              <a:ext uri="{FF2B5EF4-FFF2-40B4-BE49-F238E27FC236}">
                <a16:creationId xmlns:a16="http://schemas.microsoft.com/office/drawing/2014/main" id="{8AF17F3A-90E5-4AFC-0E7F-5F66797E1C39}"/>
              </a:ext>
            </a:extLst>
          </p:cNvPr>
          <p:cNvSpPr txBox="1"/>
          <p:nvPr/>
        </p:nvSpPr>
        <p:spPr>
          <a:xfrm>
            <a:off x="6143411" y="2751625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탄탄대로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 err="1">
                <a:solidFill>
                  <a:srgbClr val="26292E"/>
                </a:solidFill>
                <a:latin typeface="Pretendard Regular"/>
                <a:ea typeface="Pretendard Regular"/>
              </a:rPr>
              <a:t>똑똑</a:t>
            </a:r>
            <a:r>
              <a:rPr lang="en-US" altLang="ko-KR" sz="1373" b="1">
                <a:solidFill>
                  <a:srgbClr val="26292E"/>
                </a:solidFill>
                <a:latin typeface="Pretendard Regular"/>
                <a:ea typeface="Pretendard Regular"/>
              </a:rPr>
              <a:t>!</a:t>
            </a:r>
            <a:r>
              <a:rPr lang="ko-KR" altLang="en-US" sz="1373" b="1">
                <a:solidFill>
                  <a:srgbClr val="26292E"/>
                </a:solidFill>
                <a:latin typeface="Pretendard Regular"/>
                <a:ea typeface="Pretendard Regular"/>
              </a:rPr>
              <a:t>청년농부</a:t>
            </a:r>
            <a:endParaRPr lang="en-US" altLang="ko-KR" sz="1373" b="1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청년농부사관학교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스마트팜코리아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59" name="TextBox 3">
            <a:extLst>
              <a:ext uri="{FF2B5EF4-FFF2-40B4-BE49-F238E27FC236}">
                <a16:creationId xmlns:a16="http://schemas.microsoft.com/office/drawing/2014/main" id="{AC0E5E39-C390-DBF1-FFFA-90F0F46CADD3}"/>
              </a:ext>
            </a:extLst>
          </p:cNvPr>
          <p:cNvSpPr txBox="1"/>
          <p:nvPr/>
        </p:nvSpPr>
        <p:spPr>
          <a:xfrm>
            <a:off x="4146336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 u="sng">
                <a:solidFill>
                  <a:srgbClr val="2629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etendard Regular"/>
                <a:ea typeface="Pretendard Regular"/>
              </a:rPr>
              <a:t>그린대로</a:t>
            </a:r>
            <a:endParaRPr lang="en-US" altLang="ko-KR" sz="1373" b="1" u="sng">
              <a:solidFill>
                <a:srgbClr val="2629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지역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귀농귀촌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지원센터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농림수산식품교육문화정보원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(EPIS)</a:t>
            </a:r>
            <a:b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</a:br>
            <a:endParaRPr lang="ko-KR" altLang="en-US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60" name="TextBox 3">
            <a:extLst>
              <a:ext uri="{FF2B5EF4-FFF2-40B4-BE49-F238E27FC236}">
                <a16:creationId xmlns:a16="http://schemas.microsoft.com/office/drawing/2014/main" id="{214123E2-679C-4218-11ED-6B9A2732B5EF}"/>
              </a:ext>
            </a:extLst>
          </p:cNvPr>
          <p:cNvSpPr txBox="1"/>
          <p:nvPr/>
        </p:nvSpPr>
        <p:spPr>
          <a:xfrm>
            <a:off x="8267486" y="2771763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 u="sng">
                <a:solidFill>
                  <a:srgbClr val="26292E"/>
                </a:solidFill>
                <a:latin typeface="Pretendard Regular"/>
                <a:ea typeface="Pretendard Regular"/>
              </a:rPr>
              <a:t>임업</a:t>
            </a:r>
            <a:r>
              <a:rPr lang="en-US" altLang="ko-KR" sz="1373" b="1" u="sng">
                <a:solidFill>
                  <a:srgbClr val="26292E"/>
                </a:solidFill>
                <a:latin typeface="Pretendard Regular"/>
                <a:ea typeface="Pretendard Regular"/>
              </a:rPr>
              <a:t>in</a:t>
            </a:r>
            <a:r>
              <a:rPr lang="ko-KR" altLang="en-US" sz="1373" b="1" u="sng" err="1">
                <a:solidFill>
                  <a:srgbClr val="26292E"/>
                </a:solidFill>
                <a:latin typeface="Pretendard Regular"/>
                <a:ea typeface="Pretendard Regular"/>
              </a:rPr>
              <a:t>통합포털</a:t>
            </a:r>
            <a:endParaRPr lang="en-US" altLang="ko-KR" sz="1373" b="1" u="sng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</a:rPr>
              <a:t>산림청</a:t>
            </a:r>
            <a:endParaRPr lang="en-US" altLang="ko-KR" sz="1373">
              <a:solidFill>
                <a:srgbClr val="26292E"/>
              </a:solidFill>
              <a:latin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</a:rPr>
              <a:t>한국임업진흥원</a:t>
            </a:r>
            <a:endParaRPr lang="en-US" altLang="ko-KR" sz="1373">
              <a:solidFill>
                <a:srgbClr val="26292E"/>
              </a:solidFill>
              <a:latin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</a:rPr>
              <a:t>산림교육원</a:t>
            </a:r>
          </a:p>
        </p:txBody>
      </p:sp>
      <p:sp>
        <p:nvSpPr>
          <p:cNvPr id="61" name="TextBox 3">
            <a:extLst>
              <a:ext uri="{FF2B5EF4-FFF2-40B4-BE49-F238E27FC236}">
                <a16:creationId xmlns:a16="http://schemas.microsoft.com/office/drawing/2014/main" id="{A49CFD17-027D-E149-FF00-EB7AE39C0941}"/>
              </a:ext>
            </a:extLst>
          </p:cNvPr>
          <p:cNvSpPr txBox="1"/>
          <p:nvPr/>
        </p:nvSpPr>
        <p:spPr>
          <a:xfrm>
            <a:off x="10232811" y="2770313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b="1" u="sng" err="1">
                <a:solidFill>
                  <a:srgbClr val="26292E"/>
                </a:solidFill>
                <a:latin typeface="Pretendard Regular"/>
                <a:ea typeface="Pretendard Regular"/>
              </a:rPr>
              <a:t>귀어귀촌종합센터</a:t>
            </a:r>
            <a:endParaRPr lang="en-US" altLang="ko-KR" sz="1373" b="1" u="sng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지역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귀어귀촌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지원센터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해양부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한국어촌어항공단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 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(FIPA)</a:t>
            </a: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9691067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EA229-6A4C-2853-DD7E-FCC718DC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1E788D1-25C6-30CA-5DBB-7C15C1D9EC1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410FE9-E85F-273C-D6F2-A5824CB930F9}"/>
              </a:ext>
            </a:extLst>
          </p:cNvPr>
          <p:cNvSpPr txBox="1"/>
          <p:nvPr/>
        </p:nvSpPr>
        <p:spPr>
          <a:xfrm>
            <a:off x="1943100" y="389204"/>
            <a:ext cx="9283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 유관기관 활용 로드맵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E322F11D-0913-1DF0-3B90-F2DF0A853A67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2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_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교육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체험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실행준비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065349E1-3DD0-914A-18D8-C1FF6BD5E36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53761" y="2740921"/>
            <a:ext cx="1841500" cy="4711700"/>
          </a:xfrm>
          <a:prstGeom prst="rect">
            <a:avLst/>
          </a:prstGeom>
        </p:spPr>
      </p:pic>
      <p:pic>
        <p:nvPicPr>
          <p:cNvPr id="32" name="Picture 4">
            <a:extLst>
              <a:ext uri="{FF2B5EF4-FFF2-40B4-BE49-F238E27FC236}">
                <a16:creationId xmlns:a16="http://schemas.microsoft.com/office/drawing/2014/main" id="{0A7CD085-8E61-3841-B59A-60428C70D34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tretch>
            <a:fillRect/>
          </a:stretch>
        </p:blipFill>
        <p:spPr>
          <a:xfrm>
            <a:off x="53761" y="1832871"/>
            <a:ext cx="1841500" cy="742950"/>
          </a:xfrm>
          <a:prstGeom prst="rect">
            <a:avLst/>
          </a:prstGeom>
        </p:spPr>
      </p:pic>
      <p:sp>
        <p:nvSpPr>
          <p:cNvPr id="33" name="TextBox 5">
            <a:extLst>
              <a:ext uri="{FF2B5EF4-FFF2-40B4-BE49-F238E27FC236}">
                <a16:creationId xmlns:a16="http://schemas.microsoft.com/office/drawing/2014/main" id="{F4E7169D-C83D-7A24-E80B-41D74C584659}"/>
              </a:ext>
            </a:extLst>
          </p:cNvPr>
          <p:cNvSpPr txBox="1"/>
          <p:nvPr/>
        </p:nvSpPr>
        <p:spPr>
          <a:xfrm>
            <a:off x="110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온라인교육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4" name="Picture 6">
            <a:extLst>
              <a:ext uri="{FF2B5EF4-FFF2-40B4-BE49-F238E27FC236}">
                <a16:creationId xmlns:a16="http://schemas.microsoft.com/office/drawing/2014/main" id="{6AB7FD66-D76A-1B5A-E266-F496408A3A4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0000"/>
          </a:blip>
          <a:stretch>
            <a:fillRect/>
          </a:stretch>
        </p:blipFill>
        <p:spPr>
          <a:xfrm>
            <a:off x="10232811" y="2740921"/>
            <a:ext cx="1841500" cy="4711700"/>
          </a:xfrm>
          <a:prstGeom prst="rect">
            <a:avLst/>
          </a:prstGeom>
        </p:spPr>
      </p:pic>
      <p:pic>
        <p:nvPicPr>
          <p:cNvPr id="35" name="Picture 7">
            <a:extLst>
              <a:ext uri="{FF2B5EF4-FFF2-40B4-BE49-F238E27FC236}">
                <a16:creationId xmlns:a16="http://schemas.microsoft.com/office/drawing/2014/main" id="{24F8D368-C614-53C5-B6F6-0EF6DA788263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0000"/>
          </a:blip>
          <a:stretch>
            <a:fillRect/>
          </a:stretch>
        </p:blipFill>
        <p:spPr>
          <a:xfrm>
            <a:off x="10232811" y="1832871"/>
            <a:ext cx="1841500" cy="742950"/>
          </a:xfrm>
          <a:prstGeom prst="rect">
            <a:avLst/>
          </a:prstGeom>
        </p:spPr>
      </p:pic>
      <p:sp>
        <p:nvSpPr>
          <p:cNvPr id="36" name="TextBox 8">
            <a:extLst>
              <a:ext uri="{FF2B5EF4-FFF2-40B4-BE49-F238E27FC236}">
                <a16:creationId xmlns:a16="http://schemas.microsoft.com/office/drawing/2014/main" id="{DC675460-DF90-31C3-1C25-84D918B9619E}"/>
              </a:ext>
            </a:extLst>
          </p:cNvPr>
          <p:cNvSpPr txBox="1"/>
          <p:nvPr/>
        </p:nvSpPr>
        <p:spPr>
          <a:xfrm>
            <a:off x="102899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농지규제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6E290793-9CEB-6F38-36BB-B2EFC83D1A01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10000"/>
          </a:blip>
          <a:stretch>
            <a:fillRect/>
          </a:stretch>
        </p:blipFill>
        <p:spPr>
          <a:xfrm>
            <a:off x="2085761" y="2740921"/>
            <a:ext cx="1841500" cy="4711700"/>
          </a:xfrm>
          <a:prstGeom prst="rect">
            <a:avLst/>
          </a:prstGeom>
        </p:spPr>
      </p:pic>
      <p:pic>
        <p:nvPicPr>
          <p:cNvPr id="38" name="Picture 10">
            <a:extLst>
              <a:ext uri="{FF2B5EF4-FFF2-40B4-BE49-F238E27FC236}">
                <a16:creationId xmlns:a16="http://schemas.microsoft.com/office/drawing/2014/main" id="{33B35889-7D56-983A-4069-142166D271B5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2085761" y="1832871"/>
            <a:ext cx="1841500" cy="742950"/>
          </a:xfrm>
          <a:prstGeom prst="rect">
            <a:avLst/>
          </a:prstGeom>
        </p:spPr>
      </p:pic>
      <p:sp>
        <p:nvSpPr>
          <p:cNvPr id="39" name="TextBox 11">
            <a:extLst>
              <a:ext uri="{FF2B5EF4-FFF2-40B4-BE49-F238E27FC236}">
                <a16:creationId xmlns:a16="http://schemas.microsoft.com/office/drawing/2014/main" id="{8ECCD8E4-72DD-7C02-19EA-92BCF361515E}"/>
              </a:ext>
            </a:extLst>
          </p:cNvPr>
          <p:cNvSpPr txBox="1"/>
          <p:nvPr/>
        </p:nvSpPr>
        <p:spPr>
          <a:xfrm>
            <a:off x="2142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교육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0" name="Picture 12">
            <a:extLst>
              <a:ext uri="{FF2B5EF4-FFF2-40B4-BE49-F238E27FC236}">
                <a16:creationId xmlns:a16="http://schemas.microsoft.com/office/drawing/2014/main" id="{8FF04CB2-DAC9-5981-E9D4-3CE2F647D43D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10000"/>
          </a:blip>
          <a:stretch>
            <a:fillRect/>
          </a:stretch>
        </p:blipFill>
        <p:spPr>
          <a:xfrm>
            <a:off x="4124111" y="2740921"/>
            <a:ext cx="1841500" cy="4711700"/>
          </a:xfrm>
          <a:prstGeom prst="rect">
            <a:avLst/>
          </a:prstGeom>
        </p:spPr>
      </p:pic>
      <p:pic>
        <p:nvPicPr>
          <p:cNvPr id="41" name="Picture 13">
            <a:extLst>
              <a:ext uri="{FF2B5EF4-FFF2-40B4-BE49-F238E27FC236}">
                <a16:creationId xmlns:a16="http://schemas.microsoft.com/office/drawing/2014/main" id="{FCAF7E40-164E-F628-A8B7-6A3F0CCB70D5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4124111" y="1832871"/>
            <a:ext cx="1841500" cy="742950"/>
          </a:xfrm>
          <a:prstGeom prst="rect">
            <a:avLst/>
          </a:prstGeom>
        </p:spPr>
      </p:pic>
      <p:sp>
        <p:nvSpPr>
          <p:cNvPr id="42" name="TextBox 14">
            <a:extLst>
              <a:ext uri="{FF2B5EF4-FFF2-40B4-BE49-F238E27FC236}">
                <a16:creationId xmlns:a16="http://schemas.microsoft.com/office/drawing/2014/main" id="{B7B8C420-071D-F5C4-3004-CF97C81404D4}"/>
              </a:ext>
            </a:extLst>
          </p:cNvPr>
          <p:cNvSpPr txBox="1"/>
          <p:nvPr/>
        </p:nvSpPr>
        <p:spPr>
          <a:xfrm>
            <a:off x="4181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농촌체험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3" name="Picture 15">
            <a:extLst>
              <a:ext uri="{FF2B5EF4-FFF2-40B4-BE49-F238E27FC236}">
                <a16:creationId xmlns:a16="http://schemas.microsoft.com/office/drawing/2014/main" id="{927B9DCF-5808-45EF-AF72-F44C9CB63D33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10000"/>
          </a:blip>
          <a:stretch>
            <a:fillRect/>
          </a:stretch>
        </p:blipFill>
        <p:spPr>
          <a:xfrm>
            <a:off x="6162461" y="2740921"/>
            <a:ext cx="1841500" cy="4711700"/>
          </a:xfrm>
          <a:prstGeom prst="rect">
            <a:avLst/>
          </a:prstGeom>
        </p:spPr>
      </p:pic>
      <p:pic>
        <p:nvPicPr>
          <p:cNvPr id="44" name="Picture 16">
            <a:extLst>
              <a:ext uri="{FF2B5EF4-FFF2-40B4-BE49-F238E27FC236}">
                <a16:creationId xmlns:a16="http://schemas.microsoft.com/office/drawing/2014/main" id="{6E34B80E-AC42-6EF7-6680-205B49C5B919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60000"/>
          </a:blip>
          <a:stretch>
            <a:fillRect/>
          </a:stretch>
        </p:blipFill>
        <p:spPr>
          <a:xfrm>
            <a:off x="6162461" y="1832871"/>
            <a:ext cx="1841500" cy="742950"/>
          </a:xfrm>
          <a:prstGeom prst="rect">
            <a:avLst/>
          </a:prstGeom>
        </p:spPr>
      </p:pic>
      <p:sp>
        <p:nvSpPr>
          <p:cNvPr id="45" name="TextBox 17">
            <a:extLst>
              <a:ext uri="{FF2B5EF4-FFF2-40B4-BE49-F238E27FC236}">
                <a16:creationId xmlns:a16="http://schemas.microsoft.com/office/drawing/2014/main" id="{3330D31B-F101-D245-ADDE-5F8EB9CCB97F}"/>
              </a:ext>
            </a:extLst>
          </p:cNvPr>
          <p:cNvSpPr txBox="1"/>
          <p:nvPr/>
        </p:nvSpPr>
        <p:spPr>
          <a:xfrm>
            <a:off x="6213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주택정보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6" name="Picture 18">
            <a:extLst>
              <a:ext uri="{FF2B5EF4-FFF2-40B4-BE49-F238E27FC236}">
                <a16:creationId xmlns:a16="http://schemas.microsoft.com/office/drawing/2014/main" id="{6514EE59-CE7A-4A16-6BEA-774DED348F75}"/>
              </a:ext>
            </a:extLst>
          </p:cNvPr>
          <p:cNvPicPr>
            <a:picLocks noChangeAspect="1"/>
          </p:cNvPicPr>
          <p:nvPr/>
        </p:nvPicPr>
        <p:blipFill>
          <a:blip r:embed="rId12">
            <a:alphaModFix amt="10000"/>
          </a:blip>
          <a:stretch>
            <a:fillRect/>
          </a:stretch>
        </p:blipFill>
        <p:spPr>
          <a:xfrm>
            <a:off x="8194461" y="2740921"/>
            <a:ext cx="1841500" cy="4711700"/>
          </a:xfrm>
          <a:prstGeom prst="rect">
            <a:avLst/>
          </a:prstGeom>
        </p:spPr>
      </p:pic>
      <p:pic>
        <p:nvPicPr>
          <p:cNvPr id="47" name="Picture 19">
            <a:extLst>
              <a:ext uri="{FF2B5EF4-FFF2-40B4-BE49-F238E27FC236}">
                <a16:creationId xmlns:a16="http://schemas.microsoft.com/office/drawing/2014/main" id="{405DE5EC-F778-A9E7-1883-60C828A09B40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60000"/>
          </a:blip>
          <a:stretch>
            <a:fillRect/>
          </a:stretch>
        </p:blipFill>
        <p:spPr>
          <a:xfrm>
            <a:off x="8194461" y="1832871"/>
            <a:ext cx="1841500" cy="742950"/>
          </a:xfrm>
          <a:prstGeom prst="rect">
            <a:avLst/>
          </a:prstGeom>
        </p:spPr>
      </p:pic>
      <p:sp>
        <p:nvSpPr>
          <p:cNvPr id="48" name="TextBox 20">
            <a:extLst>
              <a:ext uri="{FF2B5EF4-FFF2-40B4-BE49-F238E27FC236}">
                <a16:creationId xmlns:a16="http://schemas.microsoft.com/office/drawing/2014/main" id="{F14E51A6-7E50-4AF1-6DFA-8F766CD6BBC8}"/>
              </a:ext>
            </a:extLst>
          </p:cNvPr>
          <p:cNvSpPr txBox="1"/>
          <p:nvPr/>
        </p:nvSpPr>
        <p:spPr>
          <a:xfrm>
            <a:off x="82516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농지정보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sp>
        <p:nvSpPr>
          <p:cNvPr id="55" name="TextBox 3">
            <a:extLst>
              <a:ext uri="{FF2B5EF4-FFF2-40B4-BE49-F238E27FC236}">
                <a16:creationId xmlns:a16="http://schemas.microsoft.com/office/drawing/2014/main" id="{4A2C8361-D8EB-4AC4-046E-1A8B625AE889}"/>
              </a:ext>
            </a:extLst>
          </p:cNvPr>
          <p:cNvSpPr txBox="1"/>
          <p:nvPr/>
        </p:nvSpPr>
        <p:spPr>
          <a:xfrm>
            <a:off x="2114336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그린대료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농업교육포털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탄탄대로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in</a:t>
            </a: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통합포털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산림교육원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임업인종합연수원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*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청년귀농장기교육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*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청년농부사관학교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1E79A17-F84B-52DF-4D4B-696F44C77887}"/>
              </a:ext>
            </a:extLst>
          </p:cNvPr>
          <p:cNvSpPr txBox="1"/>
          <p:nvPr/>
        </p:nvSpPr>
        <p:spPr>
          <a:xfrm>
            <a:off x="52174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농업교육포털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농촌인적자원개발센터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(e-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러닝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B488E88-EABF-D75E-4B92-F19A80C8A586}"/>
              </a:ext>
            </a:extLst>
          </p:cNvPr>
          <p:cNvSpPr txBox="1"/>
          <p:nvPr/>
        </p:nvSpPr>
        <p:spPr>
          <a:xfrm>
            <a:off x="4124111" y="2721870"/>
            <a:ext cx="1866900" cy="3741275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그린대로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농촌에서 살아보기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귀농인의 집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시골언니 프로젝트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지자체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</a:t>
            </a:r>
            <a:r>
              <a:rPr lang="ko-KR" altLang="en-US" sz="1400">
                <a:solidFill>
                  <a:srgbClr val="26292E"/>
                </a:solidFill>
                <a:latin typeface="Pretendard Regular"/>
                <a:ea typeface="Pretendard Regular"/>
              </a:rPr>
              <a:t>체류형 창업지원센터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</a:t>
            </a:r>
          </a:p>
          <a:p>
            <a:pPr lvl="0">
              <a:lnSpc>
                <a:spcPct val="200000"/>
              </a:lnSpc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청년농촌보금자리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체제형 가족실습농장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</a:t>
            </a: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E61FC31C-E5F2-ADE8-1CAD-77C2271DC1CE}"/>
              </a:ext>
            </a:extLst>
          </p:cNvPr>
          <p:cNvSpPr txBox="1"/>
          <p:nvPr/>
        </p:nvSpPr>
        <p:spPr>
          <a:xfrm>
            <a:off x="8170648" y="2719592"/>
            <a:ext cx="1866900" cy="3486898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농지은행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법원경매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온비드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공매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산림청 국유림관리소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농어촌알리미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흙토람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6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171450" lvl="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국가지하수정보센터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         (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지하수정보지도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  <p:sp>
        <p:nvSpPr>
          <p:cNvPr id="9" name="TextBox 3">
            <a:extLst>
              <a:ext uri="{FF2B5EF4-FFF2-40B4-BE49-F238E27FC236}">
                <a16:creationId xmlns:a16="http://schemas.microsoft.com/office/drawing/2014/main" id="{F27774C4-F9B0-52E3-7E51-40B35A1EDDBF}"/>
              </a:ext>
            </a:extLst>
          </p:cNvPr>
          <p:cNvSpPr txBox="1"/>
          <p:nvPr/>
        </p:nvSpPr>
        <p:spPr>
          <a:xfrm>
            <a:off x="6108486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그린대로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빈집은행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농어촌알리미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탄탄대로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청년주택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*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주택지원정책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농촌주택개량화사업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*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청년농촌보금자리조성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*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충남형 농촌리브투게더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*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월세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1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만원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화순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,</a:t>
            </a: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청양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,</a:t>
            </a: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전주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,</a:t>
            </a: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강진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10" name="TextBox 3">
            <a:extLst>
              <a:ext uri="{FF2B5EF4-FFF2-40B4-BE49-F238E27FC236}">
                <a16:creationId xmlns:a16="http://schemas.microsoft.com/office/drawing/2014/main" id="{011EE8B9-539B-4041-F5AD-20AB82B28346}"/>
              </a:ext>
            </a:extLst>
          </p:cNvPr>
          <p:cNvSpPr txBox="1"/>
          <p:nvPr/>
        </p:nvSpPr>
        <p:spPr>
          <a:xfrm>
            <a:off x="10180423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토지이음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임업정보다드림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농지공간포털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산지전용통합정보시스템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err="1">
                <a:solidFill>
                  <a:srgbClr val="26292E"/>
                </a:solidFill>
                <a:latin typeface="Pretendard Regular"/>
                <a:ea typeface="Pretendard Regular"/>
              </a:rPr>
              <a:t>국토실거래가공개시스템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8622569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3CAD0-B9B6-8243-D9A1-90D8D172F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23BBAD9-AF93-CC01-8BB5-3C417271E437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D9AD8B-581A-D6EB-D58E-C5A0E8D59C7B}"/>
              </a:ext>
            </a:extLst>
          </p:cNvPr>
          <p:cNvSpPr txBox="1"/>
          <p:nvPr/>
        </p:nvSpPr>
        <p:spPr>
          <a:xfrm>
            <a:off x="1943100" y="389204"/>
            <a:ext cx="9283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 유관기관 활용 로드맵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01E029DA-467C-145E-8405-491FFC6D7B8A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3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_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창업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자금조달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45B11B9B-61A0-D073-376B-D93469D36F1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53761" y="2740921"/>
            <a:ext cx="1841500" cy="4711700"/>
          </a:xfrm>
          <a:prstGeom prst="rect">
            <a:avLst/>
          </a:prstGeom>
        </p:spPr>
      </p:pic>
      <p:pic>
        <p:nvPicPr>
          <p:cNvPr id="32" name="Picture 4">
            <a:extLst>
              <a:ext uri="{FF2B5EF4-FFF2-40B4-BE49-F238E27FC236}">
                <a16:creationId xmlns:a16="http://schemas.microsoft.com/office/drawing/2014/main" id="{A74DA51A-744A-5ADB-2497-9D981AB9D10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tretch>
            <a:fillRect/>
          </a:stretch>
        </p:blipFill>
        <p:spPr>
          <a:xfrm>
            <a:off x="53761" y="1832871"/>
            <a:ext cx="1841500" cy="742950"/>
          </a:xfrm>
          <a:prstGeom prst="rect">
            <a:avLst/>
          </a:prstGeom>
        </p:spPr>
      </p:pic>
      <p:sp>
        <p:nvSpPr>
          <p:cNvPr id="33" name="TextBox 5">
            <a:extLst>
              <a:ext uri="{FF2B5EF4-FFF2-40B4-BE49-F238E27FC236}">
                <a16:creationId xmlns:a16="http://schemas.microsoft.com/office/drawing/2014/main" id="{A77CAF12-3DB8-05D2-4EC5-D9D64CC748CB}"/>
              </a:ext>
            </a:extLst>
          </p:cNvPr>
          <p:cNvSpPr txBox="1"/>
          <p:nvPr/>
        </p:nvSpPr>
        <p:spPr>
          <a:xfrm>
            <a:off x="110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자금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4" name="Picture 6">
            <a:extLst>
              <a:ext uri="{FF2B5EF4-FFF2-40B4-BE49-F238E27FC236}">
                <a16:creationId xmlns:a16="http://schemas.microsoft.com/office/drawing/2014/main" id="{EB5CB3F4-4055-854B-AC0C-53B328EB90A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0000"/>
          </a:blip>
          <a:stretch>
            <a:fillRect/>
          </a:stretch>
        </p:blipFill>
        <p:spPr>
          <a:xfrm>
            <a:off x="10232811" y="2740921"/>
            <a:ext cx="1841500" cy="4711700"/>
          </a:xfrm>
          <a:prstGeom prst="rect">
            <a:avLst/>
          </a:prstGeom>
        </p:spPr>
      </p:pic>
      <p:pic>
        <p:nvPicPr>
          <p:cNvPr id="35" name="Picture 7">
            <a:extLst>
              <a:ext uri="{FF2B5EF4-FFF2-40B4-BE49-F238E27FC236}">
                <a16:creationId xmlns:a16="http://schemas.microsoft.com/office/drawing/2014/main" id="{4BEB727A-B9C7-3FB2-1A6F-2FC09EAB28F4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0000"/>
          </a:blip>
          <a:stretch>
            <a:fillRect/>
          </a:stretch>
        </p:blipFill>
        <p:spPr>
          <a:xfrm>
            <a:off x="10232811" y="1832871"/>
            <a:ext cx="1841500" cy="742950"/>
          </a:xfrm>
          <a:prstGeom prst="rect">
            <a:avLst/>
          </a:prstGeom>
        </p:spPr>
      </p:pic>
      <p:sp>
        <p:nvSpPr>
          <p:cNvPr id="36" name="TextBox 8">
            <a:extLst>
              <a:ext uri="{FF2B5EF4-FFF2-40B4-BE49-F238E27FC236}">
                <a16:creationId xmlns:a16="http://schemas.microsoft.com/office/drawing/2014/main" id="{08E25A20-C79D-B900-3694-4BE7F0EA2A4D}"/>
              </a:ext>
            </a:extLst>
          </p:cNvPr>
          <p:cNvSpPr txBox="1"/>
          <p:nvPr/>
        </p:nvSpPr>
        <p:spPr>
          <a:xfrm>
            <a:off x="102899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유통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C5A6C338-986E-0D50-6696-CA6689B1FEBC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10000"/>
          </a:blip>
          <a:stretch>
            <a:fillRect/>
          </a:stretch>
        </p:blipFill>
        <p:spPr>
          <a:xfrm>
            <a:off x="2085761" y="2740921"/>
            <a:ext cx="1841500" cy="4711700"/>
          </a:xfrm>
          <a:prstGeom prst="rect">
            <a:avLst/>
          </a:prstGeom>
        </p:spPr>
      </p:pic>
      <p:pic>
        <p:nvPicPr>
          <p:cNvPr id="38" name="Picture 10">
            <a:extLst>
              <a:ext uri="{FF2B5EF4-FFF2-40B4-BE49-F238E27FC236}">
                <a16:creationId xmlns:a16="http://schemas.microsoft.com/office/drawing/2014/main" id="{D4FAA260-2D94-BB1F-88B1-26278DFDB663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2085761" y="1832871"/>
            <a:ext cx="1841500" cy="742950"/>
          </a:xfrm>
          <a:prstGeom prst="rect">
            <a:avLst/>
          </a:prstGeom>
        </p:spPr>
      </p:pic>
      <p:sp>
        <p:nvSpPr>
          <p:cNvPr id="39" name="TextBox 11">
            <a:extLst>
              <a:ext uri="{FF2B5EF4-FFF2-40B4-BE49-F238E27FC236}">
                <a16:creationId xmlns:a16="http://schemas.microsoft.com/office/drawing/2014/main" id="{0E236535-3D35-8644-13CF-1CFE0AA67B0E}"/>
              </a:ext>
            </a:extLst>
          </p:cNvPr>
          <p:cNvSpPr txBox="1"/>
          <p:nvPr/>
        </p:nvSpPr>
        <p:spPr>
          <a:xfrm>
            <a:off x="2142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컨설팅</a:t>
            </a:r>
            <a:endParaRPr lang="en-US" altLang="ko-KR" sz="2329">
              <a:solidFill>
                <a:srgbClr val="FFFFFF"/>
              </a:solidFill>
              <a:ea typeface="Pretendard SemiBold"/>
            </a:endParaRPr>
          </a:p>
          <a:p>
            <a:pPr lvl="0" algn="ctr">
              <a:lnSpc>
                <a:spcPct val="99600"/>
              </a:lnSpc>
            </a:pPr>
            <a:r>
              <a:rPr lang="en-US" sz="1200">
                <a:solidFill>
                  <a:srgbClr val="FFFFFF"/>
                </a:solidFill>
                <a:ea typeface="Pretendard SemiBold"/>
              </a:rPr>
              <a:t>(</a:t>
            </a:r>
            <a:r>
              <a:rPr lang="ko-KR" altLang="en-US" sz="1200">
                <a:solidFill>
                  <a:srgbClr val="FFFFFF"/>
                </a:solidFill>
                <a:ea typeface="Pretendard SemiBold"/>
              </a:rPr>
              <a:t>경영체 전</a:t>
            </a:r>
            <a:r>
              <a:rPr lang="en-US" altLang="ko-KR" sz="1200">
                <a:solidFill>
                  <a:srgbClr val="FFFFFF"/>
                </a:solidFill>
                <a:ea typeface="Pretendard SemiBold"/>
              </a:rPr>
              <a:t>)</a:t>
            </a:r>
            <a:endParaRPr lang="en" sz="12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0" name="Picture 12">
            <a:extLst>
              <a:ext uri="{FF2B5EF4-FFF2-40B4-BE49-F238E27FC236}">
                <a16:creationId xmlns:a16="http://schemas.microsoft.com/office/drawing/2014/main" id="{C10FE81B-4EF8-B258-7C3B-9EA0C9C17FFF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10000"/>
          </a:blip>
          <a:stretch>
            <a:fillRect/>
          </a:stretch>
        </p:blipFill>
        <p:spPr>
          <a:xfrm>
            <a:off x="4124111" y="2740921"/>
            <a:ext cx="1841500" cy="4711700"/>
          </a:xfrm>
          <a:prstGeom prst="rect">
            <a:avLst/>
          </a:prstGeom>
        </p:spPr>
      </p:pic>
      <p:pic>
        <p:nvPicPr>
          <p:cNvPr id="41" name="Picture 13">
            <a:extLst>
              <a:ext uri="{FF2B5EF4-FFF2-40B4-BE49-F238E27FC236}">
                <a16:creationId xmlns:a16="http://schemas.microsoft.com/office/drawing/2014/main" id="{9F107FC9-369F-C505-5442-A02CD8C17E5F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4124111" y="1832871"/>
            <a:ext cx="1841500" cy="742950"/>
          </a:xfrm>
          <a:prstGeom prst="rect">
            <a:avLst/>
          </a:prstGeom>
        </p:spPr>
      </p:pic>
      <p:sp>
        <p:nvSpPr>
          <p:cNvPr id="42" name="TextBox 14">
            <a:extLst>
              <a:ext uri="{FF2B5EF4-FFF2-40B4-BE49-F238E27FC236}">
                <a16:creationId xmlns:a16="http://schemas.microsoft.com/office/drawing/2014/main" id="{AA364693-AE68-ED35-4383-E2CF73D011DE}"/>
              </a:ext>
            </a:extLst>
          </p:cNvPr>
          <p:cNvSpPr txBox="1"/>
          <p:nvPr/>
        </p:nvSpPr>
        <p:spPr>
          <a:xfrm>
            <a:off x="4181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컨설팅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3" name="Picture 15">
            <a:extLst>
              <a:ext uri="{FF2B5EF4-FFF2-40B4-BE49-F238E27FC236}">
                <a16:creationId xmlns:a16="http://schemas.microsoft.com/office/drawing/2014/main" id="{8550A297-80EF-E337-CD5E-CE835387E254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10000"/>
          </a:blip>
          <a:stretch>
            <a:fillRect/>
          </a:stretch>
        </p:blipFill>
        <p:spPr>
          <a:xfrm>
            <a:off x="6162461" y="2740921"/>
            <a:ext cx="1841500" cy="4711700"/>
          </a:xfrm>
          <a:prstGeom prst="rect">
            <a:avLst/>
          </a:prstGeom>
        </p:spPr>
      </p:pic>
      <p:pic>
        <p:nvPicPr>
          <p:cNvPr id="44" name="Picture 16">
            <a:extLst>
              <a:ext uri="{FF2B5EF4-FFF2-40B4-BE49-F238E27FC236}">
                <a16:creationId xmlns:a16="http://schemas.microsoft.com/office/drawing/2014/main" id="{D8C2C872-8A8A-618D-2EF1-2202E7BDD8C4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60000"/>
          </a:blip>
          <a:stretch>
            <a:fillRect/>
          </a:stretch>
        </p:blipFill>
        <p:spPr>
          <a:xfrm>
            <a:off x="6162461" y="1832871"/>
            <a:ext cx="1841500" cy="742950"/>
          </a:xfrm>
          <a:prstGeom prst="rect">
            <a:avLst/>
          </a:prstGeom>
        </p:spPr>
      </p:pic>
      <p:sp>
        <p:nvSpPr>
          <p:cNvPr id="45" name="TextBox 17">
            <a:extLst>
              <a:ext uri="{FF2B5EF4-FFF2-40B4-BE49-F238E27FC236}">
                <a16:creationId xmlns:a16="http://schemas.microsoft.com/office/drawing/2014/main" id="{42C8173A-F17C-99B9-7204-91BCF0B2EBF7}"/>
              </a:ext>
            </a:extLst>
          </p:cNvPr>
          <p:cNvSpPr txBox="1"/>
          <p:nvPr/>
        </p:nvSpPr>
        <p:spPr>
          <a:xfrm>
            <a:off x="6213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세무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6" name="Picture 18">
            <a:extLst>
              <a:ext uri="{FF2B5EF4-FFF2-40B4-BE49-F238E27FC236}">
                <a16:creationId xmlns:a16="http://schemas.microsoft.com/office/drawing/2014/main" id="{B526062B-143E-CB9C-7667-558F8C7D76D7}"/>
              </a:ext>
            </a:extLst>
          </p:cNvPr>
          <p:cNvPicPr>
            <a:picLocks noChangeAspect="1"/>
          </p:cNvPicPr>
          <p:nvPr/>
        </p:nvPicPr>
        <p:blipFill>
          <a:blip r:embed="rId12">
            <a:alphaModFix amt="10000"/>
          </a:blip>
          <a:stretch>
            <a:fillRect/>
          </a:stretch>
        </p:blipFill>
        <p:spPr>
          <a:xfrm>
            <a:off x="8194461" y="2740921"/>
            <a:ext cx="1841500" cy="4711700"/>
          </a:xfrm>
          <a:prstGeom prst="rect">
            <a:avLst/>
          </a:prstGeom>
        </p:spPr>
      </p:pic>
      <p:pic>
        <p:nvPicPr>
          <p:cNvPr id="47" name="Picture 19">
            <a:extLst>
              <a:ext uri="{FF2B5EF4-FFF2-40B4-BE49-F238E27FC236}">
                <a16:creationId xmlns:a16="http://schemas.microsoft.com/office/drawing/2014/main" id="{D830A0D5-52AF-F8D7-2B5B-860C7810C306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60000"/>
          </a:blip>
          <a:stretch>
            <a:fillRect/>
          </a:stretch>
        </p:blipFill>
        <p:spPr>
          <a:xfrm>
            <a:off x="8194461" y="1832871"/>
            <a:ext cx="1841500" cy="742950"/>
          </a:xfrm>
          <a:prstGeom prst="rect">
            <a:avLst/>
          </a:prstGeom>
        </p:spPr>
      </p:pic>
      <p:sp>
        <p:nvSpPr>
          <p:cNvPr id="48" name="TextBox 20">
            <a:extLst>
              <a:ext uri="{FF2B5EF4-FFF2-40B4-BE49-F238E27FC236}">
                <a16:creationId xmlns:a16="http://schemas.microsoft.com/office/drawing/2014/main" id="{2D9BA7EA-6333-2913-6182-2A5F1A4F9893}"/>
              </a:ext>
            </a:extLst>
          </p:cNvPr>
          <p:cNvSpPr txBox="1"/>
          <p:nvPr/>
        </p:nvSpPr>
        <p:spPr>
          <a:xfrm>
            <a:off x="82516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유통</a:t>
            </a:r>
            <a:r>
              <a:rPr lang="en-US" altLang="ko-KR" sz="2329">
                <a:solidFill>
                  <a:srgbClr val="FFFFFF"/>
                </a:solidFill>
                <a:ea typeface="Pretendard SemiBold"/>
              </a:rPr>
              <a:t>(</a:t>
            </a: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직거래</a:t>
            </a:r>
            <a:r>
              <a:rPr lang="en-US" altLang="ko-KR" sz="2329">
                <a:solidFill>
                  <a:srgbClr val="FFFFFF"/>
                </a:solidFill>
                <a:ea typeface="Pretendard SemiBold"/>
              </a:rPr>
              <a:t>)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sp>
        <p:nvSpPr>
          <p:cNvPr id="55" name="TextBox 3">
            <a:extLst>
              <a:ext uri="{FF2B5EF4-FFF2-40B4-BE49-F238E27FC236}">
                <a16:creationId xmlns:a16="http://schemas.microsoft.com/office/drawing/2014/main" id="{02D62344-4FE2-A40A-6FEF-2F62F2D81392}"/>
              </a:ext>
            </a:extLst>
          </p:cNvPr>
          <p:cNvSpPr txBox="1"/>
          <p:nvPr/>
        </p:nvSpPr>
        <p:spPr>
          <a:xfrm>
            <a:off x="2114336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그린대로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 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귀농닥터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기업마당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스마트팜코리아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</a:rPr>
              <a:t>농촌진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흥청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in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통합포털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온통청년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5B01637-E758-AA8D-5131-CCA167CE093B}"/>
              </a:ext>
            </a:extLst>
          </p:cNvPr>
          <p:cNvSpPr txBox="1"/>
          <p:nvPr/>
        </p:nvSpPr>
        <p:spPr>
          <a:xfrm>
            <a:off x="28361" y="2730159"/>
            <a:ext cx="19685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그린대로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탄탄대로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in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통합포털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기업마당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농협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농신보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농업정책보험금융원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온통청년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C2D0D4B-EDF6-EEC3-2F8A-876FD31570C3}"/>
              </a:ext>
            </a:extLst>
          </p:cNvPr>
          <p:cNvSpPr txBox="1"/>
          <p:nvPr/>
        </p:nvSpPr>
        <p:spPr>
          <a:xfrm>
            <a:off x="4124111" y="2721870"/>
            <a:ext cx="1866900" cy="4985215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농림사업정보시스템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맞춤형 농식품사업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</a:rPr>
              <a:t>농촌진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흥청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농업기술상담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</a:rPr>
              <a:t>농업정책보</a:t>
            </a:r>
            <a:r>
              <a:rPr lang="ko-KR" altLang="en-US" sz="1200" spc="-150"/>
              <a:t>험금융원</a:t>
            </a:r>
            <a:endParaRPr lang="en-US" altLang="ko-KR" sz="1200" spc="-15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</a:rPr>
              <a:t>농업기술실용화재단</a:t>
            </a:r>
            <a:endParaRPr lang="en-US" altLang="ko-KR" sz="1200" spc="-150">
              <a:solidFill>
                <a:srgbClr val="26292E"/>
              </a:solidFill>
              <a:latin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산림청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산림사업 종합자금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농산물품질관리원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(GAP,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친환경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,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저탄소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ON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</a:rPr>
              <a:t>농촌융복합지원센터</a:t>
            </a:r>
            <a:endParaRPr lang="en-US" altLang="ko-KR" sz="1200" spc="-150">
              <a:solidFill>
                <a:srgbClr val="26292E"/>
              </a:solidFill>
              <a:latin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농업기술센터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74CBBB1A-D1BB-7C7D-F0B6-EBD4F2DA1C03}"/>
              </a:ext>
            </a:extLst>
          </p:cNvPr>
          <p:cNvSpPr txBox="1"/>
          <p:nvPr/>
        </p:nvSpPr>
        <p:spPr>
          <a:xfrm>
            <a:off x="8170648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스마트 스토어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로컬푸드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농수산식품유통교육원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유통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,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마케팅교육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lvl="0">
              <a:lnSpc>
                <a:spcPct val="200000"/>
              </a:lnSpc>
            </a:pP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9" name="TextBox 3">
            <a:extLst>
              <a:ext uri="{FF2B5EF4-FFF2-40B4-BE49-F238E27FC236}">
                <a16:creationId xmlns:a16="http://schemas.microsoft.com/office/drawing/2014/main" id="{DA3859F4-26E0-64B4-8FEA-C3191AD6A8EF}"/>
              </a:ext>
            </a:extLst>
          </p:cNvPr>
          <p:cNvSpPr txBox="1"/>
          <p:nvPr/>
        </p:nvSpPr>
        <p:spPr>
          <a:xfrm>
            <a:off x="6108486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홈텍스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국세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위텍스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지방세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정부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24</a:t>
            </a: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 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통신판매업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  <p:sp>
        <p:nvSpPr>
          <p:cNvPr id="10" name="TextBox 3">
            <a:extLst>
              <a:ext uri="{FF2B5EF4-FFF2-40B4-BE49-F238E27FC236}">
                <a16:creationId xmlns:a16="http://schemas.microsoft.com/office/drawing/2014/main" id="{B09D7332-F4D0-9B43-DF7F-8E1AC2558665}"/>
              </a:ext>
            </a:extLst>
          </p:cNvPr>
          <p:cNvSpPr txBox="1"/>
          <p:nvPr/>
        </p:nvSpPr>
        <p:spPr>
          <a:xfrm>
            <a:off x="10180422" y="2719592"/>
            <a:ext cx="2011577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 농업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ON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농협 산지유통센터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           (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현장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,APC)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농산물 유통정보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                (KAMIS)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  <a:ea typeface="Pretendard Regular"/>
              </a:rPr>
              <a:t>한국농수산식품유통공사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  <a:ea typeface="Pretendard Regular"/>
              </a:rPr>
              <a:t>임산물 유통정보시스템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축산유통종합정보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축산물품질평가원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코트라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150000"/>
              </a:lnSpc>
            </a:pP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  ( 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수출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, 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수입 종합 민원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298628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75E8A-79B2-353C-B2A8-08E1B33C1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9C3C12D-2271-64AF-8F2D-A24227A8050E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2F894F-CEC4-0FB5-CF87-D63BA8236D12}"/>
              </a:ext>
            </a:extLst>
          </p:cNvPr>
          <p:cNvSpPr txBox="1"/>
          <p:nvPr/>
        </p:nvSpPr>
        <p:spPr>
          <a:xfrm>
            <a:off x="1943100" y="389204"/>
            <a:ext cx="9283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 유관기관 활용 로드맵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7EB0CFB6-016C-4FB5-28E1-4D5BDB6DF27F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4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_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정착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b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성장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EDB74BB8-8739-A6D7-5152-8A339236E62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53761" y="2740921"/>
            <a:ext cx="1841500" cy="4711700"/>
          </a:xfrm>
          <a:prstGeom prst="rect">
            <a:avLst/>
          </a:prstGeom>
        </p:spPr>
      </p:pic>
      <p:pic>
        <p:nvPicPr>
          <p:cNvPr id="32" name="Picture 4">
            <a:extLst>
              <a:ext uri="{FF2B5EF4-FFF2-40B4-BE49-F238E27FC236}">
                <a16:creationId xmlns:a16="http://schemas.microsoft.com/office/drawing/2014/main" id="{9E366126-FD91-D486-19FE-199A01158CF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tretch>
            <a:fillRect/>
          </a:stretch>
        </p:blipFill>
        <p:spPr>
          <a:xfrm>
            <a:off x="53761" y="1832871"/>
            <a:ext cx="1841500" cy="742950"/>
          </a:xfrm>
          <a:prstGeom prst="rect">
            <a:avLst/>
          </a:prstGeom>
        </p:spPr>
      </p:pic>
      <p:sp>
        <p:nvSpPr>
          <p:cNvPr id="33" name="TextBox 5">
            <a:extLst>
              <a:ext uri="{FF2B5EF4-FFF2-40B4-BE49-F238E27FC236}">
                <a16:creationId xmlns:a16="http://schemas.microsoft.com/office/drawing/2014/main" id="{7FF9581A-EF1D-ADDE-8685-556EEE090D4F}"/>
              </a:ext>
            </a:extLst>
          </p:cNvPr>
          <p:cNvSpPr txBox="1"/>
          <p:nvPr/>
        </p:nvSpPr>
        <p:spPr>
          <a:xfrm>
            <a:off x="110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품목정보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4" name="Picture 6">
            <a:extLst>
              <a:ext uri="{FF2B5EF4-FFF2-40B4-BE49-F238E27FC236}">
                <a16:creationId xmlns:a16="http://schemas.microsoft.com/office/drawing/2014/main" id="{EDB222D4-51E8-9BCF-BDEC-0E3BF7324D18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0000"/>
          </a:blip>
          <a:stretch>
            <a:fillRect/>
          </a:stretch>
        </p:blipFill>
        <p:spPr>
          <a:xfrm>
            <a:off x="10232811" y="2740921"/>
            <a:ext cx="1841500" cy="4711700"/>
          </a:xfrm>
          <a:prstGeom prst="rect">
            <a:avLst/>
          </a:prstGeom>
        </p:spPr>
      </p:pic>
      <p:pic>
        <p:nvPicPr>
          <p:cNvPr id="35" name="Picture 7">
            <a:extLst>
              <a:ext uri="{FF2B5EF4-FFF2-40B4-BE49-F238E27FC236}">
                <a16:creationId xmlns:a16="http://schemas.microsoft.com/office/drawing/2014/main" id="{24D94300-0582-52B9-B601-2EA9A5BD08A3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0000"/>
          </a:blip>
          <a:stretch>
            <a:fillRect/>
          </a:stretch>
        </p:blipFill>
        <p:spPr>
          <a:xfrm>
            <a:off x="10232811" y="1832871"/>
            <a:ext cx="1841500" cy="742950"/>
          </a:xfrm>
          <a:prstGeom prst="rect">
            <a:avLst/>
          </a:prstGeom>
        </p:spPr>
      </p:pic>
      <p:sp>
        <p:nvSpPr>
          <p:cNvPr id="36" name="TextBox 8">
            <a:extLst>
              <a:ext uri="{FF2B5EF4-FFF2-40B4-BE49-F238E27FC236}">
                <a16:creationId xmlns:a16="http://schemas.microsoft.com/office/drawing/2014/main" id="{9801955E-B6EB-CD8C-20E7-A09252DDB11B}"/>
              </a:ext>
            </a:extLst>
          </p:cNvPr>
          <p:cNvSpPr txBox="1"/>
          <p:nvPr/>
        </p:nvSpPr>
        <p:spPr>
          <a:xfrm>
            <a:off x="102899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노무관리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022B3B50-CBE2-1AD2-4C66-D2314993F45E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10000"/>
          </a:blip>
          <a:stretch>
            <a:fillRect/>
          </a:stretch>
        </p:blipFill>
        <p:spPr>
          <a:xfrm>
            <a:off x="2085761" y="2740921"/>
            <a:ext cx="1841500" cy="4711700"/>
          </a:xfrm>
          <a:prstGeom prst="rect">
            <a:avLst/>
          </a:prstGeom>
        </p:spPr>
      </p:pic>
      <p:pic>
        <p:nvPicPr>
          <p:cNvPr id="38" name="Picture 10">
            <a:extLst>
              <a:ext uri="{FF2B5EF4-FFF2-40B4-BE49-F238E27FC236}">
                <a16:creationId xmlns:a16="http://schemas.microsoft.com/office/drawing/2014/main" id="{DB121998-F621-52E8-3F25-A2BBD28F88D1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2085761" y="1832871"/>
            <a:ext cx="1841500" cy="742950"/>
          </a:xfrm>
          <a:prstGeom prst="rect">
            <a:avLst/>
          </a:prstGeom>
        </p:spPr>
      </p:pic>
      <p:sp>
        <p:nvSpPr>
          <p:cNvPr id="39" name="TextBox 11">
            <a:extLst>
              <a:ext uri="{FF2B5EF4-FFF2-40B4-BE49-F238E27FC236}">
                <a16:creationId xmlns:a16="http://schemas.microsoft.com/office/drawing/2014/main" id="{08712B6A-F2F3-18AA-CF47-3F5258025A69}"/>
              </a:ext>
            </a:extLst>
          </p:cNvPr>
          <p:cNvSpPr txBox="1"/>
          <p:nvPr/>
        </p:nvSpPr>
        <p:spPr>
          <a:xfrm>
            <a:off x="214291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농기계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0" name="Picture 12">
            <a:extLst>
              <a:ext uri="{FF2B5EF4-FFF2-40B4-BE49-F238E27FC236}">
                <a16:creationId xmlns:a16="http://schemas.microsoft.com/office/drawing/2014/main" id="{E279024F-B07B-95C1-3962-1371218880BF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10000"/>
          </a:blip>
          <a:stretch>
            <a:fillRect/>
          </a:stretch>
        </p:blipFill>
        <p:spPr>
          <a:xfrm>
            <a:off x="4124111" y="2740921"/>
            <a:ext cx="1841500" cy="4711700"/>
          </a:xfrm>
          <a:prstGeom prst="rect">
            <a:avLst/>
          </a:prstGeom>
        </p:spPr>
      </p:pic>
      <p:pic>
        <p:nvPicPr>
          <p:cNvPr id="41" name="Picture 13">
            <a:extLst>
              <a:ext uri="{FF2B5EF4-FFF2-40B4-BE49-F238E27FC236}">
                <a16:creationId xmlns:a16="http://schemas.microsoft.com/office/drawing/2014/main" id="{8B524FF7-8322-2813-7D46-E47A8DF6CF8C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0000"/>
          </a:blip>
          <a:stretch>
            <a:fillRect/>
          </a:stretch>
        </p:blipFill>
        <p:spPr>
          <a:xfrm>
            <a:off x="4124111" y="1832871"/>
            <a:ext cx="1841500" cy="742950"/>
          </a:xfrm>
          <a:prstGeom prst="rect">
            <a:avLst/>
          </a:prstGeom>
        </p:spPr>
      </p:pic>
      <p:sp>
        <p:nvSpPr>
          <p:cNvPr id="42" name="TextBox 14">
            <a:extLst>
              <a:ext uri="{FF2B5EF4-FFF2-40B4-BE49-F238E27FC236}">
                <a16:creationId xmlns:a16="http://schemas.microsoft.com/office/drawing/2014/main" id="{FB0E9C25-16A7-DF81-2BD7-1258212E361C}"/>
              </a:ext>
            </a:extLst>
          </p:cNvPr>
          <p:cNvSpPr txBox="1"/>
          <p:nvPr/>
        </p:nvSpPr>
        <p:spPr>
          <a:xfrm>
            <a:off x="4181261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400">
                <a:solidFill>
                  <a:srgbClr val="FFFFFF"/>
                </a:solidFill>
                <a:ea typeface="Pretendard SemiBold"/>
              </a:rPr>
              <a:t>농약 비료</a:t>
            </a:r>
            <a:endParaRPr lang="en" sz="2400">
              <a:solidFill>
                <a:srgbClr val="FFFFFF"/>
              </a:solidFill>
              <a:ea typeface="Pretendard SemiBold"/>
            </a:endParaRPr>
          </a:p>
        </p:txBody>
      </p:sp>
      <p:pic>
        <p:nvPicPr>
          <p:cNvPr id="46" name="Picture 18">
            <a:extLst>
              <a:ext uri="{FF2B5EF4-FFF2-40B4-BE49-F238E27FC236}">
                <a16:creationId xmlns:a16="http://schemas.microsoft.com/office/drawing/2014/main" id="{F816C0AD-A92C-214C-FD89-5FABCD248AD9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10000"/>
          </a:blip>
          <a:stretch>
            <a:fillRect/>
          </a:stretch>
        </p:blipFill>
        <p:spPr>
          <a:xfrm>
            <a:off x="6182305" y="2740921"/>
            <a:ext cx="1841500" cy="4711700"/>
          </a:xfrm>
          <a:prstGeom prst="rect">
            <a:avLst/>
          </a:prstGeom>
        </p:spPr>
      </p:pic>
      <p:pic>
        <p:nvPicPr>
          <p:cNvPr id="47" name="Picture 19">
            <a:extLst>
              <a:ext uri="{FF2B5EF4-FFF2-40B4-BE49-F238E27FC236}">
                <a16:creationId xmlns:a16="http://schemas.microsoft.com/office/drawing/2014/main" id="{AC835CCD-D429-21E7-3E97-599EBA79E5E5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60000"/>
          </a:blip>
          <a:stretch>
            <a:fillRect/>
          </a:stretch>
        </p:blipFill>
        <p:spPr>
          <a:xfrm>
            <a:off x="6182305" y="1832871"/>
            <a:ext cx="1841500" cy="742950"/>
          </a:xfrm>
          <a:prstGeom prst="rect">
            <a:avLst/>
          </a:prstGeom>
        </p:spPr>
      </p:pic>
      <p:sp>
        <p:nvSpPr>
          <p:cNvPr id="48" name="TextBox 20">
            <a:extLst>
              <a:ext uri="{FF2B5EF4-FFF2-40B4-BE49-F238E27FC236}">
                <a16:creationId xmlns:a16="http://schemas.microsoft.com/office/drawing/2014/main" id="{605CA7EC-7FAC-8DB5-B901-704A1A6B65DB}"/>
              </a:ext>
            </a:extLst>
          </p:cNvPr>
          <p:cNvSpPr txBox="1"/>
          <p:nvPr/>
        </p:nvSpPr>
        <p:spPr>
          <a:xfrm>
            <a:off x="6239455" y="1978921"/>
            <a:ext cx="1727200" cy="412750"/>
          </a:xfrm>
          <a:prstGeom prst="rect">
            <a:avLst/>
          </a:prstGeom>
        </p:spPr>
        <p:txBody>
          <a:bodyPr lIns="0" tIns="23707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329">
                <a:solidFill>
                  <a:srgbClr val="FFFFFF"/>
                </a:solidFill>
                <a:ea typeface="Pretendard SemiBold"/>
              </a:rPr>
              <a:t>농업보험</a:t>
            </a:r>
            <a:endParaRPr lang="en" sz="2329">
              <a:solidFill>
                <a:srgbClr val="FFFFFF"/>
              </a:solidFill>
              <a:ea typeface="Pretendard SemiBold"/>
            </a:endParaRPr>
          </a:p>
        </p:txBody>
      </p:sp>
      <p:sp>
        <p:nvSpPr>
          <p:cNvPr id="55" name="TextBox 3">
            <a:extLst>
              <a:ext uri="{FF2B5EF4-FFF2-40B4-BE49-F238E27FC236}">
                <a16:creationId xmlns:a16="http://schemas.microsoft.com/office/drawing/2014/main" id="{CA0D69E6-D007-301B-D834-BC40B52B578F}"/>
              </a:ext>
            </a:extLst>
          </p:cNvPr>
          <p:cNvSpPr txBox="1"/>
          <p:nvPr/>
        </p:nvSpPr>
        <p:spPr>
          <a:xfrm>
            <a:off x="2114336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농업기술원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산림교육원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  <a:ea typeface="Pretendard Regular"/>
              </a:rPr>
              <a:t>농촌인적자원개발센터</a:t>
            </a:r>
            <a:endParaRPr lang="en-US" altLang="ko-KR" sz="1200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산림조합중앙연수원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한국농업기술진흥원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한국농기계공업협동조합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농기계 가격정보</a:t>
            </a:r>
            <a:r>
              <a:rPr lang="en-US" altLang="ko-KR" sz="11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  <a:endParaRPr lang="en-US" altLang="ko-KR" sz="12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농업기술센터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_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농기계 임대사무소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임대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1F01307-98D7-2C2B-1B5B-C1B1C50424F1}"/>
              </a:ext>
            </a:extLst>
          </p:cNvPr>
          <p:cNvSpPr txBox="1"/>
          <p:nvPr/>
        </p:nvSpPr>
        <p:spPr>
          <a:xfrm>
            <a:off x="52174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100">
                <a:solidFill>
                  <a:srgbClr val="26292E"/>
                </a:solidFill>
                <a:latin typeface="Pretendard Regular"/>
                <a:ea typeface="Pretendard Regular"/>
              </a:rPr>
              <a:t>농촌인적자원개발센터</a:t>
            </a:r>
            <a:endParaRPr lang="en-US" altLang="ko-KR" sz="110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농사로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임업진흥원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농업과학도서관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축산로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스마트팜코리아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탄탄대로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9D60525-9AF2-9068-3F95-2B4EAB44F3F9}"/>
              </a:ext>
            </a:extLst>
          </p:cNvPr>
          <p:cNvSpPr txBox="1"/>
          <p:nvPr/>
        </p:nvSpPr>
        <p:spPr>
          <a:xfrm>
            <a:off x="4124111" y="2721871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농사로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한국작물보호협회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작물보호제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농산물품질관리원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농약안전정보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74193B3C-2C37-AAD6-B253-C82607185E87}"/>
              </a:ext>
            </a:extLst>
          </p:cNvPr>
          <p:cNvSpPr txBox="1"/>
          <p:nvPr/>
        </p:nvSpPr>
        <p:spPr>
          <a:xfrm>
            <a:off x="6158492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400"/>
              <a:t>농업정책보험금융원 </a:t>
            </a:r>
            <a:r>
              <a:rPr lang="en-US" altLang="ko-KR" sz="1400"/>
              <a:t>(</a:t>
            </a:r>
            <a:r>
              <a:rPr lang="ko-KR" altLang="en-US" sz="1400"/>
              <a:t>농정원</a:t>
            </a:r>
            <a:r>
              <a:rPr lang="en-US" altLang="ko-KR" sz="1400"/>
              <a:t>) 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(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보험금 지급관리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농협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>
              <a:lnSpc>
                <a:spcPct val="200000"/>
              </a:lnSpc>
            </a:pP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      ( </a:t>
            </a: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보험 가입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농어촌공사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C8760E19-0EB3-C5DC-2D13-88D4B412258D}"/>
              </a:ext>
            </a:extLst>
          </p:cNvPr>
          <p:cNvGrpSpPr/>
          <p:nvPr/>
        </p:nvGrpSpPr>
        <p:grpSpPr>
          <a:xfrm>
            <a:off x="8142867" y="1854200"/>
            <a:ext cx="1895475" cy="5619750"/>
            <a:chOff x="6108486" y="1832871"/>
            <a:chExt cx="1895475" cy="5619750"/>
          </a:xfrm>
        </p:grpSpPr>
        <p:pic>
          <p:nvPicPr>
            <p:cNvPr id="43" name="Picture 15">
              <a:extLst>
                <a:ext uri="{FF2B5EF4-FFF2-40B4-BE49-F238E27FC236}">
                  <a16:creationId xmlns:a16="http://schemas.microsoft.com/office/drawing/2014/main" id="{FDB33CCB-F004-2B96-B756-7FE84A793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 amt="10000"/>
            </a:blip>
            <a:stretch>
              <a:fillRect/>
            </a:stretch>
          </p:blipFill>
          <p:spPr>
            <a:xfrm>
              <a:off x="6162461" y="2740921"/>
              <a:ext cx="1841500" cy="4711700"/>
            </a:xfrm>
            <a:prstGeom prst="rect">
              <a:avLst/>
            </a:prstGeom>
          </p:spPr>
        </p:pic>
        <p:pic>
          <p:nvPicPr>
            <p:cNvPr id="44" name="Picture 16">
              <a:extLst>
                <a:ext uri="{FF2B5EF4-FFF2-40B4-BE49-F238E27FC236}">
                  <a16:creationId xmlns:a16="http://schemas.microsoft.com/office/drawing/2014/main" id="{AF7D80A5-20F6-4730-72FC-4CA7F60D8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alphaModFix amt="60000"/>
            </a:blip>
            <a:stretch>
              <a:fillRect/>
            </a:stretch>
          </p:blipFill>
          <p:spPr>
            <a:xfrm>
              <a:off x="6162461" y="1832871"/>
              <a:ext cx="1841500" cy="742950"/>
            </a:xfrm>
            <a:prstGeom prst="rect">
              <a:avLst/>
            </a:prstGeom>
          </p:spPr>
        </p:pic>
        <p:sp>
          <p:nvSpPr>
            <p:cNvPr id="45" name="TextBox 17">
              <a:extLst>
                <a:ext uri="{FF2B5EF4-FFF2-40B4-BE49-F238E27FC236}">
                  <a16:creationId xmlns:a16="http://schemas.microsoft.com/office/drawing/2014/main" id="{D76F2725-40EE-7467-B47E-3C0F183E1DA3}"/>
                </a:ext>
              </a:extLst>
            </p:cNvPr>
            <p:cNvSpPr txBox="1"/>
            <p:nvPr/>
          </p:nvSpPr>
          <p:spPr>
            <a:xfrm>
              <a:off x="6213261" y="1978921"/>
              <a:ext cx="1727200" cy="412750"/>
            </a:xfrm>
            <a:prstGeom prst="rect">
              <a:avLst/>
            </a:prstGeom>
          </p:spPr>
          <p:txBody>
            <a:bodyPr lIns="0" tIns="23707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2329">
                  <a:solidFill>
                    <a:srgbClr val="FFFFFF"/>
                  </a:solidFill>
                  <a:ea typeface="Pretendard SemiBold"/>
                </a:rPr>
                <a:t>농업인복지</a:t>
              </a:r>
              <a:endParaRPr lang="en" sz="2329">
                <a:solidFill>
                  <a:srgbClr val="FFFFFF"/>
                </a:solidFill>
                <a:ea typeface="Pretendard SemiBold"/>
              </a:endParaRPr>
            </a:p>
          </p:txBody>
        </p:sp>
        <p:sp>
          <p:nvSpPr>
            <p:cNvPr id="9" name="TextBox 3">
              <a:extLst>
                <a:ext uri="{FF2B5EF4-FFF2-40B4-BE49-F238E27FC236}">
                  <a16:creationId xmlns:a16="http://schemas.microsoft.com/office/drawing/2014/main" id="{0ED8F451-A52E-2B84-311B-6971D7FF1680}"/>
                </a:ext>
              </a:extLst>
            </p:cNvPr>
            <p:cNvSpPr txBox="1"/>
            <p:nvPr/>
          </p:nvSpPr>
          <p:spPr>
            <a:xfrm>
              <a:off x="6108486" y="2719592"/>
              <a:ext cx="1866900" cy="2862216"/>
            </a:xfrm>
            <a:prstGeom prst="rect">
              <a:avLst/>
            </a:prstGeom>
          </p:spPr>
          <p:txBody>
            <a:bodyPr rtlCol="0" anchor="t"/>
            <a:lstStyle/>
            <a:p>
              <a:pPr marL="285750" lvl="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ko-KR" altLang="en-US" sz="1373">
                  <a:solidFill>
                    <a:srgbClr val="26292E"/>
                  </a:solidFill>
                  <a:latin typeface="Pretendard Regular"/>
                  <a:ea typeface="Pretendard Regular"/>
                </a:rPr>
                <a:t>여성농업인 광장</a:t>
              </a:r>
              <a:endParaRPr lang="en-US" altLang="ko-KR" sz="1373">
                <a:solidFill>
                  <a:srgbClr val="26292E"/>
                </a:solidFill>
                <a:latin typeface="Pretendard Regular"/>
                <a:ea typeface="Pretendard Regular"/>
              </a:endParaRPr>
            </a:p>
            <a:p>
              <a:pPr marL="285750" lvl="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en-US" altLang="ko-KR" sz="1400"/>
                <a:t>NH </a:t>
              </a:r>
              <a:r>
                <a:rPr lang="ko-KR" altLang="en-US" sz="1400"/>
                <a:t>농협금융지주</a:t>
              </a:r>
              <a:endParaRPr lang="en-US" altLang="ko-KR" sz="1400"/>
            </a:p>
            <a:p>
              <a:pPr marL="285750" lvl="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정부</a:t>
              </a:r>
              <a:r>
                <a:rPr lang="en-US" altLang="ko-KR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24 </a:t>
              </a:r>
            </a:p>
            <a:p>
              <a:pPr marL="285750" lvl="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en-US" altLang="ko-KR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 </a:t>
              </a:r>
              <a:r>
                <a:rPr lang="ko-KR" altLang="en-US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농업</a:t>
              </a:r>
              <a:r>
                <a:rPr lang="en-US" altLang="ko-KR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e</a:t>
              </a:r>
              <a:r>
                <a:rPr lang="ko-KR" altLang="en-US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지</a:t>
              </a:r>
              <a:endParaRPr lang="en-US" altLang="ko-KR" sz="1400">
                <a:solidFill>
                  <a:srgbClr val="26292E"/>
                </a:solidFill>
                <a:latin typeface="Pretendard Regular"/>
                <a:ea typeface="Pretendard Regular"/>
              </a:endParaRPr>
            </a:p>
            <a:p>
              <a:pPr marL="285750" lvl="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>
                  <a:solidFill>
                    <a:srgbClr val="26292E"/>
                  </a:solidFill>
                  <a:latin typeface="Pretendard Regular"/>
                  <a:ea typeface="Pretendard Regular"/>
                </a:rPr>
                <a:t>교육부</a:t>
              </a:r>
              <a:endParaRPr lang="en-US" altLang="ko-KR" sz="1373">
                <a:solidFill>
                  <a:srgbClr val="26292E"/>
                </a:solidFill>
                <a:latin typeface="Pretendard Regular"/>
                <a:ea typeface="Pretendard Regular"/>
              </a:endParaRPr>
            </a:p>
          </p:txBody>
        </p:sp>
      </p:grpSp>
      <p:sp>
        <p:nvSpPr>
          <p:cNvPr id="10" name="TextBox 3">
            <a:extLst>
              <a:ext uri="{FF2B5EF4-FFF2-40B4-BE49-F238E27FC236}">
                <a16:creationId xmlns:a16="http://schemas.microsoft.com/office/drawing/2014/main" id="{21F42848-0048-71CB-2B79-A51CEC468A32}"/>
              </a:ext>
            </a:extLst>
          </p:cNvPr>
          <p:cNvSpPr txBox="1"/>
          <p:nvPr/>
        </p:nvSpPr>
        <p:spPr>
          <a:xfrm>
            <a:off x="10180423" y="2719592"/>
            <a:ext cx="1866900" cy="2862216"/>
          </a:xfrm>
          <a:prstGeom prst="rect">
            <a:avLst/>
          </a:prstGeom>
        </p:spPr>
        <p:txBody>
          <a:bodyPr rtlCol="0" anchor="t"/>
          <a:lstStyle/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고용</a:t>
            </a:r>
            <a:r>
              <a:rPr lang="en-US" altLang="ko-KR" sz="1373">
                <a:solidFill>
                  <a:srgbClr val="26292E"/>
                </a:solidFill>
                <a:latin typeface="Pretendard Regular"/>
                <a:ea typeface="Pretendard Regular"/>
              </a:rPr>
              <a:t>24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200" spc="-150">
                <a:solidFill>
                  <a:srgbClr val="26292E"/>
                </a:solidFill>
                <a:latin typeface="Pretendard Regular"/>
                <a:ea typeface="Pretendard Regular"/>
              </a:rPr>
              <a:t>외국인고용관리시스템</a:t>
            </a:r>
            <a:endParaRPr lang="en-US" altLang="ko-KR" sz="1200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두루누리 사회보험</a:t>
            </a:r>
            <a:endParaRPr lang="en-US" altLang="ko-KR" sz="1373" spc="-150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고용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,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국민연금 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80% </a:t>
            </a:r>
            <a:r>
              <a:rPr lang="ko-KR" altLang="en-US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지원</a:t>
            </a:r>
            <a:r>
              <a:rPr lang="en-US" altLang="ko-KR" sz="1373" spc="-15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ko-KR" altLang="en-US" sz="1373">
                <a:solidFill>
                  <a:srgbClr val="26292E"/>
                </a:solidFill>
                <a:latin typeface="Pretendard Regular"/>
                <a:ea typeface="Pretendard Regular"/>
              </a:rPr>
              <a:t>고용노동부</a:t>
            </a: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lvl="0">
              <a:lnSpc>
                <a:spcPct val="200000"/>
              </a:lnSpc>
            </a:pP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(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임금계산기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, </a:t>
            </a:r>
            <a:r>
              <a:rPr lang="ko-KR" altLang="en-US" sz="1200">
                <a:solidFill>
                  <a:srgbClr val="26292E"/>
                </a:solidFill>
                <a:latin typeface="Pretendard Regular"/>
                <a:ea typeface="Pretendard Regular"/>
              </a:rPr>
              <a:t>정책자금</a:t>
            </a:r>
            <a:r>
              <a:rPr lang="en-US" altLang="ko-KR" sz="1200">
                <a:solidFill>
                  <a:srgbClr val="26292E"/>
                </a:solidFill>
                <a:latin typeface="Pretendard Regular"/>
                <a:ea typeface="Pretendard Regular"/>
              </a:rPr>
              <a:t>)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lang="en-US" altLang="ko-KR" sz="1373">
              <a:solidFill>
                <a:srgbClr val="26292E"/>
              </a:solidFill>
              <a:latin typeface="Pretendard Regular"/>
              <a:ea typeface="Pretendard Regular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F3527E-BF66-E06B-7B08-0D0FC82FAA65}"/>
              </a:ext>
            </a:extLst>
          </p:cNvPr>
          <p:cNvSpPr txBox="1"/>
          <p:nvPr/>
        </p:nvSpPr>
        <p:spPr>
          <a:xfrm>
            <a:off x="8023805" y="6278480"/>
            <a:ext cx="4174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고용</a:t>
            </a:r>
            <a:r>
              <a:rPr lang="en-US" altLang="ko-KR"/>
              <a:t>24(</a:t>
            </a:r>
            <a:r>
              <a:rPr lang="ko-KR" altLang="en-US"/>
              <a:t>내일배움카드</a:t>
            </a:r>
            <a:r>
              <a:rPr lang="en-US" altLang="ko-KR"/>
              <a:t>), </a:t>
            </a:r>
            <a:r>
              <a:rPr lang="ko-KR" altLang="en-US"/>
              <a:t>한국자격증협회</a:t>
            </a:r>
          </a:p>
        </p:txBody>
      </p:sp>
    </p:spTree>
    <p:extLst>
      <p:ext uri="{BB962C8B-B14F-4D97-AF65-F5344CB8AC3E}">
        <p14:creationId xmlns:p14="http://schemas.microsoft.com/office/powerpoint/2010/main" val="14398951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8FCD572-FB86-7D9E-B263-A8533A7082B4}"/>
              </a:ext>
            </a:extLst>
          </p:cNvPr>
          <p:cNvSpPr/>
          <p:nvPr/>
        </p:nvSpPr>
        <p:spPr>
          <a:xfrm>
            <a:off x="0" y="2099812"/>
            <a:ext cx="12192000" cy="21779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7D34A3-A72A-CDBC-63FD-7C6B478A6407}"/>
              </a:ext>
            </a:extLst>
          </p:cNvPr>
          <p:cNvSpPr txBox="1"/>
          <p:nvPr/>
        </p:nvSpPr>
        <p:spPr>
          <a:xfrm>
            <a:off x="0" y="2634800"/>
            <a:ext cx="1219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600" b="1" dirty="0">
                <a:solidFill>
                  <a:schemeClr val="bg1"/>
                </a:solidFill>
              </a:rPr>
              <a:t>감사합니다</a:t>
            </a:r>
            <a:r>
              <a:rPr lang="en-US" altLang="ko-KR" sz="6600" b="1" dirty="0">
                <a:solidFill>
                  <a:schemeClr val="bg1"/>
                </a:solidFill>
              </a:rPr>
              <a:t>.</a:t>
            </a:r>
            <a:endParaRPr lang="ko-KR" altLang="en-US" sz="6600" b="1" dirty="0">
              <a:solidFill>
                <a:schemeClr val="bg1"/>
              </a:solidFill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FEF449E-AD18-A2C7-1AE8-EC76CF00A45B}"/>
              </a:ext>
            </a:extLst>
          </p:cNvPr>
          <p:cNvGrpSpPr/>
          <p:nvPr/>
        </p:nvGrpSpPr>
        <p:grpSpPr>
          <a:xfrm>
            <a:off x="6496050" y="5253162"/>
            <a:ext cx="2576659" cy="759936"/>
            <a:chOff x="3810001" y="4682863"/>
            <a:chExt cx="1722438" cy="50800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EA90FB06-2F17-29D5-08C5-1CD14951CB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5305" t="17222" r="66814" b="75370"/>
            <a:stretch/>
          </p:blipFill>
          <p:spPr>
            <a:xfrm>
              <a:off x="3810001" y="4682863"/>
              <a:ext cx="762000" cy="508000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4A404BE-9743-CD6B-67F6-A487E64A44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8455" t="17222" r="31611" b="75370"/>
            <a:stretch/>
          </p:blipFill>
          <p:spPr>
            <a:xfrm>
              <a:off x="4572001" y="4682863"/>
              <a:ext cx="960438" cy="50800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645FC26-3E0A-72A7-3731-2920D8150487}"/>
              </a:ext>
            </a:extLst>
          </p:cNvPr>
          <p:cNvSpPr txBox="1"/>
          <p:nvPr/>
        </p:nvSpPr>
        <p:spPr>
          <a:xfrm>
            <a:off x="6096000" y="4532822"/>
            <a:ext cx="3487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uniski79@gmail.com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/ 010-2000-4981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12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질의응답 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daumnongup.co.kr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9F4FC744-8F3C-A70C-9F84-9C2C09144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2389" y="4607347"/>
            <a:ext cx="1202859" cy="140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7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2223</TotalTime>
  <Words>4682</Words>
  <Application>Microsoft Office PowerPoint</Application>
  <PresentationFormat>와이드스크린</PresentationFormat>
  <Paragraphs>900</Paragraphs>
  <Slides>49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4" baseType="lpstr">
      <vt:lpstr>HY강M</vt:lpstr>
      <vt:lpstr>HY견고딕</vt:lpstr>
      <vt:lpstr>HY헤드라인M</vt:lpstr>
      <vt:lpstr>Pretendard Regular</vt:lpstr>
      <vt:lpstr>Pretendard SemiBold</vt:lpstr>
      <vt:lpstr>굴림</vt:lpstr>
      <vt:lpstr>굴림체</vt:lpstr>
      <vt:lpstr>나눔고딕</vt:lpstr>
      <vt:lpstr>맑은 고딕</vt:lpstr>
      <vt:lpstr>휴먼둥근헤드라인</vt:lpstr>
      <vt:lpstr>Arial</vt:lpstr>
      <vt:lpstr>Segoe UI Emoji</vt:lpstr>
      <vt:lpstr>Symbol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공 나양</dc:creator>
  <cp:lastModifiedBy>강사 공나양</cp:lastModifiedBy>
  <cp:revision>63</cp:revision>
  <cp:lastPrinted>2022-12-18T13:13:31Z</cp:lastPrinted>
  <dcterms:created xsi:type="dcterms:W3CDTF">2022-12-18T13:13:14Z</dcterms:created>
  <dcterms:modified xsi:type="dcterms:W3CDTF">2026-02-08T13:57:41Z</dcterms:modified>
</cp:coreProperties>
</file>