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5.xml" ContentType="application/inkml+xml"/>
  <Override PartName="/ppt/ink/ink16.xml" ContentType="application/inkml+xml"/>
  <Override PartName="/ppt/ink/ink17.xml" ContentType="application/inkml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ink/ink1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257" r:id="rId2"/>
    <p:sldId id="262" r:id="rId3"/>
    <p:sldId id="288" r:id="rId4"/>
    <p:sldId id="289" r:id="rId5"/>
    <p:sldId id="1588" r:id="rId6"/>
    <p:sldId id="1589" r:id="rId7"/>
    <p:sldId id="291" r:id="rId8"/>
    <p:sldId id="1590" r:id="rId9"/>
    <p:sldId id="293" r:id="rId10"/>
    <p:sldId id="1779" r:id="rId11"/>
    <p:sldId id="1780" r:id="rId12"/>
    <p:sldId id="1778" r:id="rId13"/>
    <p:sldId id="1783" r:id="rId14"/>
    <p:sldId id="295" r:id="rId15"/>
    <p:sldId id="260" r:id="rId16"/>
    <p:sldId id="266" r:id="rId17"/>
    <p:sldId id="265" r:id="rId18"/>
    <p:sldId id="280" r:id="rId19"/>
    <p:sldId id="1765" r:id="rId20"/>
    <p:sldId id="1696" r:id="rId21"/>
    <p:sldId id="276" r:id="rId22"/>
    <p:sldId id="1771" r:id="rId23"/>
    <p:sldId id="1697" r:id="rId24"/>
    <p:sldId id="1766" r:id="rId25"/>
    <p:sldId id="1762" r:id="rId26"/>
    <p:sldId id="1698" r:id="rId27"/>
    <p:sldId id="290" r:id="rId28"/>
    <p:sldId id="1767" r:id="rId29"/>
    <p:sldId id="1768" r:id="rId30"/>
    <p:sldId id="1769" r:id="rId31"/>
    <p:sldId id="285" r:id="rId32"/>
    <p:sldId id="1748" r:id="rId33"/>
    <p:sldId id="1756" r:id="rId34"/>
    <p:sldId id="269" r:id="rId35"/>
    <p:sldId id="1747" r:id="rId36"/>
    <p:sldId id="1704" r:id="rId37"/>
    <p:sldId id="1757" r:id="rId38"/>
    <p:sldId id="1702" r:id="rId39"/>
    <p:sldId id="1761" r:id="rId40"/>
    <p:sldId id="1742" r:id="rId41"/>
    <p:sldId id="1708" r:id="rId42"/>
    <p:sldId id="1750" r:id="rId43"/>
    <p:sldId id="1749" r:id="rId44"/>
    <p:sldId id="1700" r:id="rId45"/>
    <p:sldId id="281" r:id="rId46"/>
    <p:sldId id="300" r:id="rId47"/>
    <p:sldId id="1784" r:id="rId48"/>
    <p:sldId id="1787" r:id="rId49"/>
    <p:sldId id="1788" r:id="rId50"/>
    <p:sldId id="1786" r:id="rId51"/>
    <p:sldId id="301" r:id="rId52"/>
    <p:sldId id="306" r:id="rId53"/>
    <p:sldId id="1581" r:id="rId54"/>
    <p:sldId id="1583" r:id="rId55"/>
    <p:sldId id="307" r:id="rId56"/>
    <p:sldId id="1582" r:id="rId57"/>
    <p:sldId id="309" r:id="rId58"/>
    <p:sldId id="311" r:id="rId59"/>
    <p:sldId id="1584" r:id="rId60"/>
    <p:sldId id="1585" r:id="rId61"/>
    <p:sldId id="1586" r:id="rId62"/>
    <p:sldId id="1587" r:id="rId6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공 나양" initials="공나" lastIdx="2" clrIdx="0">
    <p:extLst>
      <p:ext uri="{19B8F6BF-5375-455C-9EA6-DF929625EA0E}">
        <p15:presenceInfo xmlns:p15="http://schemas.microsoft.com/office/powerpoint/2012/main" userId="6c622a40e2fcfb2d" providerId="Windows Live"/>
      </p:ext>
    </p:extLst>
  </p:cmAuthor>
  <p:cmAuthor id="2" name="toni" initials="t" lastIdx="1" clrIdx="1">
    <p:extLst>
      <p:ext uri="{19B8F6BF-5375-455C-9EA6-DF929625EA0E}">
        <p15:presenceInfo xmlns:p15="http://schemas.microsoft.com/office/powerpoint/2012/main" userId="ton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7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202B0CA-FC54-4496-8BCA-5EF66A818D29}" styleName="어두운 스타일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6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83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D20BBF-C83B-4674-81ED-4346B4862529}" type="doc">
      <dgm:prSet loTypeId="urn:microsoft.com/office/officeart/2005/8/layout/vList6" loCatId="list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pPr latinLnBrk="1"/>
          <a:endParaRPr lang="ko-KR" altLang="en-US"/>
        </a:p>
      </dgm:t>
    </dgm:pt>
    <dgm:pt modelId="{1CA8EA91-328A-42DE-90D1-50246915857E}">
      <dgm:prSet phldrT="[텍스트]"/>
      <dgm:spPr/>
      <dgm:t>
        <a:bodyPr/>
        <a:lstStyle/>
        <a:p>
          <a:pPr latinLnBrk="1"/>
          <a:r>
            <a:rPr lang="ko-KR" altLang="en-US" dirty="0"/>
            <a:t>무얼 팔았나</a:t>
          </a:r>
          <a:r>
            <a:rPr lang="en-US" altLang="ko-KR" dirty="0"/>
            <a:t>?</a:t>
          </a:r>
          <a:endParaRPr lang="ko-KR" altLang="en-US" dirty="0"/>
        </a:p>
      </dgm:t>
    </dgm:pt>
    <dgm:pt modelId="{6132A6C0-73AC-43C7-B408-57C605F92226}" type="parTrans" cxnId="{D3E4EDDE-5EEA-4535-A79E-607894CF3909}">
      <dgm:prSet/>
      <dgm:spPr/>
      <dgm:t>
        <a:bodyPr/>
        <a:lstStyle/>
        <a:p>
          <a:pPr latinLnBrk="1"/>
          <a:endParaRPr lang="ko-KR" altLang="en-US"/>
        </a:p>
      </dgm:t>
    </dgm:pt>
    <dgm:pt modelId="{9C4461D3-065A-44AF-A43C-837EBCC1397C}" type="sibTrans" cxnId="{D3E4EDDE-5EEA-4535-A79E-607894CF3909}">
      <dgm:prSet/>
      <dgm:spPr/>
      <dgm:t>
        <a:bodyPr/>
        <a:lstStyle/>
        <a:p>
          <a:pPr latinLnBrk="1"/>
          <a:endParaRPr lang="ko-KR" altLang="en-US"/>
        </a:p>
      </dgm:t>
    </dgm:pt>
    <dgm:pt modelId="{5043333B-F14B-4260-91EE-C9EA4127FC85}">
      <dgm:prSet phldrT="[텍스트]"/>
      <dgm:spPr/>
      <dgm:t>
        <a:bodyPr/>
        <a:lstStyle/>
        <a:p>
          <a:pPr latinLnBrk="1"/>
          <a:r>
            <a:rPr lang="ko-KR" altLang="en-US" dirty="0">
              <a:solidFill>
                <a:schemeClr val="bg2">
                  <a:lumMod val="50000"/>
                </a:schemeClr>
              </a:solidFill>
            </a:rPr>
            <a:t>부가세                </a:t>
          </a:r>
          <a:r>
            <a:rPr lang="en-US" altLang="ko-KR" dirty="0">
              <a:solidFill>
                <a:schemeClr val="bg2">
                  <a:lumMod val="50000"/>
                </a:schemeClr>
              </a:solidFill>
            </a:rPr>
            <a:t>(</a:t>
          </a:r>
          <a:r>
            <a:rPr lang="ko-KR" altLang="en-US" dirty="0">
              <a:solidFill>
                <a:schemeClr val="bg2">
                  <a:lumMod val="50000"/>
                </a:schemeClr>
              </a:solidFill>
            </a:rPr>
            <a:t>부가가치세</a:t>
          </a:r>
          <a:r>
            <a:rPr lang="en-US" altLang="ko-KR" dirty="0">
              <a:solidFill>
                <a:schemeClr val="bg2">
                  <a:lumMod val="50000"/>
                </a:schemeClr>
              </a:solidFill>
            </a:rPr>
            <a:t>,VAT,TAX)</a:t>
          </a:r>
          <a:endParaRPr lang="ko-KR" altLang="en-US" dirty="0">
            <a:solidFill>
              <a:schemeClr val="bg2">
                <a:lumMod val="50000"/>
              </a:schemeClr>
            </a:solidFill>
          </a:endParaRPr>
        </a:p>
      </dgm:t>
    </dgm:pt>
    <dgm:pt modelId="{618F36CF-AE94-4315-9DA5-960B27AA0555}" type="parTrans" cxnId="{A8DA6B4E-4F66-4776-9878-5E554EB02C60}">
      <dgm:prSet/>
      <dgm:spPr/>
      <dgm:t>
        <a:bodyPr/>
        <a:lstStyle/>
        <a:p>
          <a:pPr latinLnBrk="1"/>
          <a:endParaRPr lang="ko-KR" altLang="en-US"/>
        </a:p>
      </dgm:t>
    </dgm:pt>
    <dgm:pt modelId="{86FB1CC5-D05A-4154-9117-C22725D9CF66}" type="sibTrans" cxnId="{A8DA6B4E-4F66-4776-9878-5E554EB02C60}">
      <dgm:prSet/>
      <dgm:spPr/>
      <dgm:t>
        <a:bodyPr/>
        <a:lstStyle/>
        <a:p>
          <a:pPr latinLnBrk="1"/>
          <a:endParaRPr lang="ko-KR" altLang="en-US"/>
        </a:p>
      </dgm:t>
    </dgm:pt>
    <dgm:pt modelId="{C62864AE-0FC5-4D44-900C-2DB16C9141ED}">
      <dgm:prSet phldrT="[텍스트]"/>
      <dgm:spPr/>
      <dgm:t>
        <a:bodyPr/>
        <a:lstStyle/>
        <a:p>
          <a:pPr latinLnBrk="1"/>
          <a:r>
            <a:rPr lang="ko-KR" altLang="en-US" dirty="0"/>
            <a:t>누가 얼마를 벌었나</a:t>
          </a:r>
          <a:r>
            <a:rPr lang="en-US" altLang="ko-KR" dirty="0"/>
            <a:t>?</a:t>
          </a:r>
          <a:endParaRPr lang="ko-KR" altLang="en-US" dirty="0"/>
        </a:p>
      </dgm:t>
    </dgm:pt>
    <dgm:pt modelId="{AE578CC2-7B27-4678-8C25-083E8BE9DF7C}" type="parTrans" cxnId="{61448D56-1AED-4A5D-9A2B-ABFC9479162E}">
      <dgm:prSet/>
      <dgm:spPr/>
      <dgm:t>
        <a:bodyPr/>
        <a:lstStyle/>
        <a:p>
          <a:pPr latinLnBrk="1"/>
          <a:endParaRPr lang="ko-KR" altLang="en-US"/>
        </a:p>
      </dgm:t>
    </dgm:pt>
    <dgm:pt modelId="{2B32F78A-CD47-43A8-8569-9D5F9FCD2D13}" type="sibTrans" cxnId="{61448D56-1AED-4A5D-9A2B-ABFC9479162E}">
      <dgm:prSet/>
      <dgm:spPr/>
      <dgm:t>
        <a:bodyPr/>
        <a:lstStyle/>
        <a:p>
          <a:pPr latinLnBrk="1"/>
          <a:endParaRPr lang="ko-KR" altLang="en-US"/>
        </a:p>
      </dgm:t>
    </dgm:pt>
    <dgm:pt modelId="{949A52BA-E452-428C-A853-ADE3EACA10C9}">
      <dgm:prSet phldrT="[텍스트]"/>
      <dgm:spPr/>
      <dgm:t>
        <a:bodyPr/>
        <a:lstStyle/>
        <a:p>
          <a:pPr latinLnBrk="1"/>
          <a:r>
            <a:rPr lang="ko-KR" altLang="en-US" dirty="0">
              <a:solidFill>
                <a:schemeClr val="bg2">
                  <a:lumMod val="50000"/>
                </a:schemeClr>
              </a:solidFill>
            </a:rPr>
            <a:t>종합소득세         </a:t>
          </a:r>
          <a:r>
            <a:rPr lang="en-US" altLang="ko-KR" dirty="0">
              <a:solidFill>
                <a:schemeClr val="bg2">
                  <a:lumMod val="50000"/>
                </a:schemeClr>
              </a:solidFill>
            </a:rPr>
            <a:t>(</a:t>
          </a:r>
          <a:r>
            <a:rPr lang="ko-KR" altLang="en-US" dirty="0" err="1">
              <a:solidFill>
                <a:schemeClr val="bg2">
                  <a:lumMod val="50000"/>
                </a:schemeClr>
              </a:solidFill>
            </a:rPr>
            <a:t>종소세</a:t>
          </a:r>
          <a:r>
            <a:rPr lang="en-US" altLang="ko-KR" dirty="0">
              <a:solidFill>
                <a:schemeClr val="bg2">
                  <a:lumMod val="50000"/>
                </a:schemeClr>
              </a:solidFill>
            </a:rPr>
            <a:t>,</a:t>
          </a:r>
          <a:r>
            <a:rPr lang="ko-KR" altLang="en-US" dirty="0">
              <a:solidFill>
                <a:schemeClr val="bg2">
                  <a:lumMod val="50000"/>
                </a:schemeClr>
              </a:solidFill>
            </a:rPr>
            <a:t>소득세</a:t>
          </a:r>
          <a:r>
            <a:rPr lang="en-US" altLang="ko-KR" dirty="0">
              <a:solidFill>
                <a:schemeClr val="bg2">
                  <a:lumMod val="50000"/>
                </a:schemeClr>
              </a:solidFill>
            </a:rPr>
            <a:t>)</a:t>
          </a:r>
          <a:r>
            <a:rPr lang="ko-KR" altLang="en-US" dirty="0">
              <a:solidFill>
                <a:schemeClr val="bg2">
                  <a:lumMod val="50000"/>
                </a:schemeClr>
              </a:solidFill>
            </a:rPr>
            <a:t> </a:t>
          </a:r>
        </a:p>
      </dgm:t>
    </dgm:pt>
    <dgm:pt modelId="{1C905611-5D83-4BDC-B4D1-4367D47C6869}" type="parTrans" cxnId="{1B8E6F77-EBC4-40F6-80FD-FED093B14A77}">
      <dgm:prSet/>
      <dgm:spPr/>
      <dgm:t>
        <a:bodyPr/>
        <a:lstStyle/>
        <a:p>
          <a:pPr latinLnBrk="1"/>
          <a:endParaRPr lang="ko-KR" altLang="en-US"/>
        </a:p>
      </dgm:t>
    </dgm:pt>
    <dgm:pt modelId="{1DB832F2-5B5D-41E5-A869-E7FE30109615}" type="sibTrans" cxnId="{1B8E6F77-EBC4-40F6-80FD-FED093B14A77}">
      <dgm:prSet/>
      <dgm:spPr/>
      <dgm:t>
        <a:bodyPr/>
        <a:lstStyle/>
        <a:p>
          <a:pPr latinLnBrk="1"/>
          <a:endParaRPr lang="ko-KR" altLang="en-US"/>
        </a:p>
      </dgm:t>
    </dgm:pt>
    <dgm:pt modelId="{4448DDD6-5039-4C47-91A2-1E16DCCF5441}" type="pres">
      <dgm:prSet presAssocID="{F7D20BBF-C83B-4674-81ED-4346B4862529}" presName="Name0" presStyleCnt="0">
        <dgm:presLayoutVars>
          <dgm:dir/>
          <dgm:animLvl val="lvl"/>
          <dgm:resizeHandles/>
        </dgm:presLayoutVars>
      </dgm:prSet>
      <dgm:spPr/>
    </dgm:pt>
    <dgm:pt modelId="{30547218-A31B-4F0B-B40D-41E6147BB3A1}" type="pres">
      <dgm:prSet presAssocID="{1CA8EA91-328A-42DE-90D1-50246915857E}" presName="linNode" presStyleCnt="0"/>
      <dgm:spPr/>
    </dgm:pt>
    <dgm:pt modelId="{9697B2DD-DB91-4700-BEB3-5753CF94D028}" type="pres">
      <dgm:prSet presAssocID="{1CA8EA91-328A-42DE-90D1-50246915857E}" presName="parentShp" presStyleLbl="node1" presStyleIdx="0" presStyleCnt="2">
        <dgm:presLayoutVars>
          <dgm:bulletEnabled val="1"/>
        </dgm:presLayoutVars>
      </dgm:prSet>
      <dgm:spPr/>
    </dgm:pt>
    <dgm:pt modelId="{E5CCCE2B-A794-4F0D-9225-D6D785835C40}" type="pres">
      <dgm:prSet presAssocID="{1CA8EA91-328A-42DE-90D1-50246915857E}" presName="childShp" presStyleLbl="bgAccFollowNode1" presStyleIdx="0" presStyleCnt="2">
        <dgm:presLayoutVars>
          <dgm:bulletEnabled val="1"/>
        </dgm:presLayoutVars>
      </dgm:prSet>
      <dgm:spPr/>
    </dgm:pt>
    <dgm:pt modelId="{BB45F358-8EA1-4692-B8D3-3F535781AAC0}" type="pres">
      <dgm:prSet presAssocID="{9C4461D3-065A-44AF-A43C-837EBCC1397C}" presName="spacing" presStyleCnt="0"/>
      <dgm:spPr/>
    </dgm:pt>
    <dgm:pt modelId="{F9864503-9D18-4A17-B58C-3F10695C6E48}" type="pres">
      <dgm:prSet presAssocID="{C62864AE-0FC5-4D44-900C-2DB16C9141ED}" presName="linNode" presStyleCnt="0"/>
      <dgm:spPr/>
    </dgm:pt>
    <dgm:pt modelId="{4A252608-16C1-43AE-AB25-E522F12601D7}" type="pres">
      <dgm:prSet presAssocID="{C62864AE-0FC5-4D44-900C-2DB16C9141ED}" presName="parentShp" presStyleLbl="node1" presStyleIdx="1" presStyleCnt="2">
        <dgm:presLayoutVars>
          <dgm:bulletEnabled val="1"/>
        </dgm:presLayoutVars>
      </dgm:prSet>
      <dgm:spPr/>
    </dgm:pt>
    <dgm:pt modelId="{3768A4CA-24E6-46D6-BF42-944C6BB159DE}" type="pres">
      <dgm:prSet presAssocID="{C62864AE-0FC5-4D44-900C-2DB16C9141ED}" presName="childShp" presStyleLbl="bgAccFollowNode1" presStyleIdx="1" presStyleCnt="2">
        <dgm:presLayoutVars>
          <dgm:bulletEnabled val="1"/>
        </dgm:presLayoutVars>
      </dgm:prSet>
      <dgm:spPr/>
    </dgm:pt>
  </dgm:ptLst>
  <dgm:cxnLst>
    <dgm:cxn modelId="{F8B85D20-6683-4AC9-8DE3-28C95AEAD5FF}" type="presOf" srcId="{F7D20BBF-C83B-4674-81ED-4346B4862529}" destId="{4448DDD6-5039-4C47-91A2-1E16DCCF5441}" srcOrd="0" destOrd="0" presId="urn:microsoft.com/office/officeart/2005/8/layout/vList6"/>
    <dgm:cxn modelId="{48DB142C-147C-4080-9258-6E1DF3309998}" type="presOf" srcId="{949A52BA-E452-428C-A853-ADE3EACA10C9}" destId="{3768A4CA-24E6-46D6-BF42-944C6BB159DE}" srcOrd="0" destOrd="0" presId="urn:microsoft.com/office/officeart/2005/8/layout/vList6"/>
    <dgm:cxn modelId="{0E3B1530-1C65-4BC6-B8B0-1C60E0BCEA2D}" type="presOf" srcId="{C62864AE-0FC5-4D44-900C-2DB16C9141ED}" destId="{4A252608-16C1-43AE-AB25-E522F12601D7}" srcOrd="0" destOrd="0" presId="urn:microsoft.com/office/officeart/2005/8/layout/vList6"/>
    <dgm:cxn modelId="{A8DA6B4E-4F66-4776-9878-5E554EB02C60}" srcId="{1CA8EA91-328A-42DE-90D1-50246915857E}" destId="{5043333B-F14B-4260-91EE-C9EA4127FC85}" srcOrd="0" destOrd="0" parTransId="{618F36CF-AE94-4315-9DA5-960B27AA0555}" sibTransId="{86FB1CC5-D05A-4154-9117-C22725D9CF66}"/>
    <dgm:cxn modelId="{61448D56-1AED-4A5D-9A2B-ABFC9479162E}" srcId="{F7D20BBF-C83B-4674-81ED-4346B4862529}" destId="{C62864AE-0FC5-4D44-900C-2DB16C9141ED}" srcOrd="1" destOrd="0" parTransId="{AE578CC2-7B27-4678-8C25-083E8BE9DF7C}" sibTransId="{2B32F78A-CD47-43A8-8569-9D5F9FCD2D13}"/>
    <dgm:cxn modelId="{1B8E6F77-EBC4-40F6-80FD-FED093B14A77}" srcId="{C62864AE-0FC5-4D44-900C-2DB16C9141ED}" destId="{949A52BA-E452-428C-A853-ADE3EACA10C9}" srcOrd="0" destOrd="0" parTransId="{1C905611-5D83-4BDC-B4D1-4367D47C6869}" sibTransId="{1DB832F2-5B5D-41E5-A869-E7FE30109615}"/>
    <dgm:cxn modelId="{D5C670BE-C4C3-4DA7-986E-5074451F6663}" type="presOf" srcId="{5043333B-F14B-4260-91EE-C9EA4127FC85}" destId="{E5CCCE2B-A794-4F0D-9225-D6D785835C40}" srcOrd="0" destOrd="0" presId="urn:microsoft.com/office/officeart/2005/8/layout/vList6"/>
    <dgm:cxn modelId="{D3E4EDDE-5EEA-4535-A79E-607894CF3909}" srcId="{F7D20BBF-C83B-4674-81ED-4346B4862529}" destId="{1CA8EA91-328A-42DE-90D1-50246915857E}" srcOrd="0" destOrd="0" parTransId="{6132A6C0-73AC-43C7-B408-57C605F92226}" sibTransId="{9C4461D3-065A-44AF-A43C-837EBCC1397C}"/>
    <dgm:cxn modelId="{861BC3F9-FDCD-44B0-ABE1-584353DBDE2D}" type="presOf" srcId="{1CA8EA91-328A-42DE-90D1-50246915857E}" destId="{9697B2DD-DB91-4700-BEB3-5753CF94D028}" srcOrd="0" destOrd="0" presId="urn:microsoft.com/office/officeart/2005/8/layout/vList6"/>
    <dgm:cxn modelId="{E3CDCBC6-6C09-484A-8991-E30591BA1F79}" type="presParOf" srcId="{4448DDD6-5039-4C47-91A2-1E16DCCF5441}" destId="{30547218-A31B-4F0B-B40D-41E6147BB3A1}" srcOrd="0" destOrd="0" presId="urn:microsoft.com/office/officeart/2005/8/layout/vList6"/>
    <dgm:cxn modelId="{0DB70417-9B57-49B1-8433-D94B4A326A47}" type="presParOf" srcId="{30547218-A31B-4F0B-B40D-41E6147BB3A1}" destId="{9697B2DD-DB91-4700-BEB3-5753CF94D028}" srcOrd="0" destOrd="0" presId="urn:microsoft.com/office/officeart/2005/8/layout/vList6"/>
    <dgm:cxn modelId="{7A16EF33-341C-4D6F-BA7D-4DA5D9322B97}" type="presParOf" srcId="{30547218-A31B-4F0B-B40D-41E6147BB3A1}" destId="{E5CCCE2B-A794-4F0D-9225-D6D785835C40}" srcOrd="1" destOrd="0" presId="urn:microsoft.com/office/officeart/2005/8/layout/vList6"/>
    <dgm:cxn modelId="{2F0CF3A0-7F6A-45CE-A326-42E161E68AE9}" type="presParOf" srcId="{4448DDD6-5039-4C47-91A2-1E16DCCF5441}" destId="{BB45F358-8EA1-4692-B8D3-3F535781AAC0}" srcOrd="1" destOrd="0" presId="urn:microsoft.com/office/officeart/2005/8/layout/vList6"/>
    <dgm:cxn modelId="{46DABE31-320D-4C56-9D53-8558672CC775}" type="presParOf" srcId="{4448DDD6-5039-4C47-91A2-1E16DCCF5441}" destId="{F9864503-9D18-4A17-B58C-3F10695C6E48}" srcOrd="2" destOrd="0" presId="urn:microsoft.com/office/officeart/2005/8/layout/vList6"/>
    <dgm:cxn modelId="{BAA00D47-D9C7-42E5-816C-769DDBE2E36C}" type="presParOf" srcId="{F9864503-9D18-4A17-B58C-3F10695C6E48}" destId="{4A252608-16C1-43AE-AB25-E522F12601D7}" srcOrd="0" destOrd="0" presId="urn:microsoft.com/office/officeart/2005/8/layout/vList6"/>
    <dgm:cxn modelId="{E931947E-82EC-4792-8EEE-BE565A577929}" type="presParOf" srcId="{F9864503-9D18-4A17-B58C-3F10695C6E48}" destId="{3768A4CA-24E6-46D6-BF42-944C6BB159D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A02874-7EE6-4B0B-A157-1109CD0C3112}" type="doc">
      <dgm:prSet loTypeId="urn:microsoft.com/office/officeart/2005/8/layout/hList1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3D066657-0FAF-44A1-91D7-B91B921091C9}">
      <dgm:prSet phldrT="[텍스트]"/>
      <dgm:spPr/>
      <dgm:t>
        <a:bodyPr/>
        <a:lstStyle/>
        <a:p>
          <a:pPr latinLnBrk="1"/>
          <a:r>
            <a:rPr lang="ko-KR" altLang="en-US" dirty="0"/>
            <a:t>부가세</a:t>
          </a:r>
        </a:p>
      </dgm:t>
    </dgm:pt>
    <dgm:pt modelId="{BC1F344E-E147-4F79-B6E7-D5EE2BA507AB}" type="parTrans" cxnId="{62EE39DC-58E5-4B49-8B18-56364A1EDEFB}">
      <dgm:prSet/>
      <dgm:spPr/>
      <dgm:t>
        <a:bodyPr/>
        <a:lstStyle/>
        <a:p>
          <a:pPr latinLnBrk="1"/>
          <a:endParaRPr lang="ko-KR" altLang="en-US"/>
        </a:p>
      </dgm:t>
    </dgm:pt>
    <dgm:pt modelId="{11D549F7-F13E-48D4-864A-0B11A301D3BE}" type="sibTrans" cxnId="{62EE39DC-58E5-4B49-8B18-56364A1EDEFB}">
      <dgm:prSet/>
      <dgm:spPr/>
      <dgm:t>
        <a:bodyPr/>
        <a:lstStyle/>
        <a:p>
          <a:pPr latinLnBrk="1"/>
          <a:endParaRPr lang="ko-KR" altLang="en-US"/>
        </a:p>
      </dgm:t>
    </dgm:pt>
    <dgm:pt modelId="{B1D0C692-3D83-47A9-8871-10C30F79D71D}">
      <dgm:prSet phldrT="[텍스트]"/>
      <dgm:spPr/>
      <dgm:t>
        <a:bodyPr/>
        <a:lstStyle/>
        <a:p>
          <a:pPr latinLnBrk="1"/>
          <a:r>
            <a:rPr lang="ko-KR" altLang="en-US" dirty="0"/>
            <a:t>의제매입</a:t>
          </a:r>
        </a:p>
      </dgm:t>
    </dgm:pt>
    <dgm:pt modelId="{7156B47B-634E-4D5C-B94F-DC146663F9ED}" type="parTrans" cxnId="{95E6073C-E6E8-4BD8-9D42-A2AE574EAC96}">
      <dgm:prSet/>
      <dgm:spPr/>
      <dgm:t>
        <a:bodyPr/>
        <a:lstStyle/>
        <a:p>
          <a:pPr latinLnBrk="1"/>
          <a:endParaRPr lang="ko-KR" altLang="en-US"/>
        </a:p>
      </dgm:t>
    </dgm:pt>
    <dgm:pt modelId="{A3A3815E-8EB9-458C-B7EC-9A720C2F010C}" type="sibTrans" cxnId="{95E6073C-E6E8-4BD8-9D42-A2AE574EAC96}">
      <dgm:prSet/>
      <dgm:spPr/>
      <dgm:t>
        <a:bodyPr/>
        <a:lstStyle/>
        <a:p>
          <a:pPr latinLnBrk="1"/>
          <a:endParaRPr lang="ko-KR" altLang="en-US"/>
        </a:p>
      </dgm:t>
    </dgm:pt>
    <dgm:pt modelId="{32D2FD8E-99B9-4C6E-9FF8-6DFB9B7BFC0C}">
      <dgm:prSet phldrT="[텍스트]"/>
      <dgm:spPr/>
      <dgm:t>
        <a:bodyPr/>
        <a:lstStyle/>
        <a:p>
          <a:pPr latinLnBrk="1"/>
          <a:r>
            <a:rPr lang="ko-KR" altLang="en-US" dirty="0"/>
            <a:t>사업자 구분</a:t>
          </a:r>
        </a:p>
      </dgm:t>
    </dgm:pt>
    <dgm:pt modelId="{600B72C6-C8A8-415A-BBB8-2B63631363B8}" type="parTrans" cxnId="{CD56C470-FE0E-4DD0-962F-FA8C82BD3AC2}">
      <dgm:prSet/>
      <dgm:spPr/>
      <dgm:t>
        <a:bodyPr/>
        <a:lstStyle/>
        <a:p>
          <a:pPr latinLnBrk="1"/>
          <a:endParaRPr lang="ko-KR" altLang="en-US"/>
        </a:p>
      </dgm:t>
    </dgm:pt>
    <dgm:pt modelId="{458AF097-A32F-43F8-93AE-B9247078C6E8}" type="sibTrans" cxnId="{CD56C470-FE0E-4DD0-962F-FA8C82BD3AC2}">
      <dgm:prSet/>
      <dgm:spPr/>
      <dgm:t>
        <a:bodyPr/>
        <a:lstStyle/>
        <a:p>
          <a:pPr latinLnBrk="1"/>
          <a:endParaRPr lang="ko-KR" altLang="en-US"/>
        </a:p>
      </dgm:t>
    </dgm:pt>
    <dgm:pt modelId="{913C34DC-612A-4676-B816-C55C82F668CF}">
      <dgm:prSet phldrT="[텍스트]"/>
      <dgm:spPr/>
      <dgm:t>
        <a:bodyPr/>
        <a:lstStyle/>
        <a:p>
          <a:pPr latinLnBrk="1"/>
          <a:r>
            <a:rPr lang="ko-KR" altLang="en-US" dirty="0"/>
            <a:t>다중 사업자</a:t>
          </a:r>
        </a:p>
      </dgm:t>
    </dgm:pt>
    <dgm:pt modelId="{584CE63F-1912-4353-B9A7-A95EE9DA9228}" type="parTrans" cxnId="{A9E6DD6A-6303-4074-A8AE-DAA01DB8AE4F}">
      <dgm:prSet/>
      <dgm:spPr/>
      <dgm:t>
        <a:bodyPr/>
        <a:lstStyle/>
        <a:p>
          <a:pPr latinLnBrk="1"/>
          <a:endParaRPr lang="ko-KR" altLang="en-US"/>
        </a:p>
      </dgm:t>
    </dgm:pt>
    <dgm:pt modelId="{83410493-4A58-4E28-B8DD-56B028BCFE13}" type="sibTrans" cxnId="{A9E6DD6A-6303-4074-A8AE-DAA01DB8AE4F}">
      <dgm:prSet/>
      <dgm:spPr/>
      <dgm:t>
        <a:bodyPr/>
        <a:lstStyle/>
        <a:p>
          <a:pPr latinLnBrk="1"/>
          <a:endParaRPr lang="ko-KR" altLang="en-US"/>
        </a:p>
      </dgm:t>
    </dgm:pt>
    <dgm:pt modelId="{04DE9F38-1DE3-4994-B232-6D938833D25D}">
      <dgm:prSet phldrT="[텍스트]"/>
      <dgm:spPr/>
      <dgm:t>
        <a:bodyPr/>
        <a:lstStyle/>
        <a:p>
          <a:pPr latinLnBrk="1"/>
          <a:r>
            <a:rPr lang="ko-KR" altLang="en-US" dirty="0"/>
            <a:t>겸업 사업자</a:t>
          </a:r>
        </a:p>
      </dgm:t>
    </dgm:pt>
    <dgm:pt modelId="{607001BF-95FB-4AAA-8EBD-0A123FB60893}" type="parTrans" cxnId="{03629B15-90C9-4152-8862-9AE090917285}">
      <dgm:prSet/>
      <dgm:spPr/>
      <dgm:t>
        <a:bodyPr/>
        <a:lstStyle/>
        <a:p>
          <a:pPr latinLnBrk="1"/>
          <a:endParaRPr lang="ko-KR" altLang="en-US"/>
        </a:p>
      </dgm:t>
    </dgm:pt>
    <dgm:pt modelId="{2F146EDF-8E2D-4514-95ED-F8E7DFFED320}" type="sibTrans" cxnId="{03629B15-90C9-4152-8862-9AE090917285}">
      <dgm:prSet/>
      <dgm:spPr/>
      <dgm:t>
        <a:bodyPr/>
        <a:lstStyle/>
        <a:p>
          <a:pPr latinLnBrk="1"/>
          <a:endParaRPr lang="ko-KR" altLang="en-US"/>
        </a:p>
      </dgm:t>
    </dgm:pt>
    <dgm:pt modelId="{587A3AAB-4CDD-496F-9339-B824BB307A62}">
      <dgm:prSet phldrT="[텍스트]"/>
      <dgm:spPr/>
      <dgm:t>
        <a:bodyPr/>
        <a:lstStyle/>
        <a:p>
          <a:pPr latinLnBrk="1"/>
          <a:r>
            <a:rPr lang="ko-KR" altLang="en-US" spc="-300" dirty="0"/>
            <a:t>농업용기자재</a:t>
          </a:r>
        </a:p>
      </dgm:t>
    </dgm:pt>
    <dgm:pt modelId="{BAACB184-B4A1-4989-B96D-091C745DFD9D}" type="parTrans" cxnId="{36502183-C4FD-4321-97CF-EB42B6056AA4}">
      <dgm:prSet/>
      <dgm:spPr/>
      <dgm:t>
        <a:bodyPr/>
        <a:lstStyle/>
        <a:p>
          <a:pPr latinLnBrk="1"/>
          <a:endParaRPr lang="ko-KR" altLang="en-US"/>
        </a:p>
      </dgm:t>
    </dgm:pt>
    <dgm:pt modelId="{4F16BDCB-479C-4D35-9BC7-A5BE4991E1A4}" type="sibTrans" cxnId="{36502183-C4FD-4321-97CF-EB42B6056AA4}">
      <dgm:prSet/>
      <dgm:spPr/>
      <dgm:t>
        <a:bodyPr/>
        <a:lstStyle/>
        <a:p>
          <a:pPr latinLnBrk="1"/>
          <a:endParaRPr lang="ko-KR" altLang="en-US"/>
        </a:p>
      </dgm:t>
    </dgm:pt>
    <dgm:pt modelId="{B07ACA85-4210-499B-B602-0D73C5495E12}" type="pres">
      <dgm:prSet presAssocID="{23A02874-7EE6-4B0B-A157-1109CD0C3112}" presName="Name0" presStyleCnt="0">
        <dgm:presLayoutVars>
          <dgm:dir/>
          <dgm:animLvl val="lvl"/>
          <dgm:resizeHandles val="exact"/>
        </dgm:presLayoutVars>
      </dgm:prSet>
      <dgm:spPr/>
    </dgm:pt>
    <dgm:pt modelId="{DA2CF1D7-B511-4E42-A151-2D5264097496}" type="pres">
      <dgm:prSet presAssocID="{3D066657-0FAF-44A1-91D7-B91B921091C9}" presName="composite" presStyleCnt="0"/>
      <dgm:spPr/>
    </dgm:pt>
    <dgm:pt modelId="{D4B42F9A-26BF-4755-81DD-8DD97B9A1728}" type="pres">
      <dgm:prSet presAssocID="{3D066657-0FAF-44A1-91D7-B91B921091C9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69488F72-CE78-41E3-B195-DC4033E4D14E}" type="pres">
      <dgm:prSet presAssocID="{3D066657-0FAF-44A1-91D7-B91B921091C9}" presName="desTx" presStyleLbl="alignAccFollowNode1" presStyleIdx="0" presStyleCnt="2">
        <dgm:presLayoutVars>
          <dgm:bulletEnabled val="1"/>
        </dgm:presLayoutVars>
      </dgm:prSet>
      <dgm:spPr/>
    </dgm:pt>
    <dgm:pt modelId="{4DBC498F-CF36-4AEB-9319-E3953A6B5C7A}" type="pres">
      <dgm:prSet presAssocID="{11D549F7-F13E-48D4-864A-0B11A301D3BE}" presName="space" presStyleCnt="0"/>
      <dgm:spPr/>
    </dgm:pt>
    <dgm:pt modelId="{D988ADDF-55BC-4AB3-AAF7-1533F16A3758}" type="pres">
      <dgm:prSet presAssocID="{32D2FD8E-99B9-4C6E-9FF8-6DFB9B7BFC0C}" presName="composite" presStyleCnt="0"/>
      <dgm:spPr/>
    </dgm:pt>
    <dgm:pt modelId="{B1B10D5F-C1E2-4D14-8328-54C17F4FCCE4}" type="pres">
      <dgm:prSet presAssocID="{32D2FD8E-99B9-4C6E-9FF8-6DFB9B7BFC0C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F8D018EF-2AF4-4E47-9906-AFC227B6D5B6}" type="pres">
      <dgm:prSet presAssocID="{32D2FD8E-99B9-4C6E-9FF8-6DFB9B7BFC0C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03629B15-90C9-4152-8862-9AE090917285}" srcId="{32D2FD8E-99B9-4C6E-9FF8-6DFB9B7BFC0C}" destId="{04DE9F38-1DE3-4994-B232-6D938833D25D}" srcOrd="1" destOrd="0" parTransId="{607001BF-95FB-4AAA-8EBD-0A123FB60893}" sibTransId="{2F146EDF-8E2D-4514-95ED-F8E7DFFED320}"/>
    <dgm:cxn modelId="{95E6073C-E6E8-4BD8-9D42-A2AE574EAC96}" srcId="{3D066657-0FAF-44A1-91D7-B91B921091C9}" destId="{B1D0C692-3D83-47A9-8871-10C30F79D71D}" srcOrd="0" destOrd="0" parTransId="{7156B47B-634E-4D5C-B94F-DC146663F9ED}" sibTransId="{A3A3815E-8EB9-458C-B7EC-9A720C2F010C}"/>
    <dgm:cxn modelId="{F62C8341-BFD4-4E7C-B4D9-2F5ECD97DF37}" type="presOf" srcId="{23A02874-7EE6-4B0B-A157-1109CD0C3112}" destId="{B07ACA85-4210-499B-B602-0D73C5495E12}" srcOrd="0" destOrd="0" presId="urn:microsoft.com/office/officeart/2005/8/layout/hList1"/>
    <dgm:cxn modelId="{A9E6DD6A-6303-4074-A8AE-DAA01DB8AE4F}" srcId="{32D2FD8E-99B9-4C6E-9FF8-6DFB9B7BFC0C}" destId="{913C34DC-612A-4676-B816-C55C82F668CF}" srcOrd="0" destOrd="0" parTransId="{584CE63F-1912-4353-B9A7-A95EE9DA9228}" sibTransId="{83410493-4A58-4E28-B8DD-56B028BCFE13}"/>
    <dgm:cxn modelId="{CD56C470-FE0E-4DD0-962F-FA8C82BD3AC2}" srcId="{23A02874-7EE6-4B0B-A157-1109CD0C3112}" destId="{32D2FD8E-99B9-4C6E-9FF8-6DFB9B7BFC0C}" srcOrd="1" destOrd="0" parTransId="{600B72C6-C8A8-415A-BBB8-2B63631363B8}" sibTransId="{458AF097-A32F-43F8-93AE-B9247078C6E8}"/>
    <dgm:cxn modelId="{84217A7E-9FEF-47E3-B07B-DF2EFB35FF3B}" type="presOf" srcId="{913C34DC-612A-4676-B816-C55C82F668CF}" destId="{F8D018EF-2AF4-4E47-9906-AFC227B6D5B6}" srcOrd="0" destOrd="0" presId="urn:microsoft.com/office/officeart/2005/8/layout/hList1"/>
    <dgm:cxn modelId="{36502183-C4FD-4321-97CF-EB42B6056AA4}" srcId="{3D066657-0FAF-44A1-91D7-B91B921091C9}" destId="{587A3AAB-4CDD-496F-9339-B824BB307A62}" srcOrd="1" destOrd="0" parTransId="{BAACB184-B4A1-4989-B96D-091C745DFD9D}" sibTransId="{4F16BDCB-479C-4D35-9BC7-A5BE4991E1A4}"/>
    <dgm:cxn modelId="{8B8A4BA6-C417-4AD7-9C39-28C689847774}" type="presOf" srcId="{3D066657-0FAF-44A1-91D7-B91B921091C9}" destId="{D4B42F9A-26BF-4755-81DD-8DD97B9A1728}" srcOrd="0" destOrd="0" presId="urn:microsoft.com/office/officeart/2005/8/layout/hList1"/>
    <dgm:cxn modelId="{DC58F7A9-420B-407E-8FA8-215833695745}" type="presOf" srcId="{B1D0C692-3D83-47A9-8871-10C30F79D71D}" destId="{69488F72-CE78-41E3-B195-DC4033E4D14E}" srcOrd="0" destOrd="0" presId="urn:microsoft.com/office/officeart/2005/8/layout/hList1"/>
    <dgm:cxn modelId="{19A1A8AC-80F2-4758-A34E-6E0A7ACD0B88}" type="presOf" srcId="{04DE9F38-1DE3-4994-B232-6D938833D25D}" destId="{F8D018EF-2AF4-4E47-9906-AFC227B6D5B6}" srcOrd="0" destOrd="1" presId="urn:microsoft.com/office/officeart/2005/8/layout/hList1"/>
    <dgm:cxn modelId="{774F1CD0-0A1A-4B89-AE4C-FF5DCB01BC78}" type="presOf" srcId="{587A3AAB-4CDD-496F-9339-B824BB307A62}" destId="{69488F72-CE78-41E3-B195-DC4033E4D14E}" srcOrd="0" destOrd="1" presId="urn:microsoft.com/office/officeart/2005/8/layout/hList1"/>
    <dgm:cxn modelId="{62EE39DC-58E5-4B49-8B18-56364A1EDEFB}" srcId="{23A02874-7EE6-4B0B-A157-1109CD0C3112}" destId="{3D066657-0FAF-44A1-91D7-B91B921091C9}" srcOrd="0" destOrd="0" parTransId="{BC1F344E-E147-4F79-B6E7-D5EE2BA507AB}" sibTransId="{11D549F7-F13E-48D4-864A-0B11A301D3BE}"/>
    <dgm:cxn modelId="{D8B1DFDD-2168-45C8-B9D4-F9F5823BBE49}" type="presOf" srcId="{32D2FD8E-99B9-4C6E-9FF8-6DFB9B7BFC0C}" destId="{B1B10D5F-C1E2-4D14-8328-54C17F4FCCE4}" srcOrd="0" destOrd="0" presId="urn:microsoft.com/office/officeart/2005/8/layout/hList1"/>
    <dgm:cxn modelId="{7847DA76-9DCC-41D6-AB62-32BF96183B08}" type="presParOf" srcId="{B07ACA85-4210-499B-B602-0D73C5495E12}" destId="{DA2CF1D7-B511-4E42-A151-2D5264097496}" srcOrd="0" destOrd="0" presId="urn:microsoft.com/office/officeart/2005/8/layout/hList1"/>
    <dgm:cxn modelId="{F4EC18A7-3976-4974-8740-229062CB258A}" type="presParOf" srcId="{DA2CF1D7-B511-4E42-A151-2D5264097496}" destId="{D4B42F9A-26BF-4755-81DD-8DD97B9A1728}" srcOrd="0" destOrd="0" presId="urn:microsoft.com/office/officeart/2005/8/layout/hList1"/>
    <dgm:cxn modelId="{D4409DF9-EB6A-45E4-94B4-351638D98294}" type="presParOf" srcId="{DA2CF1D7-B511-4E42-A151-2D5264097496}" destId="{69488F72-CE78-41E3-B195-DC4033E4D14E}" srcOrd="1" destOrd="0" presId="urn:microsoft.com/office/officeart/2005/8/layout/hList1"/>
    <dgm:cxn modelId="{89105159-7ACB-4030-93CE-B78F21D99BCE}" type="presParOf" srcId="{B07ACA85-4210-499B-B602-0D73C5495E12}" destId="{4DBC498F-CF36-4AEB-9319-E3953A6B5C7A}" srcOrd="1" destOrd="0" presId="urn:microsoft.com/office/officeart/2005/8/layout/hList1"/>
    <dgm:cxn modelId="{DA5F7558-52D6-4434-A3C7-D0585A434164}" type="presParOf" srcId="{B07ACA85-4210-499B-B602-0D73C5495E12}" destId="{D988ADDF-55BC-4AB3-AAF7-1533F16A3758}" srcOrd="2" destOrd="0" presId="urn:microsoft.com/office/officeart/2005/8/layout/hList1"/>
    <dgm:cxn modelId="{7BB4C7DB-47C1-465B-9C6F-49CF0E10F8BD}" type="presParOf" srcId="{D988ADDF-55BC-4AB3-AAF7-1533F16A3758}" destId="{B1B10D5F-C1E2-4D14-8328-54C17F4FCCE4}" srcOrd="0" destOrd="0" presId="urn:microsoft.com/office/officeart/2005/8/layout/hList1"/>
    <dgm:cxn modelId="{914EC455-C799-4D47-B574-AFFFD4A7FF00}" type="presParOf" srcId="{D988ADDF-55BC-4AB3-AAF7-1533F16A3758}" destId="{F8D018EF-2AF4-4E47-9906-AFC227B6D5B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CCE2B-A794-4F0D-9225-D6D785835C40}">
      <dsp:nvSpPr>
        <dsp:cNvPr id="0" name=""/>
        <dsp:cNvSpPr/>
      </dsp:nvSpPr>
      <dsp:spPr>
        <a:xfrm>
          <a:off x="4065269" y="584"/>
          <a:ext cx="6097905" cy="2280774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35" tIns="26035" rIns="26035" bIns="26035" numCol="1" spcCol="1270" anchor="t" anchorCtr="0">
          <a:noAutofit/>
        </a:bodyPr>
        <a:lstStyle/>
        <a:p>
          <a:pPr marL="285750" lvl="1" indent="-285750" algn="l" defTabSz="18224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4100" kern="1200" dirty="0">
              <a:solidFill>
                <a:schemeClr val="bg2">
                  <a:lumMod val="50000"/>
                </a:schemeClr>
              </a:solidFill>
            </a:rPr>
            <a:t>부가세                </a:t>
          </a:r>
          <a:r>
            <a:rPr lang="en-US" altLang="ko-KR" sz="4100" kern="1200" dirty="0">
              <a:solidFill>
                <a:schemeClr val="bg2">
                  <a:lumMod val="50000"/>
                </a:schemeClr>
              </a:solidFill>
            </a:rPr>
            <a:t>(</a:t>
          </a:r>
          <a:r>
            <a:rPr lang="ko-KR" altLang="en-US" sz="4100" kern="1200" dirty="0">
              <a:solidFill>
                <a:schemeClr val="bg2">
                  <a:lumMod val="50000"/>
                </a:schemeClr>
              </a:solidFill>
            </a:rPr>
            <a:t>부가가치세</a:t>
          </a:r>
          <a:r>
            <a:rPr lang="en-US" altLang="ko-KR" sz="4100" kern="1200" dirty="0">
              <a:solidFill>
                <a:schemeClr val="bg2">
                  <a:lumMod val="50000"/>
                </a:schemeClr>
              </a:solidFill>
            </a:rPr>
            <a:t>,VAT,TAX)</a:t>
          </a:r>
          <a:endParaRPr lang="ko-KR" altLang="en-US" sz="4100" kern="1200" dirty="0">
            <a:solidFill>
              <a:schemeClr val="bg2">
                <a:lumMod val="50000"/>
              </a:schemeClr>
            </a:solidFill>
          </a:endParaRPr>
        </a:p>
      </dsp:txBody>
      <dsp:txXfrm>
        <a:off x="4065269" y="285681"/>
        <a:ext cx="5242615" cy="1710580"/>
      </dsp:txXfrm>
    </dsp:sp>
    <dsp:sp modelId="{9697B2DD-DB91-4700-BEB3-5753CF94D028}">
      <dsp:nvSpPr>
        <dsp:cNvPr id="0" name=""/>
        <dsp:cNvSpPr/>
      </dsp:nvSpPr>
      <dsp:spPr>
        <a:xfrm>
          <a:off x="0" y="584"/>
          <a:ext cx="4065270" cy="228077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marL="0" lvl="0" indent="0" algn="ctr" defTabSz="2044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4600" kern="1200" dirty="0"/>
            <a:t>무얼 팔았나</a:t>
          </a:r>
          <a:r>
            <a:rPr lang="en-US" altLang="ko-KR" sz="4600" kern="1200" dirty="0"/>
            <a:t>?</a:t>
          </a:r>
          <a:endParaRPr lang="ko-KR" altLang="en-US" sz="4600" kern="1200" dirty="0"/>
        </a:p>
      </dsp:txBody>
      <dsp:txXfrm>
        <a:off x="111338" y="111922"/>
        <a:ext cx="3842594" cy="2058098"/>
      </dsp:txXfrm>
    </dsp:sp>
    <dsp:sp modelId="{3768A4CA-24E6-46D6-BF42-944C6BB159DE}">
      <dsp:nvSpPr>
        <dsp:cNvPr id="0" name=""/>
        <dsp:cNvSpPr/>
      </dsp:nvSpPr>
      <dsp:spPr>
        <a:xfrm>
          <a:off x="4065269" y="2509437"/>
          <a:ext cx="6097905" cy="2280774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10861925"/>
            <a:satOff val="-51245"/>
            <a:lumOff val="-1851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10861925"/>
              <a:satOff val="-51245"/>
              <a:lumOff val="-185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35" tIns="26035" rIns="26035" bIns="26035" numCol="1" spcCol="1270" anchor="t" anchorCtr="0">
          <a:noAutofit/>
        </a:bodyPr>
        <a:lstStyle/>
        <a:p>
          <a:pPr marL="285750" lvl="1" indent="-285750" algn="l" defTabSz="18224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4100" kern="1200" dirty="0">
              <a:solidFill>
                <a:schemeClr val="bg2">
                  <a:lumMod val="50000"/>
                </a:schemeClr>
              </a:solidFill>
            </a:rPr>
            <a:t>종합소득세         </a:t>
          </a:r>
          <a:r>
            <a:rPr lang="en-US" altLang="ko-KR" sz="4100" kern="1200" dirty="0">
              <a:solidFill>
                <a:schemeClr val="bg2">
                  <a:lumMod val="50000"/>
                </a:schemeClr>
              </a:solidFill>
            </a:rPr>
            <a:t>(</a:t>
          </a:r>
          <a:r>
            <a:rPr lang="ko-KR" altLang="en-US" sz="4100" kern="1200" dirty="0" err="1">
              <a:solidFill>
                <a:schemeClr val="bg2">
                  <a:lumMod val="50000"/>
                </a:schemeClr>
              </a:solidFill>
            </a:rPr>
            <a:t>종소세</a:t>
          </a:r>
          <a:r>
            <a:rPr lang="en-US" altLang="ko-KR" sz="4100" kern="1200" dirty="0">
              <a:solidFill>
                <a:schemeClr val="bg2">
                  <a:lumMod val="50000"/>
                </a:schemeClr>
              </a:solidFill>
            </a:rPr>
            <a:t>,</a:t>
          </a:r>
          <a:r>
            <a:rPr lang="ko-KR" altLang="en-US" sz="4100" kern="1200" dirty="0">
              <a:solidFill>
                <a:schemeClr val="bg2">
                  <a:lumMod val="50000"/>
                </a:schemeClr>
              </a:solidFill>
            </a:rPr>
            <a:t>소득세</a:t>
          </a:r>
          <a:r>
            <a:rPr lang="en-US" altLang="ko-KR" sz="4100" kern="1200" dirty="0">
              <a:solidFill>
                <a:schemeClr val="bg2">
                  <a:lumMod val="50000"/>
                </a:schemeClr>
              </a:solidFill>
            </a:rPr>
            <a:t>)</a:t>
          </a:r>
          <a:r>
            <a:rPr lang="ko-KR" altLang="en-US" sz="4100" kern="1200" dirty="0">
              <a:solidFill>
                <a:schemeClr val="bg2">
                  <a:lumMod val="50000"/>
                </a:schemeClr>
              </a:solidFill>
            </a:rPr>
            <a:t> </a:t>
          </a:r>
        </a:p>
      </dsp:txBody>
      <dsp:txXfrm>
        <a:off x="4065269" y="2794534"/>
        <a:ext cx="5242615" cy="1710580"/>
      </dsp:txXfrm>
    </dsp:sp>
    <dsp:sp modelId="{4A252608-16C1-43AE-AB25-E522F12601D7}">
      <dsp:nvSpPr>
        <dsp:cNvPr id="0" name=""/>
        <dsp:cNvSpPr/>
      </dsp:nvSpPr>
      <dsp:spPr>
        <a:xfrm>
          <a:off x="0" y="2509437"/>
          <a:ext cx="4065270" cy="2280774"/>
        </a:xfrm>
        <a:prstGeom prst="roundRect">
          <a:avLst/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marL="0" lvl="0" indent="0" algn="ctr" defTabSz="2044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4600" kern="1200" dirty="0"/>
            <a:t>누가 얼마를 벌었나</a:t>
          </a:r>
          <a:r>
            <a:rPr lang="en-US" altLang="ko-KR" sz="4600" kern="1200" dirty="0"/>
            <a:t>?</a:t>
          </a:r>
          <a:endParaRPr lang="ko-KR" altLang="en-US" sz="4600" kern="1200" dirty="0"/>
        </a:p>
      </dsp:txBody>
      <dsp:txXfrm>
        <a:off x="111338" y="2620775"/>
        <a:ext cx="3842594" cy="20580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42F9A-26BF-4755-81DD-8DD97B9A1728}">
      <dsp:nvSpPr>
        <dsp:cNvPr id="0" name=""/>
        <dsp:cNvSpPr/>
      </dsp:nvSpPr>
      <dsp:spPr>
        <a:xfrm>
          <a:off x="37" y="381140"/>
          <a:ext cx="3630036" cy="115200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162560" rIns="284480" bIns="162560" numCol="1" spcCol="1270" anchor="ctr" anchorCtr="0">
          <a:noAutofit/>
        </a:bodyPr>
        <a:lstStyle/>
        <a:p>
          <a:pPr marL="0" lvl="0" indent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4000" kern="1200" dirty="0"/>
            <a:t>부가세</a:t>
          </a:r>
        </a:p>
      </dsp:txBody>
      <dsp:txXfrm>
        <a:off x="37" y="381140"/>
        <a:ext cx="3630036" cy="1152000"/>
      </dsp:txXfrm>
    </dsp:sp>
    <dsp:sp modelId="{69488F72-CE78-41E3-B195-DC4033E4D14E}">
      <dsp:nvSpPr>
        <dsp:cNvPr id="0" name=""/>
        <dsp:cNvSpPr/>
      </dsp:nvSpPr>
      <dsp:spPr>
        <a:xfrm>
          <a:off x="37" y="1533140"/>
          <a:ext cx="3630036" cy="232124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13360" tIns="213360" rIns="284480" bIns="320040" numCol="1" spcCol="1270" anchor="t" anchorCtr="0">
          <a:noAutofit/>
        </a:bodyPr>
        <a:lstStyle/>
        <a:p>
          <a:pPr marL="285750" lvl="1" indent="-285750" algn="l" defTabSz="1778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4000" kern="1200" dirty="0"/>
            <a:t>의제매입</a:t>
          </a:r>
        </a:p>
        <a:p>
          <a:pPr marL="285750" lvl="1" indent="-285750" algn="l" defTabSz="1778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4000" kern="1200" spc="-300" dirty="0"/>
            <a:t>농업용기자재</a:t>
          </a:r>
        </a:p>
      </dsp:txBody>
      <dsp:txXfrm>
        <a:off x="37" y="1533140"/>
        <a:ext cx="3630036" cy="2321240"/>
      </dsp:txXfrm>
    </dsp:sp>
    <dsp:sp modelId="{B1B10D5F-C1E2-4D14-8328-54C17F4FCCE4}">
      <dsp:nvSpPr>
        <dsp:cNvPr id="0" name=""/>
        <dsp:cNvSpPr/>
      </dsp:nvSpPr>
      <dsp:spPr>
        <a:xfrm>
          <a:off x="4138279" y="381140"/>
          <a:ext cx="3630036" cy="1152000"/>
        </a:xfrm>
        <a:prstGeom prst="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4480" tIns="162560" rIns="284480" bIns="162560" numCol="1" spcCol="1270" anchor="ctr" anchorCtr="0">
          <a:noAutofit/>
        </a:bodyPr>
        <a:lstStyle/>
        <a:p>
          <a:pPr marL="0" lvl="0" indent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4000" kern="1200" dirty="0"/>
            <a:t>사업자 구분</a:t>
          </a:r>
        </a:p>
      </dsp:txBody>
      <dsp:txXfrm>
        <a:off x="4138279" y="381140"/>
        <a:ext cx="3630036" cy="1152000"/>
      </dsp:txXfrm>
    </dsp:sp>
    <dsp:sp modelId="{F8D018EF-2AF4-4E47-9906-AFC227B6D5B6}">
      <dsp:nvSpPr>
        <dsp:cNvPr id="0" name=""/>
        <dsp:cNvSpPr/>
      </dsp:nvSpPr>
      <dsp:spPr>
        <a:xfrm>
          <a:off x="4138279" y="1533140"/>
          <a:ext cx="3630036" cy="2321240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13360" tIns="213360" rIns="284480" bIns="320040" numCol="1" spcCol="1270" anchor="t" anchorCtr="0">
          <a:noAutofit/>
        </a:bodyPr>
        <a:lstStyle/>
        <a:p>
          <a:pPr marL="285750" lvl="1" indent="-285750" algn="l" defTabSz="1778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4000" kern="1200" dirty="0"/>
            <a:t>다중 사업자</a:t>
          </a:r>
        </a:p>
        <a:p>
          <a:pPr marL="285750" lvl="1" indent="-285750" algn="l" defTabSz="1778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4000" kern="1200" dirty="0"/>
            <a:t>겸업 사업자</a:t>
          </a:r>
        </a:p>
      </dsp:txBody>
      <dsp:txXfrm>
        <a:off x="4138279" y="1533140"/>
        <a:ext cx="3630036" cy="2321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21T04:09:48.327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1 162,'4'1,"0"-1,0 1,0 0,0 0,0 0,-1 1,1-1,0 1,-1 0,1 0,-1 1,1-1,-1 1,0-1,0 1,0 0,-1 0,1 0,3 5,6 10,-1 1,14 29,-11-18,-4-7,0-1,-2 1,9 41,-11-37,1-1,19 43,-20-52,0 0,-1 1,-1 0,-1 0,0 0,-1 24,6 33,5-7,-4-28,-2 1,2 74,-12-40,1-46,0 0,2 0,2 0,6 41,-7-69,-1 1,0 0,1 0,-1-1,1 1,-1 0,1-1,0 1,0 0,0-1,0 0,0 1,0-1,2 3,-2-4,-1 0,1 0,-1 0,1 0,-1 0,1 0,-1 0,1 0,-1 0,1 0,-1 0,1 0,0 0,-1 0,1 0,-1-1,0 1,1 0,-1 0,1-1,-1 1,1 0,-1 0,1-1,-1 1,0-1,1 1,-1 0,0-1,1 0,26-50,-25 46,20-53,-18 42,2 1,0 0,1 0,0 1,1 0,13-18,148-156,-125 146,6-8,75-57,22-11,53-37,-39 41,44-28,-130 103,-52 28,0 0,38-28,-10 10,-42 25,-1 0,0 0,0-1,-1 0,1-1,-1 0,10-9,-8 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21T04:10:03.856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1 162,'4'1,"0"-1,0 1,0 0,0 0,0 0,-1 1,1-1,0 1,-1 0,1 0,-1 1,1-1,-1 1,0-1,0 1,0 0,-1 0,1 0,3 5,6 10,-1 1,14 29,-11-18,-4-7,0-1,-2 1,9 41,-11-37,1-1,19 43,-20-52,0 0,-1 1,-1 0,-1 0,0 0,-1 24,6 33,5-7,-4-28,-2 1,2 74,-12-40,1-46,0 0,2 0,2 0,6 41,-7-69,-1 1,0 0,1 0,-1-1,1 1,-1 0,1-1,0 1,0 0,0-1,0 0,0 1,0-1,2 3,-2-4,-1 0,1 0,-1 0,1 0,-1 0,1 0,-1 0,1 0,-1 0,1 0,-1 0,1 0,0 0,-1 0,1 0,-1-1,0 1,1 0,-1 0,1-1,-1 1,1 0,-1 0,1-1,-1 1,0-1,1 1,-1 0,0-1,1 0,26-50,-25 46,20-53,-18 42,2 1,0 0,1 0,0 1,1 0,13-18,148-156,-125 146,6-8,75-57,22-11,53-37,-39 41,44-28,-130 103,-52 28,0 0,38-28,-10 10,-42 25,-1 0,0 0,0-1,-1 0,1-1,-1 0,10-9,-8 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21T04:10:04.944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1 162,'4'1,"0"-1,0 1,0 0,0 0,0 0,-1 1,1-1,0 1,-1 0,1 0,-1 1,1-1,-1 1,0-1,0 1,0 0,-1 0,1 0,3 5,6 10,-1 1,14 29,-11-18,-4-7,0-1,-2 1,9 41,-11-37,1-1,19 43,-20-52,0 0,-1 1,-1 0,-1 0,0 0,-1 24,6 33,5-7,-4-28,-2 1,2 74,-12-40,1-46,0 0,2 0,2 0,6 41,-7-69,-1 1,0 0,1 0,-1-1,1 1,-1 0,1-1,0 1,0 0,0-1,0 0,0 1,0-1,2 3,-2-4,-1 0,1 0,-1 0,1 0,-1 0,1 0,-1 0,1 0,-1 0,1 0,-1 0,1 0,0 0,-1 0,1 0,-1-1,0 1,1 0,-1 0,1-1,-1 1,1 0,-1 0,1-1,-1 1,0-1,1 1,-1 0,0-1,1 0,26-50,-25 46,20-53,-18 42,2 1,0 0,1 0,0 1,1 0,13-18,148-156,-125 146,6-8,75-57,22-11,53-37,-39 41,44-28,-130 103,-52 28,0 0,38-28,-10 10,-42 25,-1 0,0 0,0-1,-1 0,1-1,-1 0,10-9,-8 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21T04:10:06.712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1 162,'4'1,"0"-1,0 1,0 0,0 0,0 0,-1 1,1-1,0 1,-1 0,1 0,-1 1,1-1,-1 1,0-1,0 1,0 0,-1 0,1 0,3 5,6 10,-1 1,14 29,-11-18,-4-7,0-1,-2 1,9 41,-11-37,1-1,19 43,-20-52,0 0,-1 1,-1 0,-1 0,0 0,-1 24,6 33,5-7,-4-28,-2 1,2 74,-12-40,1-46,0 0,2 0,2 0,6 41,-7-69,-1 1,0 0,1 0,-1-1,1 1,-1 0,1-1,0 1,0 0,0-1,0 0,0 1,0-1,2 3,-2-4,-1 0,1 0,-1 0,1 0,-1 0,1 0,-1 0,1 0,-1 0,1 0,-1 0,1 0,0 0,-1 0,1 0,-1-1,0 1,1 0,-1 0,1-1,-1 1,1 0,-1 0,1-1,-1 1,0-1,1 1,-1 0,0-1,1 0,26-50,-25 46,20-53,-18 42,2 1,0 0,1 0,0 1,1 0,13-18,148-156,-125 146,6-8,75-57,22-11,53-37,-39 41,44-28,-130 103,-52 28,0 0,38-28,-10 10,-42 25,-1 0,0 0,0-1,-1 0,1-1,-1 0,10-9,-8 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21T04:10:08.106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1 162,'4'1,"0"-1,0 1,0 0,0 0,0 0,-1 1,1-1,0 1,-1 0,1 0,-1 1,1-1,-1 1,0-1,0 1,0 0,-1 0,1 0,3 5,6 10,-1 1,14 29,-11-18,-4-7,0-1,-2 1,9 41,-11-37,1-1,19 43,-20-52,0 0,-1 1,-1 0,-1 0,0 0,-1 24,6 33,5-7,-4-28,-2 1,2 74,-12-40,1-46,0 0,2 0,2 0,6 41,-7-69,-1 1,0 0,1 0,-1-1,1 1,-1 0,1-1,0 1,0 0,0-1,0 0,0 1,0-1,2 3,-2-4,-1 0,1 0,-1 0,1 0,-1 0,1 0,-1 0,1 0,-1 0,1 0,-1 0,1 0,0 0,-1 0,1 0,-1-1,0 1,1 0,-1 0,1-1,-1 1,1 0,-1 0,1-1,-1 1,0-1,1 1,-1 0,0-1,1 0,26-50,-25 46,20-53,-18 42,2 1,0 0,1 0,0 1,1 0,13-18,148-156,-125 146,6-8,75-57,22-11,53-37,-39 41,44-28,-130 103,-52 28,0 0,38-28,-10 10,-42 25,-1 0,0 0,0-1,-1 0,1-1,-1 0,10-9,-8 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21T04:10:09.474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1 162,'4'1,"0"-1,0 1,0 0,0 0,0 0,-1 1,1-1,0 1,-1 0,1 0,-1 1,1-1,-1 1,0-1,0 1,0 0,-1 0,1 0,3 5,6 10,-1 1,14 29,-11-18,-4-7,0-1,-2 1,9 41,-11-37,1-1,19 43,-20-52,0 0,-1 1,-1 0,-1 0,0 0,-1 24,6 33,5-7,-4-28,-2 1,2 74,-12-40,1-46,0 0,2 0,2 0,6 41,-7-69,-1 1,0 0,1 0,-1-1,1 1,-1 0,1-1,0 1,0 0,0-1,0 0,0 1,0-1,2 3,-2-4,-1 0,1 0,-1 0,1 0,-1 0,1 0,-1 0,1 0,-1 0,1 0,-1 0,1 0,0 0,-1 0,1 0,-1-1,0 1,1 0,-1 0,1-1,-1 1,1 0,-1 0,1-1,-1 1,0-1,1 1,-1 0,0-1,1 0,26-50,-25 46,20-53,-18 42,2 1,0 0,1 0,0 1,1 0,13-18,148-156,-125 146,6-8,75-57,22-11,53-37,-39 41,44-28,-130 103,-52 28,0 0,38-28,-10 10,-42 25,-1 0,0 0,0-1,-1 0,1-1,-1 0,10-9,-8 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1-21T04:08:46.014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2 24575,'217'-1'0,"233"2"0,-412 2 0,-1 2 0,68 16 0,-59-10 0,51 5 0,270-9 0,-235-9 0,991 2 0,-678 21 0,-325-10 0,229 25 0,-338-34 0,111 14 0,129 1 0,1468-20 0,-1541 12 0,-35 0 0,747-6 0,-490-4 0,237 1-1365,-549 0-5461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21T02:29:37.836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1 162,'4'1,"0"-1,0 1,0 0,0 0,0 0,-1 1,1-1,0 1,-1 0,1 0,-1 1,1-1,-1 1,0-1,0 1,0 0,-1 0,1 0,3 5,6 10,-1 1,14 29,-11-18,-4-7,0-1,-2 1,9 41,-11-37,1-1,19 43,-20-52,0 0,-1 1,-1 0,-1 0,0 0,-1 24,6 33,5-7,-4-28,-2 1,2 74,-12-40,1-46,0 0,2 0,2 0,6 41,-7-69,-1 1,0 0,1 0,-1-1,1 1,-1 0,1-1,0 1,0 0,0-1,0 0,0 1,0-1,2 3,-2-4,-1 0,1 0,-1 0,1 0,-1 0,1 0,-1 0,1 0,-1 0,1 0,-1 0,1 0,0 0,-1 0,1 0,-1-1,0 1,1 0,-1 0,1-1,-1 1,1 0,-1 0,1-1,-1 1,0-1,1 1,-1 0,0-1,1 0,26-50,-25 46,20-53,-18 42,2 1,0 0,1 0,0 1,1 0,13-18,148-156,-125 146,6-8,75-57,22-11,53-37,-39 41,44-28,-130 103,-52 28,0 0,38-28,-10 10,-42 25,-1 0,0 0,0-1,-1 0,1-1,-1 0,10-9,-8 2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21T02:29:37.836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1 162,'4'1,"0"-1,0 1,0 0,0 0,0 0,-1 1,1-1,0 1,-1 0,1 0,-1 1,1-1,-1 1,0-1,0 1,0 0,-1 0,1 0,3 5,6 10,-1 1,14 29,-11-18,-4-7,0-1,-2 1,9 41,-11-37,1-1,19 43,-20-52,0 0,-1 1,-1 0,-1 0,0 0,-1 24,6 33,5-7,-4-28,-2 1,2 74,-12-40,1-46,0 0,2 0,2 0,6 41,-7-69,-1 1,0 0,1 0,-1-1,1 1,-1 0,1-1,0 1,0 0,0-1,0 0,0 1,0-1,2 3,-2-4,-1 0,1 0,-1 0,1 0,-1 0,1 0,-1 0,1 0,-1 0,1 0,-1 0,1 0,0 0,-1 0,1 0,-1-1,0 1,1 0,-1 0,1-1,-1 1,1 0,-1 0,1-1,-1 1,0-1,1 1,-1 0,0-1,1 0,26-50,-25 46,20-53,-18 42,2 1,0 0,1 0,0 1,1 0,13-18,148-156,-125 146,6-8,75-57,22-11,53-37,-39 41,44-28,-130 103,-52 28,0 0,38-28,-10 10,-42 25,-1 0,0 0,0-1,-1 0,1-1,-1 0,10-9,-8 2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2-18T13:35:25.582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2017,'2'4,"-1"-1,1 1,0-1,0 1,0-1,1 0,-1 0,1 0,0 0,-1 0,5 2,3 5,-7-7,36 40,-2 2,36 56,-3-18,-45-39,-14-23,0-1,2 0,28 34,-12-13,-26-35,0 0,1 0,-1 0,1-1,1 0,-1 0,7 6,-10-11,-1 1,0-1,1 0,-1 0,0 0,0 1,1-1,-1 0,0 0,1 0,-1 0,0 0,1 0,-1 0,0 1,1-1,-1 0,0 0,1 0,-1-1,0 1,1 0,-1 0,0 0,1 0,-1 0,0 0,1 0,-1 0,0-1,0 1,1 0,-1 0,0 0,1-1,-1 1,0 0,0 0,0-1,1 1,5-20,-3-24,-3 43,1-30,0 1,11-60,73-324,-66 344,54-133,50-61,-86 188,9-13,5 2,63-83,137-151,-164 213,-1 12,145-127,-211 205,234-188,-229 190,0 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2-18T13:35:28.922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1138,'0'20,"-1"18,2-1,2 1,10 53,30 104,-23-137,-14-44,-1 1,0 0,-2-1,1 1,1 19,0 18,16 67,-12-78,-2 0,-1 0,-1 50,-4-103,0 0,1 0,0 0,1 0,1 0,0 1,9-20,-7 16,-1 0,0 0,-1-1,0 0,-2 1,2-26,6-30,74-237,-75 281,0 1,2-1,0 2,18-29,12-24,10-24,5 3,97-131,222-216,-302 374,93-71,-144 125,80-60,-90 70,1 0,0 1,1 0,0 1,0 0,18-4,-9 6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2-18T16:04:51.365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1 162,'4'1,"0"-1,0 1,0 0,0 0,0 0,-1 1,1-1,0 1,-1 0,1 0,-1 1,1-1,-1 1,0-1,0 1,0 0,-1 0,1 0,3 5,6 10,-1 1,14 29,-11-18,-4-7,0-1,-2 1,9 41,-11-37,1-1,19 43,-20-52,0 0,-1 1,-1 0,-1 0,0 0,-1 24,6 33,5-7,-4-28,-2 1,2 74,-12-40,1-46,0 0,2 0,2 0,6 41,-7-69,-1 1,0 0,1 0,-1-1,1 1,-1 0,1-1,0 1,0 0,0-1,0 0,0 1,0-1,2 3,-2-4,-1 0,1 0,-1 0,1 0,-1 0,1 0,-1 0,1 0,-1 0,1 0,-1 0,1 0,0 0,-1 0,1 0,-1-1,0 1,1 0,-1 0,1-1,-1 1,1 0,-1 0,1-1,-1 1,0-1,1 1,-1 0,0-1,1 0,26-50,-25 46,20-53,-18 42,2 1,0 0,1 0,0 1,1 0,13-18,148-156,-125 146,6-8,75-57,22-11,53-37,-39 41,44-28,-130 103,-52 28,0 0,38-28,-10 10,-42 25,-1 0,0 0,0-1,-1 0,1-1,-1 0,10-9,-8 2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2-18T16:04:53.435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1 654,'6'0,"1"1,-1 0,0 0,1 0,-1 1,0 0,0 0,0 0,0 1,0 0,-1 0,1 0,-1 1,0 0,0 0,0 0,7 9,3 6,0 1,-1 1,15 30,20 28,-22-39,-1 1,22 45,-26-41,-2 1,-1 1,-3 1,-2 0,13 76,-16-61,-6-36,-1 1,2 39,-5-11,-4 100,3-155,0 0,0 1,0-1,0 0,0 0,0 1,-1-1,1 0,0 0,-1 0,1 1,-1-1,1 0,-1 0,0 0,1 0,-1 0,0 0,0 0,0 0,0 0,0 0,0-1,0 1,0 0,0-1,0 1,-2 0,2-1,0 0,-1-1,1 1,0 0,0-1,0 1,-1-1,1 0,0 1,0-1,0 0,0 0,0 1,0-1,0 0,1 0,-1 0,0 0,0 0,1 0,-1-1,1 1,-1 0,1 0,-1 0,1 0,0-1,-1-1,-4-20,1-1,2 0,0 0,1 0,4-41,-1 4,0 29,12-60,-3 31,1-3,3 0,3 1,3 1,2 1,41-78,40-27,-91 146,0 1,1 0,1 0,0 2,28-25,-19 19,-2 0,20-26,-15 14,57-53,-23 25,-57 58,17-19,1 0,0 2,2 1,1 0,46-29,-18 18,-42 24,0 0,0 1,1 1,0 0,0 1,0 0,1 0,0 2,17-4,2 3,0-1,-1-2,0-1,0-2,39-17,-55 21,0 1,30-6,-7 3,-16 2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2-19T12:40:17.027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0 338,'6'0,"-1"1,1 0,-1-1,0 2,1-1,-1 1,0 0,0 0,0 0,0 1,0-1,-1 1,1 0,-1 1,7 6,4 6,-1 0,22 33,6 8,-34-46,0 1,0 0,-1 0,-1 0,0 1,6 20,-7-18,1 0,0-1,1 1,15 21,-17-29,-1 0,0 1,0 0,-1-1,0 1,4 16,11 26,-17-49,0 1,0-1,0 1,0-1,0 1,0-1,0 0,0 1,0-1,1 0,-1 0,0 0,1 0,-1 0,1 0,-1 0,1-1,0 1,-1 0,1-1,3 1,-2-1,0 0,1 0,-1-1,0 1,0-1,0 1,1-1,-1 0,0-1,0 1,3-2,8-6,0 0,0-1,20-20,-28 25,60-49,125-78,-109 78,189-112,-236 145,55-33,90-52,110-49,-253 133,-6 2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2-18T14:03:27.167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0 338,'6'0,"-1"1,1 0,-1-1,0 2,1-1,-1 1,0 0,0 0,0 0,0 1,0-1,-1 1,1 0,-1 1,7 6,4 6,-1 0,22 33,6 8,-34-46,0 1,0 0,-1 0,-1 0,0 1,6 20,-7-18,1 0,0-1,1 1,15 21,-17-29,-1 0,0 1,0 0,-1-1,0 1,4 16,11 26,-17-49,0 1,0-1,0 1,0-1,0 1,0-1,0 0,0 1,0-1,1 0,-1 0,0 0,1 0,-1 0,1 0,-1 0,1-1,0 1,-1 0,1-1,3 1,-2-1,0 0,1 0,-1-1,0 1,0-1,0 1,1-1,-1 0,0-1,0 1,3-2,8-6,0 0,0-1,20-20,-28 25,60-49,125-78,-109 78,189-112,-236 145,55-33,90-52,110-49,-253 133,-6 2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2-18T14:03:33.712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0 262,'5'1,"0"1,0 1,0-1,0 0,-1 1,0 0,1 0,-1 1,0-1,0 1,-1 0,6 6,2 2,5 5,-1 1,-1 0,-1 2,14 25,30 42,-27-45,30 55,24 32,-37-56,-37-56,0-1,0 0,2-1,0 0,22 21,-1 4,-28-32,0-1,1 1,0-1,0-1,14 12,-18-17,0 0,-1 0,1 0,0 0,0 0,0-1,0 1,0-1,-1 1,1-1,0 0,0 0,0 0,0 0,0 0,0 0,0 0,0-1,0 1,0-1,0 0,0 1,0-1,0 0,-1 0,1 0,0 0,-1 0,1-1,-1 1,3-3,38-39,-30 31,0-1,26-20,9-3,-34 24,1 1,1 1,-1 0,1 1,1 1,0 0,0 1,17-5,470-139,42-11,405-47,-501 118,-152 30,50-10,-173 38,114-17,-189 38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2-18T14:03:47.870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0 262,'5'1,"0"1,0 1,0-1,0 0,-1 1,0 0,1 0,-1 1,0-1,0 1,-1 0,6 6,2 2,5 5,-1 1,-1 0,-1 2,14 25,30 42,-27-45,30 55,24 32,-37-56,-37-56,0-1,0 0,2-1,0 0,22 21,-1 4,-28-32,0-1,1 1,0-1,0-1,14 12,-18-17,0 0,-1 0,1 0,0 0,0 0,0-1,0 1,0-1,-1 1,1-1,0 0,0 0,0 0,0 0,0 0,0 0,0 0,0-1,0 1,0-1,0 0,0 1,0-1,0 0,-1 0,1 0,0 0,-1 0,1-1,-1 1,3-3,38-39,-30 31,0-1,26-20,9-3,-34 24,1 1,1 1,-1 0,1 1,1 1,0 0,0 1,17-5,470-139,42-11,405-47,-501 118,-152 30,50-10,-173 38,114-17,-189 38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1-21T02:29:37.836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1 162,'4'1,"0"-1,0 1,0 0,0 0,0 0,-1 1,1-1,0 1,-1 0,1 0,-1 1,1-1,-1 1,0-1,0 1,0 0,-1 0,1 0,3 5,6 10,-1 1,14 29,-11-18,-4-7,0-1,-2 1,9 41,-11-37,1-1,19 43,-20-52,0 0,-1 1,-1 0,-1 0,0 0,-1 24,6 33,5-7,-4-28,-2 1,2 74,-12-40,1-46,0 0,2 0,2 0,6 41,-7-69,-1 1,0 0,1 0,-1-1,1 1,-1 0,1-1,0 1,0 0,0-1,0 0,0 1,0-1,2 3,-2-4,-1 0,1 0,-1 0,1 0,-1 0,1 0,-1 0,1 0,-1 0,1 0,-1 0,1 0,0 0,-1 0,1 0,-1-1,0 1,1 0,-1 0,1-1,-1 1,1 0,-1 0,1-1,-1 1,0-1,1 1,-1 0,0-1,1 0,26-50,-25 46,20-53,-18 42,2 1,0 0,1 0,0 1,1 0,13-18,148-156,-125 146,6-8,75-57,22-11,53-37,-39 41,44-28,-130 103,-52 28,0 0,38-28,-10 10,-42 25,-1 0,0 0,0-1,-1 0,1-1,-1 0,10-9,-8 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20C587-B2BC-4615-905A-826FF21B2490}" type="datetimeFigureOut">
              <a:rPr lang="ko-KR" altLang="en-US" smtClean="0"/>
              <a:t>2024-11-21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7A6CFC-243E-4DFA-9E8A-311510976E4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99579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슬라이드 이미지 개체 틀 1">
            <a:extLst>
              <a:ext uri="{FF2B5EF4-FFF2-40B4-BE49-F238E27FC236}">
                <a16:creationId xmlns:a16="http://schemas.microsoft.com/office/drawing/2014/main" id="{C4959D7B-BAD7-5A1A-6A95-22AE147C844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슬라이드 노트 개체 틀 2">
            <a:extLst>
              <a:ext uri="{FF2B5EF4-FFF2-40B4-BE49-F238E27FC236}">
                <a16:creationId xmlns:a16="http://schemas.microsoft.com/office/drawing/2014/main" id="{E31CCD41-3FF6-D3DF-D13F-A54DA6539B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5300" name="슬라이드 번호 개체 틀 3">
            <a:extLst>
              <a:ext uri="{FF2B5EF4-FFF2-40B4-BE49-F238E27FC236}">
                <a16:creationId xmlns:a16="http://schemas.microsoft.com/office/drawing/2014/main" id="{A5D44472-04EC-2846-4557-0D39F32AAF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11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84927" indent="-301895">
              <a:defRPr kumimoji="1" sz="11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207580" indent="-241516">
              <a:defRPr kumimoji="1" sz="11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90611" indent="-241516">
              <a:defRPr kumimoji="1" sz="11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173643" indent="-241516">
              <a:defRPr kumimoji="1" sz="11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656675" indent="-241516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3139707" indent="-241516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622739" indent="-241516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4105770" indent="-241516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fld id="{1A151B69-A2BB-40C3-9DFE-852C53948BA1}" type="slidenum">
              <a:rPr lang="ko-KR" altLang="en-US" sz="1300"/>
              <a:pPr/>
              <a:t>41</a:t>
            </a:fld>
            <a:endParaRPr lang="ko-KR" altLang="en-US" sz="1300"/>
          </a:p>
        </p:txBody>
      </p:sp>
    </p:spTree>
    <p:extLst>
      <p:ext uri="{BB962C8B-B14F-4D97-AF65-F5344CB8AC3E}">
        <p14:creationId xmlns:p14="http://schemas.microsoft.com/office/powerpoint/2010/main" val="2581230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97722C-5185-680E-EA51-5814AF22A5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AC11BCA-800D-7A22-9A8B-8ED3C5942C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37061C8-974D-2E6D-C845-1B653B7EC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2024-11-21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5229EB-8F94-C29D-4ADD-BB2432BD5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14E3298-6CA9-A910-DE40-1E358B5A1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6684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5EAAEC-ACA1-7737-77FC-60CAE3A99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4671BB4-E342-67C4-EAE2-F47B1819F6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0B782D-0BCC-706F-8C74-D9E097778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2024-11-21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BAE2FBC-7A03-8744-0976-A185D3FA4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4E2F96-9DB9-77E4-3CC9-0340A8074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93519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4BC688-02C9-67D9-BFD9-20437947C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918DCC0-B7F6-1467-10D6-645BB6484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FB20AC7-9AAD-7870-F7AC-DF0C55FAE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2024-11-21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E4F2DF-0B20-3389-BAA1-51F11CC97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538AA89-1C95-FC19-BBC9-00A23BE8E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64685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D920F2-B98E-7282-6AAC-28043D851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C51B7FD-E20D-5873-21D6-E0E479D387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FA8E187-41EE-3320-C056-817AECCE66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19C0C27-D4C7-DE22-4E11-15F9435A4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2024-11-21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6F6FCC2-3E45-271C-F1E6-B7A1B7B48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8CE5C89-80CE-7F0C-F95D-F75EC0312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29885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AEFD5-009C-01F9-9574-C47A6928C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1DF4816-F0E4-D958-E7A1-DE8B15AF01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224B819-2D66-EDF4-8A3B-AE4AFFABF6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72FD2192-201C-B8A6-FDD9-798F1D4559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44DAEFD-DD88-67B8-C0F8-76844001AC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9F74B31-5C64-5BEA-6B50-0531458BF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2024-11-21</a:t>
            </a:fld>
            <a:endParaRPr lang="ko-KR" alt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0BDCF25-C31B-4F4B-1BDB-CB6B55C24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425983D-2C8C-1781-9B06-13A9EC67B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16191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343FB1-8425-173D-820E-42511C6CB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C62DCCD-D9ED-8A4C-21CD-1FB856F2C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2024-11-21</a:t>
            </a:fld>
            <a:endParaRPr lang="ko-KR" alt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25EAD5E-315E-3449-13C4-80D1B0CDB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10DE415-06D8-8819-35BC-3AA7C931F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7384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218219A-FBF5-7053-ECDF-361285199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2024-11-21</a:t>
            </a:fld>
            <a:endParaRPr lang="ko-KR" alt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1B20E72-D530-6E81-38D2-5A2EF48B2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0377AA7-7DD7-2E89-F61C-5BD643871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57601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87F4E3-065C-AC27-50FE-1CA27E80D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2D98F85-FE10-95C0-B37B-E59D22AF60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CF64818-FE35-F3B9-1EF5-F337D3376C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3A2EA86-A990-658C-BA8B-49720142B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2024-11-21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7AD4868-5586-2BAA-504E-881A4B077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0E802DC-DAEC-B371-30E1-EE43393FC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79330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2BA828-022C-F69A-5275-E8CF349D3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EBB7DF8-9B23-34B7-B4AC-4BD4DAC0AD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C840537-F37F-49BD-2F1C-BE9C36803D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DD2D5E6-15AD-8268-3E26-049A194A2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2024-11-21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0F8FCAC-FA9C-D82C-6B54-4CDF765C0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60E7CB-5FDD-EDA6-2551-C5727282B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78942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0EE57F-17FB-9FEF-2C0E-E646B8B77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30B4A6F-A912-FB78-7A09-DF4AD4EC92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6D52D68-AFAF-3DCB-8204-5E4931885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2024-11-21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E831FDA-D830-521B-502A-2B069523A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A79C8BF-C756-1F43-D37A-7E9E38FEE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5942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11E2BD7-873B-47D8-C7E0-94B239F595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A1B59CF-D38E-8B32-3E73-9262919613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B4D490A-8E81-EE36-B568-6A8B9EE74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38E9F-9876-4D52-97B4-BBEE0E6BC0F1}" type="datetimeFigureOut">
              <a:rPr lang="ko-KR" altLang="en-US" smtClean="0"/>
              <a:t>2024-11-21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1103629-CC94-79B6-9E9C-4B17CDDD1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F7F67EE-B4EA-D037-06FF-13898C571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5B50C-7877-4EA7-8D3C-F4E16A9BC7F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36614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50D4F78-2A6B-0A8F-A53A-92E7BD3F8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F16C363-B9E1-3FD0-F8D1-BD259D11F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6D1E7E7-442B-F311-7D87-48216567F9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38E9F-9876-4D52-97B4-BBEE0E6BC0F1}" type="datetimeFigureOut">
              <a:rPr lang="ko-KR" altLang="en-US" smtClean="0"/>
              <a:t>2024-11-21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04E68F4-B1A3-B883-7D77-2D97C6B204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D32B71B-2FCF-C06A-0385-3E0D592B83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5B50C-7877-4EA7-8D3C-F4E16A9BC7F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48502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uniski79@gmail.co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12" Type="http://schemas.openxmlformats.org/officeDocument/2006/relationships/customXml" Target="../ink/ink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.xml"/><Relationship Id="rId11" Type="http://schemas.openxmlformats.org/officeDocument/2006/relationships/customXml" Target="../ink/ink5.xml"/><Relationship Id="rId5" Type="http://schemas.openxmlformats.org/officeDocument/2006/relationships/image" Target="../media/image8.png"/><Relationship Id="rId10" Type="http://schemas.openxmlformats.org/officeDocument/2006/relationships/customXml" Target="../ink/ink4.xml"/><Relationship Id="rId4" Type="http://schemas.openxmlformats.org/officeDocument/2006/relationships/image" Target="../media/image7.png"/><Relationship Id="rId9" Type="http://schemas.openxmlformats.org/officeDocument/2006/relationships/customXml" Target="../ink/ink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customXml" Target="../ink/ink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8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9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0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1.png"/><Relationship Id="rId5" Type="http://schemas.openxmlformats.org/officeDocument/2006/relationships/customXml" Target="../ink/ink11.xml"/><Relationship Id="rId4" Type="http://schemas.openxmlformats.org/officeDocument/2006/relationships/image" Target="../media/image3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ustomXml" Target="../ink/ink12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customXml" Target="../ink/ink13.xml"/><Relationship Id="rId4" Type="http://schemas.openxmlformats.org/officeDocument/2006/relationships/image" Target="../media/image2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4.xm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5.xml"/><Relationship Id="rId7" Type="http://schemas.openxmlformats.org/officeDocument/2006/relationships/customXml" Target="../ink/ink17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0.png"/><Relationship Id="rId5" Type="http://schemas.openxmlformats.org/officeDocument/2006/relationships/customXml" Target="../ink/ink16.xml"/><Relationship Id="rId4" Type="http://schemas.openxmlformats.org/officeDocument/2006/relationships/image" Target="../media/image100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8.xml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A41E96E-6615-7E78-12F5-DF6F80BD6F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5101" y="4110754"/>
            <a:ext cx="2136799" cy="2136799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800100" y="2057400"/>
            <a:ext cx="11391900" cy="217797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658906" y="2225951"/>
            <a:ext cx="111772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청년 영농정착 사업전략 수립과 사업계획서 작성기법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B5F2B86C-36FD-8A56-7476-9F50C0C91CF6}"/>
              </a:ext>
            </a:extLst>
          </p:cNvPr>
          <p:cNvGrpSpPr/>
          <p:nvPr/>
        </p:nvGrpSpPr>
        <p:grpSpPr>
          <a:xfrm>
            <a:off x="6496050" y="5253162"/>
            <a:ext cx="2576659" cy="759936"/>
            <a:chOff x="3810001" y="4682863"/>
            <a:chExt cx="1722438" cy="508000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76B714E0-972E-2199-4D89-082A36D5249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5305" t="17222" r="66814" b="75370"/>
            <a:stretch/>
          </p:blipFill>
          <p:spPr>
            <a:xfrm>
              <a:off x="3810001" y="4682863"/>
              <a:ext cx="762000" cy="508000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E01645D0-5050-314A-53E6-C658F4E27E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8455" t="17222" r="31611" b="75370"/>
            <a:stretch/>
          </p:blipFill>
          <p:spPr>
            <a:xfrm>
              <a:off x="4572001" y="4682863"/>
              <a:ext cx="960438" cy="508000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3B20ABB6-64D8-1F7F-D44E-FC1655BAB247}"/>
              </a:ext>
            </a:extLst>
          </p:cNvPr>
          <p:cNvSpPr txBox="1"/>
          <p:nvPr/>
        </p:nvSpPr>
        <p:spPr>
          <a:xfrm>
            <a:off x="6096000" y="4532822"/>
            <a:ext cx="3487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uniski79@gmail.com</a:t>
            </a:r>
            <a:r>
              <a:rPr lang="en-US" altLang="ko-KR" sz="1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/ 010-2000-4981</a:t>
            </a:r>
            <a:endParaRPr lang="ko-KR" altLang="en-US" sz="1200" dirty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en-US" altLang="ko-KR" sz="1200" b="1" dirty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질의응답 </a:t>
            </a:r>
            <a:r>
              <a:rPr lang="en-US" altLang="ko-KR" sz="1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cafe.naver.com/</a:t>
            </a:r>
            <a:r>
              <a:rPr lang="en-US" altLang="ko-KR" sz="1200" dirty="0" err="1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gongnaynag</a:t>
            </a:r>
            <a:endParaRPr lang="en-US" altLang="ko-KR" sz="1200" dirty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8340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4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2367418" y="389204"/>
            <a:ext cx="8859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영농정착 사업전략 수립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90AB6D7-0E6C-FFD5-56AE-D85651264FE7}"/>
              </a:ext>
            </a:extLst>
          </p:cNvPr>
          <p:cNvSpPr txBox="1"/>
          <p:nvPr/>
        </p:nvSpPr>
        <p:spPr>
          <a:xfrm>
            <a:off x="1605513" y="1609949"/>
            <a:ext cx="91477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>
              <a:buAutoNum type="alphaUcPeriod"/>
            </a:pP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정책자금의 종류와 운영</a:t>
            </a:r>
            <a:endParaRPr lang="en-US" altLang="ko-KR" sz="2400" b="1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  <a:p>
            <a:pPr marL="342900" indent="-342900" algn="r">
              <a:buAutoNum type="alphaUcPeriod"/>
            </a:pPr>
            <a:endParaRPr lang="en-US" altLang="ko-KR" sz="2400" b="1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  <a:p>
            <a:pPr marL="342900" indent="-342900" algn="r">
              <a:buAutoNum type="alphaUcPeriod"/>
            </a:pPr>
            <a:endParaRPr lang="en-US" altLang="ko-KR" sz="2400" b="1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  <a:p>
            <a:pPr algn="r"/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B. 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나에게 맞는 품목과 유통</a:t>
            </a:r>
            <a:endParaRPr lang="en-US" altLang="ko-K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8" name="육각형 7">
            <a:extLst>
              <a:ext uri="{FF2B5EF4-FFF2-40B4-BE49-F238E27FC236}">
                <a16:creationId xmlns:a16="http://schemas.microsoft.com/office/drawing/2014/main" id="{45A35672-8C92-3EF8-4C0D-CA00C739E01D}"/>
              </a:ext>
            </a:extLst>
          </p:cNvPr>
          <p:cNvSpPr/>
          <p:nvPr/>
        </p:nvSpPr>
        <p:spPr>
          <a:xfrm>
            <a:off x="2136766" y="2054223"/>
            <a:ext cx="1705192" cy="1469993"/>
          </a:xfrm>
          <a:prstGeom prst="hexagon">
            <a:avLst/>
          </a:prstGeom>
          <a:solidFill>
            <a:srgbClr val="EE7700"/>
          </a:solidFill>
          <a:ln w="206375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/>
              <a:t>돈</a:t>
            </a:r>
          </a:p>
        </p:txBody>
      </p:sp>
      <p:sp>
        <p:nvSpPr>
          <p:cNvPr id="6" name="육각형 5">
            <a:extLst>
              <a:ext uri="{FF2B5EF4-FFF2-40B4-BE49-F238E27FC236}">
                <a16:creationId xmlns:a16="http://schemas.microsoft.com/office/drawing/2014/main" id="{0BD20C5A-F268-073D-C981-45DF7855D48D}"/>
              </a:ext>
            </a:extLst>
          </p:cNvPr>
          <p:cNvSpPr/>
          <p:nvPr/>
        </p:nvSpPr>
        <p:spPr>
          <a:xfrm>
            <a:off x="3772262" y="2953123"/>
            <a:ext cx="1705192" cy="1469993"/>
          </a:xfrm>
          <a:prstGeom prst="hexagon">
            <a:avLst/>
          </a:prstGeom>
          <a:solidFill>
            <a:srgbClr val="EE7700"/>
          </a:solidFill>
          <a:ln w="206375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/>
              <a:t>유통</a:t>
            </a:r>
          </a:p>
        </p:txBody>
      </p:sp>
      <p:sp>
        <p:nvSpPr>
          <p:cNvPr id="7" name="육각형 6">
            <a:extLst>
              <a:ext uri="{FF2B5EF4-FFF2-40B4-BE49-F238E27FC236}">
                <a16:creationId xmlns:a16="http://schemas.microsoft.com/office/drawing/2014/main" id="{C7B8D89D-A738-A56D-40D5-D51A7129E28D}"/>
              </a:ext>
            </a:extLst>
          </p:cNvPr>
          <p:cNvSpPr/>
          <p:nvPr/>
        </p:nvSpPr>
        <p:spPr>
          <a:xfrm>
            <a:off x="2142184" y="3877423"/>
            <a:ext cx="1705192" cy="1469993"/>
          </a:xfrm>
          <a:prstGeom prst="hexagon">
            <a:avLst/>
          </a:prstGeom>
          <a:solidFill>
            <a:srgbClr val="EE7700"/>
          </a:solidFill>
          <a:ln w="206375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/>
              <a:t>생산</a:t>
            </a:r>
          </a:p>
        </p:txBody>
      </p:sp>
    </p:spTree>
    <p:extLst>
      <p:ext uri="{BB962C8B-B14F-4D97-AF65-F5344CB8AC3E}">
        <p14:creationId xmlns:p14="http://schemas.microsoft.com/office/powerpoint/2010/main" val="2908395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CFD959-7F3C-3BCF-2B7F-4B7E0C3818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6757F1F5-76D4-C408-D047-149518CA598E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3B3C19-31FE-7A2B-0852-FC10F092E38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정책자금의 이해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46C756-00BF-B3E8-DD81-B8748942E1B4}"/>
              </a:ext>
            </a:extLst>
          </p:cNvPr>
          <p:cNvSpPr txBox="1"/>
          <p:nvPr/>
        </p:nvSpPr>
        <p:spPr>
          <a:xfrm>
            <a:off x="6712286" y="2228671"/>
            <a:ext cx="38779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200" dirty="0"/>
              <a:t>운전자금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A10D15-D768-CAA2-FDBF-3DC85A6D68C4}"/>
              </a:ext>
            </a:extLst>
          </p:cNvPr>
          <p:cNvSpPr txBox="1"/>
          <p:nvPr/>
        </p:nvSpPr>
        <p:spPr>
          <a:xfrm>
            <a:off x="1516624" y="2228671"/>
            <a:ext cx="38779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200" dirty="0"/>
              <a:t>시설자금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CB7DE52-5D55-2741-567D-534CE883D3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2160" y="3756023"/>
            <a:ext cx="3658111" cy="80021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8816B4E-9AFE-B321-4C21-EECC19386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5613" y="3756023"/>
            <a:ext cx="3620005" cy="91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93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C5C8A-9E6A-586C-3532-E3D989C23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EC11461A-65E3-0AF8-3B5D-DEA8DF7B00B0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6026636-0E77-D46F-01F4-493C71E13DCE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토지구입자금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BD22E4-92DD-CF67-E5BC-8AA6B840123E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시설자금 예시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6C91DCD2-F2DD-DC52-FD31-97844DC84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104" y="1107086"/>
            <a:ext cx="3555857" cy="5464629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A467AEB-C56D-811C-14D3-6346EC31C6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4066" y="3540118"/>
            <a:ext cx="2613441" cy="2923028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AFE25CAA-1CC2-4F01-8456-5A54FE217D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1612" y="3648687"/>
            <a:ext cx="2159252" cy="292302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DA89D3F-9E66-FD5C-E265-EE30A078FF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4200" y="1781734"/>
            <a:ext cx="3773457" cy="141183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잉크 11">
                <a:extLst>
                  <a:ext uri="{FF2B5EF4-FFF2-40B4-BE49-F238E27FC236}">
                    <a16:creationId xmlns:a16="http://schemas.microsoft.com/office/drawing/2014/main" id="{F1B25175-EB03-6635-6BCC-9DB2A9A030D2}"/>
                  </a:ext>
                </a:extLst>
              </p14:cNvPr>
              <p14:cNvContentPartPr/>
              <p14:nvPr/>
            </p14:nvContentPartPr>
            <p14:xfrm>
              <a:off x="274104" y="3596400"/>
              <a:ext cx="666000" cy="486000"/>
            </p14:xfrm>
          </p:contentPart>
        </mc:Choice>
        <mc:Fallback xmlns="">
          <p:pic>
            <p:nvPicPr>
              <p:cNvPr id="12" name="잉크 11">
                <a:extLst>
                  <a:ext uri="{FF2B5EF4-FFF2-40B4-BE49-F238E27FC236}">
                    <a16:creationId xmlns:a16="http://schemas.microsoft.com/office/drawing/2014/main" id="{F1B25175-EB03-6635-6BCC-9DB2A9A030D2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20104" y="3488320"/>
                <a:ext cx="773640" cy="701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3" name="잉크 12">
                <a:extLst>
                  <a:ext uri="{FF2B5EF4-FFF2-40B4-BE49-F238E27FC236}">
                    <a16:creationId xmlns:a16="http://schemas.microsoft.com/office/drawing/2014/main" id="{AECA01CB-448A-26CF-B891-722C24EFBF3C}"/>
                  </a:ext>
                </a:extLst>
              </p14:cNvPr>
              <p14:cNvContentPartPr/>
              <p14:nvPr/>
            </p14:nvContentPartPr>
            <p14:xfrm>
              <a:off x="201533" y="4758632"/>
              <a:ext cx="666000" cy="486000"/>
            </p14:xfrm>
          </p:contentPart>
        </mc:Choice>
        <mc:Fallback xmlns="">
          <p:pic>
            <p:nvPicPr>
              <p:cNvPr id="13" name="잉크 12">
                <a:extLst>
                  <a:ext uri="{FF2B5EF4-FFF2-40B4-BE49-F238E27FC236}">
                    <a16:creationId xmlns:a16="http://schemas.microsoft.com/office/drawing/2014/main" id="{AECA01CB-448A-26CF-B891-722C24EFBF3C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47533" y="4650552"/>
                <a:ext cx="773640" cy="701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4" name="잉크 13">
                <a:extLst>
                  <a:ext uri="{FF2B5EF4-FFF2-40B4-BE49-F238E27FC236}">
                    <a16:creationId xmlns:a16="http://schemas.microsoft.com/office/drawing/2014/main" id="{69AC5089-FA5F-F55E-B1DE-814FF990F676}"/>
                  </a:ext>
                </a:extLst>
              </p14:cNvPr>
              <p14:cNvContentPartPr/>
              <p14:nvPr/>
            </p14:nvContentPartPr>
            <p14:xfrm>
              <a:off x="274104" y="5606584"/>
              <a:ext cx="666000" cy="486000"/>
            </p14:xfrm>
          </p:contentPart>
        </mc:Choice>
        <mc:Fallback xmlns="">
          <p:pic>
            <p:nvPicPr>
              <p:cNvPr id="14" name="잉크 13">
                <a:extLst>
                  <a:ext uri="{FF2B5EF4-FFF2-40B4-BE49-F238E27FC236}">
                    <a16:creationId xmlns:a16="http://schemas.microsoft.com/office/drawing/2014/main" id="{69AC5089-FA5F-F55E-B1DE-814FF990F67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20104" y="5498504"/>
                <a:ext cx="773640" cy="701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5" name="잉크 14">
                <a:extLst>
                  <a:ext uri="{FF2B5EF4-FFF2-40B4-BE49-F238E27FC236}">
                    <a16:creationId xmlns:a16="http://schemas.microsoft.com/office/drawing/2014/main" id="{26AC6469-1EB7-E75F-BD22-A90EA29B9639}"/>
                  </a:ext>
                </a:extLst>
              </p14:cNvPr>
              <p14:cNvContentPartPr/>
              <p14:nvPr/>
            </p14:nvContentPartPr>
            <p14:xfrm>
              <a:off x="4763229" y="1615572"/>
              <a:ext cx="666000" cy="486000"/>
            </p14:xfrm>
          </p:contentPart>
        </mc:Choice>
        <mc:Fallback xmlns="">
          <p:pic>
            <p:nvPicPr>
              <p:cNvPr id="15" name="잉크 14">
                <a:extLst>
                  <a:ext uri="{FF2B5EF4-FFF2-40B4-BE49-F238E27FC236}">
                    <a16:creationId xmlns:a16="http://schemas.microsoft.com/office/drawing/2014/main" id="{26AC6469-1EB7-E75F-BD22-A90EA29B963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709229" y="1507492"/>
                <a:ext cx="773640" cy="701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6" name="잉크 15">
                <a:extLst>
                  <a:ext uri="{FF2B5EF4-FFF2-40B4-BE49-F238E27FC236}">
                    <a16:creationId xmlns:a16="http://schemas.microsoft.com/office/drawing/2014/main" id="{36D55F42-DC18-78BB-B984-C9FAAC756831}"/>
                  </a:ext>
                </a:extLst>
              </p14:cNvPr>
              <p14:cNvContentPartPr/>
              <p14:nvPr/>
            </p14:nvContentPartPr>
            <p14:xfrm>
              <a:off x="3963595" y="3445661"/>
              <a:ext cx="666000" cy="486000"/>
            </p14:xfrm>
          </p:contentPart>
        </mc:Choice>
        <mc:Fallback xmlns="">
          <p:pic>
            <p:nvPicPr>
              <p:cNvPr id="16" name="잉크 15">
                <a:extLst>
                  <a:ext uri="{FF2B5EF4-FFF2-40B4-BE49-F238E27FC236}">
                    <a16:creationId xmlns:a16="http://schemas.microsoft.com/office/drawing/2014/main" id="{36D55F42-DC18-78BB-B984-C9FAAC756831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909595" y="3337581"/>
                <a:ext cx="773640" cy="701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7" name="잉크 16">
                <a:extLst>
                  <a:ext uri="{FF2B5EF4-FFF2-40B4-BE49-F238E27FC236}">
                    <a16:creationId xmlns:a16="http://schemas.microsoft.com/office/drawing/2014/main" id="{CB3119FB-2FB9-E9C0-1BB9-640ECA2DCAC2}"/>
                  </a:ext>
                </a:extLst>
              </p14:cNvPr>
              <p14:cNvContentPartPr/>
              <p14:nvPr/>
            </p14:nvContentPartPr>
            <p14:xfrm>
              <a:off x="6857512" y="3540118"/>
              <a:ext cx="666000" cy="486000"/>
            </p14:xfrm>
          </p:contentPart>
        </mc:Choice>
        <mc:Fallback xmlns="">
          <p:pic>
            <p:nvPicPr>
              <p:cNvPr id="17" name="잉크 16">
                <a:extLst>
                  <a:ext uri="{FF2B5EF4-FFF2-40B4-BE49-F238E27FC236}">
                    <a16:creationId xmlns:a16="http://schemas.microsoft.com/office/drawing/2014/main" id="{CB3119FB-2FB9-E9C0-1BB9-640ECA2DCAC2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03512" y="3432038"/>
                <a:ext cx="773640" cy="701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29641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5F8035-5A78-33D4-4302-0C8230EB88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BB444E33-F6C2-4148-CDE2-2B47628FDA85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F942E72-F723-9CB5-2070-C8A7F80DE519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온통청년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AC0AC9-75D5-F60A-A341-67AB8BF80685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운전자금 예시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B2302EF-0754-56FD-B7FD-C8CB6689A7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2671" y="3600751"/>
            <a:ext cx="4503101" cy="2572109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8A684FB-D1F8-F1DC-10CF-0E9122179D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15" y="1251416"/>
            <a:ext cx="6518941" cy="559525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잉크 10">
                <a:extLst>
                  <a:ext uri="{FF2B5EF4-FFF2-40B4-BE49-F238E27FC236}">
                    <a16:creationId xmlns:a16="http://schemas.microsoft.com/office/drawing/2014/main" id="{2D47748B-3FD4-E9D7-EA9F-105836ABD86A}"/>
                  </a:ext>
                </a:extLst>
              </p14:cNvPr>
              <p14:cNvContentPartPr/>
              <p14:nvPr/>
            </p14:nvContentPartPr>
            <p14:xfrm>
              <a:off x="7452800" y="6305783"/>
              <a:ext cx="2867760" cy="66600"/>
            </p14:xfrm>
          </p:contentPart>
        </mc:Choice>
        <mc:Fallback xmlns="">
          <p:pic>
            <p:nvPicPr>
              <p:cNvPr id="11" name="잉크 10">
                <a:extLst>
                  <a:ext uri="{FF2B5EF4-FFF2-40B4-BE49-F238E27FC236}">
                    <a16:creationId xmlns:a16="http://schemas.microsoft.com/office/drawing/2014/main" id="{2D47748B-3FD4-E9D7-EA9F-105836ABD8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446680" y="6299663"/>
                <a:ext cx="2880000" cy="78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83007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EC7BDB-DB99-F98D-D5C5-82343645DA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DB12A52-FA81-915A-EBF6-7A6172EA4366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A0E638ED-3ADD-91BE-20CB-E6F0232C4C2E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기업마당 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- 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경영안정자금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60DFB9-7364-8868-ACB7-8C8C1F9FE443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운전자금 예시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23EC413-0F8C-B4B6-F1C6-20CE6AC1D5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207" y="1251416"/>
            <a:ext cx="5339035" cy="5610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935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12EC8A-66CE-AAE6-8215-FFE9C09B0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EEC6166B-6D40-50E8-7D61-B37EB8F097C8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A802D345-1B53-D1FF-823D-331464E30490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기업마당 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– 560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개기관의 정책정보를 통합 검색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2E1486-910E-48DD-43B4-FFA7B5C520B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정책자금 필수 </a:t>
            </a:r>
            <a:r>
              <a:rPr lang="ko-KR" altLang="en-US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싸이트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C66656EA-71C4-D9E8-339F-1C03EB663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739" y="1931715"/>
            <a:ext cx="7885359" cy="3802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885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4D9A4D-558D-CC96-DE77-CF4E9DF21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618C04B8-F050-E9E3-0E71-0911B9ABB4B0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61BB4057-79BC-E9BD-D78F-6A47F790BE1D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애그릭스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– 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농업관련 정책자금 검색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8D6A9D-E3DC-C392-47CB-CCB6935C62AC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정책자금 필수 </a:t>
            </a:r>
            <a:r>
              <a:rPr lang="ko-KR" altLang="en-US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싸이트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890E079-119A-9AF1-1DCF-2BE55AB82A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711" y="2075543"/>
            <a:ext cx="8062917" cy="4721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5589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69C68C-E360-D0BA-2A3F-D1872B579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7F93BA7-B29A-2D22-5558-3803A705D437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D60BF546-0936-8D5B-FBC8-4AFB97648894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정책자금의 올바른 이해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9C328D-95C7-7004-16C2-1F5BA78688FC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대출 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억 나올까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C385EEC-922E-C173-520D-C4FAA7B37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2296" y="2120199"/>
            <a:ext cx="9929244" cy="243436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잉크 4">
                <a:extLst>
                  <a:ext uri="{FF2B5EF4-FFF2-40B4-BE49-F238E27FC236}">
                    <a16:creationId xmlns:a16="http://schemas.microsoft.com/office/drawing/2014/main" id="{0EBDFAEF-2294-5795-4D19-CE620D379055}"/>
                  </a:ext>
                </a:extLst>
              </p14:cNvPr>
              <p14:cNvContentPartPr/>
              <p14:nvPr/>
            </p14:nvContentPartPr>
            <p14:xfrm>
              <a:off x="6771089" y="2314498"/>
              <a:ext cx="666000" cy="486000"/>
            </p14:xfrm>
          </p:contentPart>
        </mc:Choice>
        <mc:Fallback xmlns="">
          <p:pic>
            <p:nvPicPr>
              <p:cNvPr id="5" name="잉크 4">
                <a:extLst>
                  <a:ext uri="{FF2B5EF4-FFF2-40B4-BE49-F238E27FC236}">
                    <a16:creationId xmlns:a16="http://schemas.microsoft.com/office/drawing/2014/main" id="{0EBDFAEF-2294-5795-4D19-CE620D37905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717089" y="2206418"/>
                <a:ext cx="773640" cy="701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54731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54DCA0-A9DE-F983-4580-385DE56B3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4033F273-50E1-EC79-0A72-723F838BA9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218" y="1385355"/>
            <a:ext cx="6677957" cy="5153744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AFDD8CE2-ED78-5781-9F36-22F8CAC76E9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92C3562B-4417-CEFF-8CBA-A88617EC4FEE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정책자금의 올바른 이해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7D8070-34ED-747D-0C6A-9BD04EFDB602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대출 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억 나올까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잉크 4">
                <a:extLst>
                  <a:ext uri="{FF2B5EF4-FFF2-40B4-BE49-F238E27FC236}">
                    <a16:creationId xmlns:a16="http://schemas.microsoft.com/office/drawing/2014/main" id="{DEAF8BDA-5C20-0EBB-4B62-4BF7AC40DAEA}"/>
                  </a:ext>
                </a:extLst>
              </p14:cNvPr>
              <p14:cNvContentPartPr/>
              <p14:nvPr/>
            </p14:nvContentPartPr>
            <p14:xfrm>
              <a:off x="3896100" y="3402955"/>
              <a:ext cx="666000" cy="486000"/>
            </p14:xfrm>
          </p:contentPart>
        </mc:Choice>
        <mc:Fallback xmlns="">
          <p:pic>
            <p:nvPicPr>
              <p:cNvPr id="5" name="잉크 4">
                <a:extLst>
                  <a:ext uri="{FF2B5EF4-FFF2-40B4-BE49-F238E27FC236}">
                    <a16:creationId xmlns:a16="http://schemas.microsoft.com/office/drawing/2014/main" id="{DEAF8BDA-5C20-0EBB-4B62-4BF7AC40DAE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842100" y="3294875"/>
                <a:ext cx="773640" cy="701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35420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BF0EAA-D588-B763-626E-166C9EE7E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6B17B16-E4EF-572B-9458-4484A4F38970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A5CEE9-E4B7-4F62-A4AE-772F0945025F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대출 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억 나올까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5C8F8E85-4E78-41F4-3AB5-1B3C18A50A61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소득금액 증명원은 종합소득세를 </a:t>
            </a:r>
            <a:r>
              <a:rPr lang="ko-KR" altLang="en-US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신고해야합니다</a:t>
            </a:r>
            <a:r>
              <a:rPr lang="en-US" altLang="ko-KR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.</a:t>
            </a:r>
            <a:endParaRPr lang="ko-KR" altLang="en-US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D46344B7-DB24-E428-22B3-8BCF5C41F7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4890" y="1874071"/>
            <a:ext cx="2403830" cy="42307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BE7EC844-9FC5-3701-85D5-8B75AB91A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2" y="1868035"/>
            <a:ext cx="6789107" cy="4236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075D6E7-0DB9-BB9F-91EB-5CD32A7DDF51}"/>
              </a:ext>
            </a:extLst>
          </p:cNvPr>
          <p:cNvSpPr txBox="1"/>
          <p:nvPr/>
        </p:nvSpPr>
        <p:spPr>
          <a:xfrm>
            <a:off x="1021345" y="6241320"/>
            <a:ext cx="9269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</a:rPr>
              <a:t>매년 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</a:rPr>
              <a:t>5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</a:rPr>
              <a:t>월 말일까지 종합소득세 신고가 되어 있어야 소득금액 증명원이 발행됩니다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ko-KR" altLang="en-US" sz="1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436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B6004BAD-C366-06FA-3D23-0FE28A090A04}"/>
              </a:ext>
            </a:extLst>
          </p:cNvPr>
          <p:cNvGraphicFramePr>
            <a:graphicFrameLocks noGrp="1"/>
          </p:cNvGraphicFramePr>
          <p:nvPr/>
        </p:nvGraphicFramePr>
        <p:xfrm>
          <a:off x="863599" y="1189037"/>
          <a:ext cx="10633076" cy="45140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07679">
                  <a:extLst>
                    <a:ext uri="{9D8B030D-6E8A-4147-A177-3AD203B41FA5}">
                      <a16:colId xmlns:a16="http://schemas.microsoft.com/office/drawing/2014/main" val="1655089802"/>
                    </a:ext>
                  </a:extLst>
                </a:gridCol>
                <a:gridCol w="4585267">
                  <a:extLst>
                    <a:ext uri="{9D8B030D-6E8A-4147-A177-3AD203B41FA5}">
                      <a16:colId xmlns:a16="http://schemas.microsoft.com/office/drawing/2014/main" val="1752158392"/>
                    </a:ext>
                  </a:extLst>
                </a:gridCol>
                <a:gridCol w="3340130">
                  <a:extLst>
                    <a:ext uri="{9D8B030D-6E8A-4147-A177-3AD203B41FA5}">
                      <a16:colId xmlns:a16="http://schemas.microsoft.com/office/drawing/2014/main" val="1443361013"/>
                    </a:ext>
                  </a:extLst>
                </a:gridCol>
              </a:tblGrid>
              <a:tr h="61327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800" b="1" u="none" strike="noStrike" spc="600" dirty="0">
                          <a:effectLst/>
                          <a:latin typeface="+mn-lt"/>
                        </a:rPr>
                        <a:t>LTV</a:t>
                      </a:r>
                      <a:endParaRPr lang="en-US" sz="4800" b="1" i="0" u="none" strike="noStrike" spc="60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800" b="1" u="none" strike="noStrike" spc="600" dirty="0">
                          <a:effectLst/>
                          <a:latin typeface="+mn-lt"/>
                        </a:rPr>
                        <a:t>DTI</a:t>
                      </a:r>
                      <a:endParaRPr lang="en-US" sz="4800" b="1" i="0" u="none" strike="noStrike" spc="60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800" b="1" u="none" strike="noStrike" spc="600" dirty="0">
                          <a:effectLst/>
                          <a:latin typeface="+mn-lt"/>
                        </a:rPr>
                        <a:t>DSR</a:t>
                      </a:r>
                      <a:endParaRPr lang="en-US" sz="4800" b="1" i="0" u="none" strike="noStrike" spc="60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03538356"/>
                  </a:ext>
                </a:extLst>
              </a:tr>
              <a:tr h="61327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주택담보대출비율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총부채상환비율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총체적상환능력비율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8760934"/>
                  </a:ext>
                </a:extLst>
              </a:tr>
              <a:tr h="135987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담보가치 대비</a:t>
                      </a:r>
                      <a:br>
                        <a:rPr lang="ko-KR" altLang="en-US" sz="2000" u="none" strike="noStrike" dirty="0">
                          <a:effectLst/>
                          <a:latin typeface="+mn-lt"/>
                        </a:rPr>
                      </a:br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최대 대출가능 한도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금융부채 상환능력을</a:t>
                      </a:r>
                      <a:br>
                        <a:rPr lang="ko-KR" altLang="en-US" sz="2000" u="none" strike="noStrike" dirty="0">
                          <a:effectLst/>
                          <a:latin typeface="+mn-lt"/>
                        </a:rPr>
                      </a:br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소득으로 따져서 대출한도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전체 대출에 대한</a:t>
                      </a:r>
                      <a:br>
                        <a:rPr lang="ko-KR" altLang="en-US" sz="2000" u="none" strike="noStrike" dirty="0">
                          <a:effectLst/>
                          <a:latin typeface="+mn-lt"/>
                        </a:rPr>
                      </a:br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상환액을 연소득으로 </a:t>
                      </a:r>
                      <a:r>
                        <a:rPr lang="ko-KR" altLang="en-US" sz="2000" u="none" strike="noStrike" dirty="0" err="1">
                          <a:effectLst/>
                          <a:latin typeface="+mn-lt"/>
                        </a:rPr>
                        <a:t>나눈비율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8155347"/>
                  </a:ext>
                </a:extLst>
              </a:tr>
              <a:tr h="118655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>
                          <a:effectLst/>
                          <a:latin typeface="+mn-lt"/>
                        </a:rPr>
                        <a:t>무주택</a:t>
                      </a:r>
                      <a:r>
                        <a:rPr lang="en-US" altLang="ko-KR" sz="2000" u="none" strike="noStrike">
                          <a:effectLst/>
                          <a:latin typeface="+mn-lt"/>
                        </a:rPr>
                        <a:t>,1</a:t>
                      </a:r>
                      <a:r>
                        <a:rPr lang="ko-KR" altLang="en-US" sz="2000" u="none" strike="noStrike">
                          <a:effectLst/>
                          <a:latin typeface="+mn-lt"/>
                        </a:rPr>
                        <a:t>주택  ‘</a:t>
                      </a:r>
                      <a:r>
                        <a:rPr lang="en-US" altLang="ko-KR" sz="2000" u="none" strike="noStrike">
                          <a:effectLst/>
                          <a:latin typeface="+mn-lt"/>
                        </a:rPr>
                        <a:t>70%’ 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돈을 빌리는 사람의 소득에서</a:t>
                      </a:r>
                      <a:br>
                        <a:rPr lang="ko-KR" altLang="en-US" sz="2000" u="none" strike="noStrike" dirty="0">
                          <a:effectLst/>
                          <a:latin typeface="+mn-lt"/>
                        </a:rPr>
                      </a:br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대출 상환액이 차지하는 비중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대출자가 </a:t>
                      </a:r>
                      <a:r>
                        <a:rPr lang="en-US" altLang="ko-KR" sz="2000" u="none" strike="noStrike" dirty="0">
                          <a:effectLst/>
                          <a:latin typeface="+mn-lt"/>
                        </a:rPr>
                        <a:t>1</a:t>
                      </a:r>
                      <a:r>
                        <a:rPr lang="ko-KR" altLang="en-US" sz="2000" u="none" strike="noStrike" dirty="0" err="1">
                          <a:effectLst/>
                          <a:latin typeface="+mn-lt"/>
                        </a:rPr>
                        <a:t>년동안</a:t>
                      </a:r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 갚아야 </a:t>
                      </a:r>
                      <a:br>
                        <a:rPr lang="ko-KR" altLang="en-US" sz="2000" u="none" strike="noStrike" dirty="0">
                          <a:effectLst/>
                          <a:latin typeface="+mn-lt"/>
                        </a:rPr>
                      </a:br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 할 모든 종류의 원리금을</a:t>
                      </a:r>
                      <a:br>
                        <a:rPr lang="ko-KR" altLang="en-US" sz="2000" u="none" strike="noStrike" dirty="0">
                          <a:effectLst/>
                          <a:latin typeface="+mn-lt"/>
                        </a:rPr>
                      </a:br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연 소득으로 나눈 값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9523334"/>
                  </a:ext>
                </a:extLst>
              </a:tr>
              <a:tr h="61327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>
                          <a:effectLst/>
                          <a:latin typeface="+mn-lt"/>
                        </a:rPr>
                        <a:t>생애 첫 주택 ‘</a:t>
                      </a:r>
                      <a:r>
                        <a:rPr lang="en-US" altLang="ko-KR" sz="2000" u="none" strike="noStrike">
                          <a:effectLst/>
                          <a:latin typeface="+mn-lt"/>
                        </a:rPr>
                        <a:t>80%’ 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신규대출</a:t>
                      </a:r>
                      <a:r>
                        <a:rPr lang="en-US" altLang="ko-KR" sz="2000" u="none" strike="noStrike" dirty="0">
                          <a:effectLst/>
                          <a:latin typeface="+mn-lt"/>
                        </a:rPr>
                        <a:t>+</a:t>
                      </a:r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기존이자</a:t>
                      </a:r>
                      <a:r>
                        <a:rPr lang="en-US" altLang="ko-KR" sz="2000" u="none" strike="noStrike" dirty="0">
                          <a:effectLst/>
                          <a:latin typeface="+mn-lt"/>
                        </a:rPr>
                        <a:t>+</a:t>
                      </a:r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기존대출원금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2000" u="none" strike="noStrike" dirty="0">
                          <a:effectLst/>
                          <a:latin typeface="+mn-lt"/>
                        </a:rPr>
                        <a:t>　</a:t>
                      </a:r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3525077"/>
                  </a:ext>
                </a:extLst>
              </a:tr>
            </a:tbl>
          </a:graphicData>
        </a:graphic>
      </p:graphicFrame>
      <p:sp>
        <p:nvSpPr>
          <p:cNvPr id="3" name="제목 3">
            <a:extLst>
              <a:ext uri="{FF2B5EF4-FFF2-40B4-BE49-F238E27FC236}">
                <a16:creationId xmlns:a16="http://schemas.microsoft.com/office/drawing/2014/main" id="{C6A69DF0-060B-7A86-D910-284E156DC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1075" y="590490"/>
            <a:ext cx="10515600" cy="365125"/>
          </a:xfrm>
        </p:spPr>
        <p:txBody>
          <a:bodyPr>
            <a:normAutofit fontScale="90000"/>
          </a:bodyPr>
          <a:lstStyle/>
          <a:p>
            <a:r>
              <a:rPr lang="ko-KR" altLang="en-US" dirty="0"/>
              <a:t>금융 규제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E69C2A-CEAF-0981-EC9B-5554CD5AC78D}"/>
              </a:ext>
            </a:extLst>
          </p:cNvPr>
          <p:cNvSpPr txBox="1"/>
          <p:nvPr/>
        </p:nvSpPr>
        <p:spPr>
          <a:xfrm>
            <a:off x="863599" y="5746758"/>
            <a:ext cx="1083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주의</a:t>
            </a:r>
            <a:r>
              <a:rPr lang="en-US" altLang="ko-KR" sz="1200" dirty="0"/>
              <a:t>. 22</a:t>
            </a:r>
            <a:r>
              <a:rPr lang="ko-KR" altLang="en-US" sz="1200" dirty="0"/>
              <a:t>년 </a:t>
            </a:r>
            <a:r>
              <a:rPr lang="en-US" altLang="ko-KR" sz="1200" dirty="0"/>
              <a:t>7</a:t>
            </a:r>
            <a:r>
              <a:rPr lang="ko-KR" altLang="en-US" sz="1200" dirty="0"/>
              <a:t>월부터 전체 금융권 대출잔액이 </a:t>
            </a:r>
            <a:r>
              <a:rPr lang="en-US" altLang="ko-KR" sz="1200" dirty="0"/>
              <a:t>1</a:t>
            </a:r>
            <a:r>
              <a:rPr lang="ko-KR" altLang="en-US" sz="1200" dirty="0"/>
              <a:t>억원이 넘으면 연간 원리금 상환액이 연소득의 </a:t>
            </a:r>
            <a:r>
              <a:rPr lang="en-US" altLang="ko-KR" sz="1200" dirty="0"/>
              <a:t>40%(</a:t>
            </a:r>
            <a:r>
              <a:rPr lang="ko-KR" altLang="en-US" sz="1200" dirty="0"/>
              <a:t>은행 기준</a:t>
            </a:r>
            <a:r>
              <a:rPr lang="en-US" altLang="ko-KR" sz="1200" dirty="0"/>
              <a:t>·</a:t>
            </a:r>
            <a:r>
              <a:rPr lang="ko-KR" altLang="en-US" sz="1200" dirty="0"/>
              <a:t>비은행 </a:t>
            </a:r>
            <a:r>
              <a:rPr lang="en-US" altLang="ko-KR" sz="1200" dirty="0"/>
              <a:t>50%)</a:t>
            </a:r>
            <a:r>
              <a:rPr lang="ko-KR" altLang="en-US" sz="1200" dirty="0"/>
              <a:t>를 초과할 수 없음</a:t>
            </a:r>
            <a:r>
              <a:rPr lang="en-US" altLang="ko-KR" sz="1200" dirty="0"/>
              <a:t>.</a:t>
            </a:r>
          </a:p>
          <a:p>
            <a:r>
              <a:rPr lang="ko-KR" altLang="en-US" sz="1200" dirty="0"/>
              <a:t>예</a:t>
            </a:r>
            <a:r>
              <a:rPr lang="en-US" altLang="ko-KR" sz="1200" dirty="0"/>
              <a:t>) </a:t>
            </a:r>
            <a:r>
              <a:rPr lang="ko-KR" altLang="en-US" sz="1200" dirty="0"/>
              <a:t>연 소득이 </a:t>
            </a:r>
            <a:r>
              <a:rPr lang="en-US" altLang="ko-KR" sz="1200" dirty="0"/>
              <a:t>5000</a:t>
            </a:r>
            <a:r>
              <a:rPr lang="ko-KR" altLang="en-US" sz="1200" dirty="0"/>
              <a:t>만원인 개인에게 </a:t>
            </a:r>
            <a:r>
              <a:rPr lang="en-US" altLang="ko-KR" sz="1200" dirty="0"/>
              <a:t>DSR 40%</a:t>
            </a:r>
            <a:r>
              <a:rPr lang="ko-KR" altLang="en-US" sz="1200" dirty="0"/>
              <a:t>가 적용되면 연간 원리금 상환액이 </a:t>
            </a:r>
            <a:r>
              <a:rPr lang="en-US" altLang="ko-KR" sz="1200" dirty="0"/>
              <a:t>2000</a:t>
            </a:r>
            <a:r>
              <a:rPr lang="ko-KR" altLang="en-US" sz="1200" dirty="0" err="1"/>
              <a:t>만원까지만</a:t>
            </a:r>
            <a:r>
              <a:rPr lang="ko-KR" altLang="en-US" sz="1200" dirty="0"/>
              <a:t> 허용됨</a:t>
            </a:r>
            <a:r>
              <a:rPr lang="en-US" altLang="ko-KR" sz="1200" dirty="0"/>
              <a:t>. 30</a:t>
            </a:r>
            <a:r>
              <a:rPr lang="ko-KR" altLang="en-US" sz="1200" dirty="0"/>
              <a:t>년 만기 주택담보대출</a:t>
            </a:r>
            <a:r>
              <a:rPr lang="en-US" altLang="ko-KR" sz="1200" dirty="0"/>
              <a:t>(</a:t>
            </a:r>
            <a:r>
              <a:rPr lang="ko-KR" altLang="en-US" sz="1200" dirty="0"/>
              <a:t>연 </a:t>
            </a:r>
            <a:r>
              <a:rPr lang="en-US" altLang="ko-KR" sz="1200" dirty="0"/>
              <a:t>4% </a:t>
            </a:r>
            <a:r>
              <a:rPr lang="ko-KR" altLang="en-US" sz="1200" dirty="0"/>
              <a:t>금리</a:t>
            </a:r>
            <a:r>
              <a:rPr lang="en-US" altLang="ko-KR" sz="1200" dirty="0"/>
              <a:t>)</a:t>
            </a:r>
            <a:r>
              <a:rPr lang="ko-KR" altLang="en-US" sz="1200" dirty="0"/>
              <a:t>을 받으면 최대 </a:t>
            </a:r>
            <a:r>
              <a:rPr lang="en-US" altLang="ko-KR" sz="1200" dirty="0"/>
              <a:t>3</a:t>
            </a:r>
            <a:r>
              <a:rPr lang="ko-KR" altLang="en-US" sz="1200" dirty="0"/>
              <a:t>억</a:t>
            </a:r>
            <a:r>
              <a:rPr lang="en-US" altLang="ko-KR" sz="1200" dirty="0"/>
              <a:t>4800</a:t>
            </a:r>
            <a:r>
              <a:rPr lang="ko-KR" altLang="en-US" sz="1200" dirty="0" err="1"/>
              <a:t>만원까지만</a:t>
            </a:r>
            <a:r>
              <a:rPr lang="ko-KR" altLang="en-US" sz="1200" dirty="0"/>
              <a:t> 대출을 받을 수 있음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8028186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B06CD8-47EC-C31C-3F15-480C7A62A0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B204B0F-9DE8-B88F-F188-F9FE1A99BC09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28C87141-C661-ADFB-BDB1-397807A1AE79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농협은 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KCBD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와 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NICE </a:t>
            </a:r>
            <a:r>
              <a:rPr lang="ko-KR" altLang="en-US" sz="27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둘다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본다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06C62B-EDBF-6642-D410-EDC204176C5F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대출 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억 나올까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0ADE346-B666-DF95-7BCA-D412A9FF5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124" y="2187387"/>
            <a:ext cx="10511676" cy="33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245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DE900-4BD8-7C15-4094-09EB264DB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2F3DBEAB-2A82-C687-04F7-437164F87804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48A585-E98E-55FD-1DCF-DE8303B10BC7}"/>
              </a:ext>
            </a:extLst>
          </p:cNvPr>
          <p:cNvSpPr txBox="1"/>
          <p:nvPr/>
        </p:nvSpPr>
        <p:spPr>
          <a:xfrm>
            <a:off x="2576286" y="389204"/>
            <a:ext cx="8650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토지임대와 </a:t>
            </a:r>
            <a:r>
              <a:rPr lang="ko-KR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자부담도 고려해보자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988BEA89-D5E4-73EC-7458-0BFFFF9F7A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676" y="1270000"/>
            <a:ext cx="11088647" cy="5245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3409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4DB6E0FA-28AC-09B1-7946-8A62869712CA}"/>
              </a:ext>
            </a:extLst>
          </p:cNvPr>
          <p:cNvSpPr/>
          <p:nvPr/>
        </p:nvSpPr>
        <p:spPr>
          <a:xfrm>
            <a:off x="3075986" y="2692400"/>
            <a:ext cx="1968500" cy="977900"/>
          </a:xfrm>
          <a:prstGeom prst="roundRect">
            <a:avLst/>
          </a:prstGeom>
          <a:solidFill>
            <a:srgbClr val="EE7700"/>
          </a:solidFill>
          <a:ln w="2063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/>
              <a:t>식약처</a:t>
            </a:r>
            <a:endParaRPr lang="en-US" altLang="ko-KR" sz="2400" b="1" dirty="0"/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4216E439-C620-1023-746F-DEA9D6C00A3A}"/>
              </a:ext>
            </a:extLst>
          </p:cNvPr>
          <p:cNvSpPr/>
          <p:nvPr/>
        </p:nvSpPr>
        <p:spPr>
          <a:xfrm>
            <a:off x="6555798" y="4165624"/>
            <a:ext cx="1968500" cy="977900"/>
          </a:xfrm>
          <a:prstGeom prst="roundRect">
            <a:avLst/>
          </a:prstGeom>
          <a:solidFill>
            <a:srgbClr val="EE7700"/>
          </a:solidFill>
          <a:ln w="2063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/>
              <a:t>시군청</a:t>
            </a:r>
            <a:endParaRPr lang="ko-KR" altLang="en-US" sz="2400" b="1" dirty="0"/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9423FDEA-DC8C-1E0F-D256-CA8AE0BE1248}"/>
              </a:ext>
            </a:extLst>
          </p:cNvPr>
          <p:cNvSpPr/>
          <p:nvPr/>
        </p:nvSpPr>
        <p:spPr>
          <a:xfrm>
            <a:off x="3075986" y="4165624"/>
            <a:ext cx="1968500" cy="977900"/>
          </a:xfrm>
          <a:prstGeom prst="roundRect">
            <a:avLst/>
          </a:prstGeom>
          <a:solidFill>
            <a:srgbClr val="EE7700"/>
          </a:solidFill>
          <a:ln w="2063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/>
              <a:t>국세청</a:t>
            </a:r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A1FED711-92EE-2CBA-90D4-4784701E4726}"/>
              </a:ext>
            </a:extLst>
          </p:cNvPr>
          <p:cNvSpPr/>
          <p:nvPr/>
        </p:nvSpPr>
        <p:spPr>
          <a:xfrm>
            <a:off x="6555798" y="2692400"/>
            <a:ext cx="1968500" cy="977900"/>
          </a:xfrm>
          <a:prstGeom prst="roundRect">
            <a:avLst/>
          </a:prstGeom>
          <a:solidFill>
            <a:srgbClr val="EE7700"/>
          </a:solidFill>
          <a:ln w="2063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/>
              <a:t>HACCP </a:t>
            </a:r>
          </a:p>
          <a:p>
            <a:pPr algn="ctr"/>
            <a:r>
              <a:rPr lang="ko-KR" altLang="en-US" sz="2400" b="1" dirty="0"/>
              <a:t>인증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사과를 도매업자가 파는 경우</a:t>
            </a:r>
          </a:p>
        </p:txBody>
      </p:sp>
      <p:pic>
        <p:nvPicPr>
          <p:cNvPr id="1026" name="Picture 2" descr="2d624c9d96d32a8de3db6aadd3baf611_1642574">
            <a:extLst>
              <a:ext uri="{FF2B5EF4-FFF2-40B4-BE49-F238E27FC236}">
                <a16:creationId xmlns:a16="http://schemas.microsoft.com/office/drawing/2014/main" id="{9280FB7C-1ADD-2889-A05B-2CE677BCA2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5" t="16142" r="52074" b="61112"/>
          <a:stretch/>
        </p:blipFill>
        <p:spPr bwMode="auto">
          <a:xfrm>
            <a:off x="4815892" y="3113685"/>
            <a:ext cx="1968500" cy="15599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93469B6D-99E2-3EFF-6727-3A8046D2342A}"/>
              </a:ext>
            </a:extLst>
          </p:cNvPr>
          <p:cNvSpPr/>
          <p:nvPr/>
        </p:nvSpPr>
        <p:spPr>
          <a:xfrm>
            <a:off x="838200" y="1444311"/>
            <a:ext cx="4807136" cy="11499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식품제조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·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가공업 영업등록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신고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식품소분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·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판매업 및 기타 영업신고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즉석판매제조가공업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 영업신고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223254E-FBF7-D622-B7CD-81BB8797EDA1}"/>
              </a:ext>
            </a:extLst>
          </p:cNvPr>
          <p:cNvSpPr txBox="1"/>
          <p:nvPr/>
        </p:nvSpPr>
        <p:spPr>
          <a:xfrm>
            <a:off x="3933152" y="1568127"/>
            <a:ext cx="1333667" cy="956544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시</a:t>
            </a:r>
            <a:r>
              <a:rPr lang="en-US" altLang="ko-KR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.</a:t>
            </a: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군청</a:t>
            </a:r>
            <a:endParaRPr lang="en-US" altLang="ko-KR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위생과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123439BD-A113-C40E-36AD-7C5A80A43202}"/>
              </a:ext>
            </a:extLst>
          </p:cNvPr>
          <p:cNvSpPr/>
          <p:nvPr/>
        </p:nvSpPr>
        <p:spPr>
          <a:xfrm>
            <a:off x="838200" y="5115389"/>
            <a:ext cx="4030102" cy="1149930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간이과세사업자</a:t>
            </a:r>
            <a:endParaRPr lang="en-US" altLang="ko-KR" sz="16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개인 면세사업자</a:t>
            </a:r>
            <a:endParaRPr lang="en-US" altLang="ko-KR" sz="16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개인 과세사업자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 겸업사업자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  <a:endParaRPr lang="ko-KR" altLang="en-US" sz="16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1DE285F-7D6F-54B6-354A-EEA68DAD8134}"/>
              </a:ext>
            </a:extLst>
          </p:cNvPr>
          <p:cNvSpPr txBox="1"/>
          <p:nvPr/>
        </p:nvSpPr>
        <p:spPr>
          <a:xfrm>
            <a:off x="3898368" y="5228974"/>
            <a:ext cx="1333667" cy="956544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세무서</a:t>
            </a:r>
            <a:endParaRPr lang="en-US" altLang="ko-KR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0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홈텍스</a:t>
            </a:r>
            <a:endParaRPr lang="ko-KR" altLang="en-US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053F176C-9111-E2F0-DDFE-AE98E3D020ED}"/>
              </a:ext>
            </a:extLst>
          </p:cNvPr>
          <p:cNvSpPr/>
          <p:nvPr/>
        </p:nvSpPr>
        <p:spPr>
          <a:xfrm>
            <a:off x="6446139" y="5501581"/>
            <a:ext cx="3831264" cy="411266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통신판매업 신고</a:t>
            </a:r>
            <a:endParaRPr lang="en-US" altLang="ko-KR" sz="24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B442D6D-799D-BC4B-7E29-F0C1B02069F1}"/>
              </a:ext>
            </a:extLst>
          </p:cNvPr>
          <p:cNvSpPr txBox="1"/>
          <p:nvPr/>
        </p:nvSpPr>
        <p:spPr>
          <a:xfrm>
            <a:off x="8944657" y="5216274"/>
            <a:ext cx="1333667" cy="95648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시</a:t>
            </a:r>
            <a:r>
              <a:rPr lang="en-US" altLang="ko-KR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.</a:t>
            </a: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군청</a:t>
            </a:r>
            <a:endParaRPr lang="en-US" altLang="ko-KR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정부</a:t>
            </a:r>
            <a:r>
              <a:rPr lang="en-US" altLang="ko-KR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24</a:t>
            </a:r>
            <a:endParaRPr lang="ko-KR" altLang="en-US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6D8E9E73-062A-4EAC-ACD6-4DFE187CB5DB}"/>
              </a:ext>
            </a:extLst>
          </p:cNvPr>
          <p:cNvSpPr/>
          <p:nvPr/>
        </p:nvSpPr>
        <p:spPr>
          <a:xfrm>
            <a:off x="6346720" y="1384410"/>
            <a:ext cx="4030102" cy="1149930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HACCP(</a:t>
            </a: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해썹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 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적용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(5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단계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, 2021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년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일반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HACCP(</a:t>
            </a: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해썹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소규모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HACCP(</a:t>
            </a: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해썹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 </a:t>
            </a:r>
            <a:endParaRPr lang="ko-KR" altLang="en-US" sz="16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60EB8C3-AF21-67FD-4027-39E685358E13}"/>
              </a:ext>
            </a:extLst>
          </p:cNvPr>
          <p:cNvSpPr txBox="1"/>
          <p:nvPr/>
        </p:nvSpPr>
        <p:spPr>
          <a:xfrm>
            <a:off x="9836988" y="1447136"/>
            <a:ext cx="1333667" cy="1015663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지방식품의약품</a:t>
            </a:r>
            <a:endParaRPr lang="en-US" altLang="ko-KR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algn="ctr">
              <a:defRPr/>
            </a:pPr>
            <a:r>
              <a:rPr lang="ko-KR" altLang="en-US" sz="20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안전청</a:t>
            </a:r>
            <a:endParaRPr lang="ko-KR" altLang="en-US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306231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사과를 도매업자가 파는 경우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6CBCBEC9-5704-030F-3E30-B5FE24EF59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1568120"/>
            <a:ext cx="7286625" cy="47446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9A1880E-CCD3-571B-9EE7-C08C17B4557F}"/>
              </a:ext>
            </a:extLst>
          </p:cNvPr>
          <p:cNvSpPr txBox="1"/>
          <p:nvPr/>
        </p:nvSpPr>
        <p:spPr>
          <a:xfrm>
            <a:off x="8315325" y="6443661"/>
            <a:ext cx="14382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00" dirty="0">
                <a:latin typeface="나눔고딕" pitchFamily="2" charset="-127"/>
                <a:ea typeface="나눔고딕" pitchFamily="2" charset="-127"/>
              </a:rPr>
              <a:t>[</a:t>
            </a:r>
            <a:r>
              <a:rPr lang="ko-KR" altLang="en-US" sz="800" dirty="0">
                <a:latin typeface="나눔고딕" pitchFamily="2" charset="-127"/>
                <a:ea typeface="나눔고딕" pitchFamily="2" charset="-127"/>
              </a:rPr>
              <a:t>출처 </a:t>
            </a:r>
            <a:r>
              <a:rPr lang="en-US" altLang="ko-KR" sz="800" dirty="0">
                <a:latin typeface="나눔고딕" pitchFamily="2" charset="-127"/>
                <a:ea typeface="나눔고딕" pitchFamily="2" charset="-127"/>
              </a:rPr>
              <a:t>:</a:t>
            </a:r>
            <a:r>
              <a:rPr lang="ko-KR" altLang="en-US" sz="800" dirty="0">
                <a:latin typeface="나눔고딕" pitchFamily="2" charset="-127"/>
                <a:ea typeface="나눔고딕" pitchFamily="2" charset="-127"/>
              </a:rPr>
              <a:t> 국세청 홈페이지</a:t>
            </a:r>
            <a:r>
              <a:rPr lang="en-US" altLang="ko-KR" sz="800" dirty="0">
                <a:latin typeface="나눔고딕" pitchFamily="2" charset="-127"/>
                <a:ea typeface="나눔고딕" pitchFamily="2" charset="-127"/>
              </a:rPr>
              <a:t>]</a:t>
            </a:r>
            <a:endParaRPr lang="ko-KR" altLang="en-US" sz="800" dirty="0">
              <a:latin typeface="나눔고딕" pitchFamily="2" charset="-127"/>
              <a:ea typeface="나눔고딕" pitchFamily="2" charset="-127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6" name="잉크 35">
                <a:extLst>
                  <a:ext uri="{FF2B5EF4-FFF2-40B4-BE49-F238E27FC236}">
                    <a16:creationId xmlns:a16="http://schemas.microsoft.com/office/drawing/2014/main" id="{68AA5B25-C481-32B4-0F34-D8B6875B59BD}"/>
                  </a:ext>
                </a:extLst>
              </p14:cNvPr>
              <p14:cNvContentPartPr/>
              <p14:nvPr/>
            </p14:nvContentPartPr>
            <p14:xfrm>
              <a:off x="3571740" y="3575420"/>
              <a:ext cx="717840" cy="934560"/>
            </p14:xfrm>
          </p:contentPart>
        </mc:Choice>
        <mc:Fallback xmlns="">
          <p:pic>
            <p:nvPicPr>
              <p:cNvPr id="36" name="잉크 35">
                <a:extLst>
                  <a:ext uri="{FF2B5EF4-FFF2-40B4-BE49-F238E27FC236}">
                    <a16:creationId xmlns:a16="http://schemas.microsoft.com/office/drawing/2014/main" id="{68AA5B25-C481-32B4-0F34-D8B6875B59B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17740" y="3467420"/>
                <a:ext cx="825480" cy="115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38" name="잉크 37">
                <a:extLst>
                  <a:ext uri="{FF2B5EF4-FFF2-40B4-BE49-F238E27FC236}">
                    <a16:creationId xmlns:a16="http://schemas.microsoft.com/office/drawing/2014/main" id="{FFF73A46-31FE-C978-40E9-0A6C5FA852CB}"/>
                  </a:ext>
                </a:extLst>
              </p14:cNvPr>
              <p14:cNvContentPartPr/>
              <p14:nvPr/>
            </p14:nvContentPartPr>
            <p14:xfrm>
              <a:off x="3180780" y="2129660"/>
              <a:ext cx="561240" cy="758880"/>
            </p14:xfrm>
          </p:contentPart>
        </mc:Choice>
        <mc:Fallback xmlns="">
          <p:pic>
            <p:nvPicPr>
              <p:cNvPr id="38" name="잉크 37">
                <a:extLst>
                  <a:ext uri="{FF2B5EF4-FFF2-40B4-BE49-F238E27FC236}">
                    <a16:creationId xmlns:a16="http://schemas.microsoft.com/office/drawing/2014/main" id="{FFF73A46-31FE-C978-40E9-0A6C5FA852CB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26780" y="2021660"/>
                <a:ext cx="668880" cy="97452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제목 1">
            <a:extLst>
              <a:ext uri="{FF2B5EF4-FFF2-40B4-BE49-F238E27FC236}">
                <a16:creationId xmlns:a16="http://schemas.microsoft.com/office/drawing/2014/main" id="{CBF21E2F-3B26-8A37-AF31-2859EF26AC60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현금영수증 의무 발행</a:t>
            </a:r>
          </a:p>
        </p:txBody>
      </p:sp>
    </p:spTree>
    <p:extLst>
      <p:ext uri="{BB962C8B-B14F-4D97-AF65-F5344CB8AC3E}">
        <p14:creationId xmlns:p14="http://schemas.microsoft.com/office/powerpoint/2010/main" val="21206218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사과를 도매업자가 파는 경우</a:t>
            </a:r>
          </a:p>
        </p:txBody>
      </p:sp>
      <p:sp>
        <p:nvSpPr>
          <p:cNvPr id="44" name="제목 1">
            <a:extLst>
              <a:ext uri="{FF2B5EF4-FFF2-40B4-BE49-F238E27FC236}">
                <a16:creationId xmlns:a16="http://schemas.microsoft.com/office/drawing/2014/main" id="{CEEF40FB-B365-7259-C0C4-2BB28C6C4B7D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생산원</a:t>
            </a:r>
            <a:r>
              <a:rPr lang="en-US" altLang="ko-KR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/</a:t>
            </a:r>
            <a:r>
              <a:rPr lang="ko-KR" altLang="en-US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소분원</a:t>
            </a:r>
            <a:r>
              <a:rPr lang="en-US" altLang="ko-KR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/</a:t>
            </a:r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유통전문판매원의 구분</a:t>
            </a:r>
          </a:p>
        </p:txBody>
      </p:sp>
      <p:pic>
        <p:nvPicPr>
          <p:cNvPr id="45" name="내용 개체 틀 4">
            <a:extLst>
              <a:ext uri="{FF2B5EF4-FFF2-40B4-BE49-F238E27FC236}">
                <a16:creationId xmlns:a16="http://schemas.microsoft.com/office/drawing/2014/main" id="{E53A210C-1764-2366-54DA-93EBACA31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2682" y="4589808"/>
            <a:ext cx="6146633" cy="1869850"/>
          </a:xfrm>
          <a:prstGeom prst="rect">
            <a:avLst/>
          </a:prstGeom>
        </p:spPr>
      </p:pic>
      <p:pic>
        <p:nvPicPr>
          <p:cNvPr id="55" name="그림 54">
            <a:extLst>
              <a:ext uri="{FF2B5EF4-FFF2-40B4-BE49-F238E27FC236}">
                <a16:creationId xmlns:a16="http://schemas.microsoft.com/office/drawing/2014/main" id="{CE01BD97-CAA6-E0E7-4BEA-505840E1C2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838" y="1833401"/>
            <a:ext cx="1654254" cy="2233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F4CFFB08-85DC-B02C-71D6-0138120A40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87" t="62053" r="5147" b="23508"/>
          <a:stretch/>
        </p:blipFill>
        <p:spPr bwMode="auto">
          <a:xfrm>
            <a:off x="1342086" y="1816351"/>
            <a:ext cx="2072797" cy="21871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F4D539F2-E4B4-F6DB-C525-436FAE71DF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7" t="7550" r="3527" b="74045"/>
          <a:stretch/>
        </p:blipFill>
        <p:spPr bwMode="auto">
          <a:xfrm>
            <a:off x="6797842" y="1834872"/>
            <a:ext cx="4054710" cy="22743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9A1880E-CCD3-571B-9EE7-C08C17B4557F}"/>
              </a:ext>
            </a:extLst>
          </p:cNvPr>
          <p:cNvSpPr txBox="1"/>
          <p:nvPr/>
        </p:nvSpPr>
        <p:spPr>
          <a:xfrm>
            <a:off x="369643" y="1854375"/>
            <a:ext cx="1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2" charset="-127"/>
                <a:ea typeface="나눔고딕" pitchFamily="2" charset="-127"/>
              </a:rPr>
              <a:t>생산원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37D9174-CF91-84DF-5DE7-9BD27B0B2131}"/>
              </a:ext>
            </a:extLst>
          </p:cNvPr>
          <p:cNvSpPr txBox="1"/>
          <p:nvPr/>
        </p:nvSpPr>
        <p:spPr>
          <a:xfrm>
            <a:off x="3594208" y="1822345"/>
            <a:ext cx="1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2" charset="-127"/>
                <a:ea typeface="나눔고딕" pitchFamily="2" charset="-127"/>
              </a:rPr>
              <a:t>소분원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C398C7D-A84B-DE99-26AC-4837C16B519E}"/>
              </a:ext>
            </a:extLst>
          </p:cNvPr>
          <p:cNvSpPr txBox="1"/>
          <p:nvPr/>
        </p:nvSpPr>
        <p:spPr>
          <a:xfrm>
            <a:off x="9032876" y="2341635"/>
            <a:ext cx="1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2" charset="-127"/>
                <a:ea typeface="나눔고딕" pitchFamily="2" charset="-127"/>
              </a:rPr>
              <a:t>유통판매원</a:t>
            </a:r>
          </a:p>
        </p:txBody>
      </p:sp>
    </p:spTree>
    <p:extLst>
      <p:ext uri="{BB962C8B-B14F-4D97-AF65-F5344CB8AC3E}">
        <p14:creationId xmlns:p14="http://schemas.microsoft.com/office/powerpoint/2010/main" val="8819366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FE803253-CDEB-5F1C-8A8F-C704875F42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189" r="1"/>
          <a:stretch/>
        </p:blipFill>
        <p:spPr>
          <a:xfrm>
            <a:off x="200417" y="1107087"/>
            <a:ext cx="6946151" cy="535606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ACBCAE0B-BA4E-1AB9-C85A-A1D989373643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식품영업신고서 작성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8" name="잉크 27">
                <a:extLst>
                  <a:ext uri="{FF2B5EF4-FFF2-40B4-BE49-F238E27FC236}">
                    <a16:creationId xmlns:a16="http://schemas.microsoft.com/office/drawing/2014/main" id="{8ACC49EE-E988-54EE-3F71-62B487F75FD0}"/>
                  </a:ext>
                </a:extLst>
              </p14:cNvPr>
              <p14:cNvContentPartPr/>
              <p14:nvPr/>
            </p14:nvContentPartPr>
            <p14:xfrm>
              <a:off x="980460" y="3094380"/>
              <a:ext cx="666000" cy="486000"/>
            </p14:xfrm>
          </p:contentPart>
        </mc:Choice>
        <mc:Fallback xmlns="">
          <p:pic>
            <p:nvPicPr>
              <p:cNvPr id="28" name="잉크 27">
                <a:extLst>
                  <a:ext uri="{FF2B5EF4-FFF2-40B4-BE49-F238E27FC236}">
                    <a16:creationId xmlns:a16="http://schemas.microsoft.com/office/drawing/2014/main" id="{8ACC49EE-E988-54EE-3F71-62B487F75FD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26820" y="2986740"/>
                <a:ext cx="773640" cy="701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9" name="잉크 28">
                <a:extLst>
                  <a:ext uri="{FF2B5EF4-FFF2-40B4-BE49-F238E27FC236}">
                    <a16:creationId xmlns:a16="http://schemas.microsoft.com/office/drawing/2014/main" id="{F996C552-EF5A-6CA9-4320-FD4EABBADF10}"/>
                  </a:ext>
                </a:extLst>
              </p14:cNvPr>
              <p14:cNvContentPartPr/>
              <p14:nvPr/>
            </p14:nvContentPartPr>
            <p14:xfrm>
              <a:off x="1209060" y="3917340"/>
              <a:ext cx="656280" cy="665640"/>
            </p14:xfrm>
          </p:contentPart>
        </mc:Choice>
        <mc:Fallback xmlns="">
          <p:pic>
            <p:nvPicPr>
              <p:cNvPr id="29" name="잉크 28">
                <a:extLst>
                  <a:ext uri="{FF2B5EF4-FFF2-40B4-BE49-F238E27FC236}">
                    <a16:creationId xmlns:a16="http://schemas.microsoft.com/office/drawing/2014/main" id="{F996C552-EF5A-6CA9-4320-FD4EABBADF1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55420" y="3809700"/>
                <a:ext cx="763920" cy="88128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A5ACBCC6-0A03-6A84-9CC9-2FA46BA0BC73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사과를 도매업자가 파는 경우</a:t>
            </a:r>
          </a:p>
        </p:txBody>
      </p:sp>
    </p:spTree>
    <p:extLst>
      <p:ext uri="{BB962C8B-B14F-4D97-AF65-F5344CB8AC3E}">
        <p14:creationId xmlns:p14="http://schemas.microsoft.com/office/powerpoint/2010/main" val="2197038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부가세와 소득세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4381AA0A-E979-ED45-71B8-6BE5807C90DF}"/>
              </a:ext>
            </a:extLst>
          </p:cNvPr>
          <p:cNvSpPr txBox="1">
            <a:spLocks/>
          </p:cNvSpPr>
          <p:nvPr/>
        </p:nvSpPr>
        <p:spPr>
          <a:xfrm>
            <a:off x="908937" y="1334377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과세와 면세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55A7229-ACD4-4D1C-BC2E-A5BCC145E8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475" y="2923156"/>
            <a:ext cx="4609141" cy="3189228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12B12F3B-B47A-5B52-E334-86C46A72E7BA}"/>
              </a:ext>
            </a:extLst>
          </p:cNvPr>
          <p:cNvGrpSpPr>
            <a:grpSpLocks/>
          </p:cNvGrpSpPr>
          <p:nvPr/>
        </p:nvGrpSpPr>
        <p:grpSpPr bwMode="auto">
          <a:xfrm>
            <a:off x="3627194" y="2142136"/>
            <a:ext cx="3195638" cy="3104356"/>
            <a:chOff x="3644900" y="2897011"/>
            <a:chExt cx="3196167" cy="2678290"/>
          </a:xfrm>
        </p:grpSpPr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E28A1D41-3915-BD03-779D-7E062B908386}"/>
                </a:ext>
              </a:extLst>
            </p:cNvPr>
            <p:cNvSpPr/>
            <p:nvPr/>
          </p:nvSpPr>
          <p:spPr>
            <a:xfrm>
              <a:off x="3644900" y="4876755"/>
              <a:ext cx="1918017" cy="698546"/>
            </a:xfrm>
            <a:prstGeom prst="ellipse">
              <a:avLst/>
            </a:prstGeom>
            <a:noFill/>
            <a:ln w="412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A624C6BE-CEF7-8543-FC39-DB8583F58974}"/>
                </a:ext>
              </a:extLst>
            </p:cNvPr>
            <p:cNvCxnSpPr/>
            <p:nvPr/>
          </p:nvCxnSpPr>
          <p:spPr>
            <a:xfrm rot="5400000">
              <a:off x="3600544" y="3608227"/>
              <a:ext cx="2024197" cy="601763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8">
              <a:extLst>
                <a:ext uri="{FF2B5EF4-FFF2-40B4-BE49-F238E27FC236}">
                  <a16:creationId xmlns:a16="http://schemas.microsoft.com/office/drawing/2014/main" id="{515DC456-22AD-F893-4402-21A87D055681}"/>
                </a:ext>
              </a:extLst>
            </p:cNvPr>
            <p:cNvCxnSpPr/>
            <p:nvPr/>
          </p:nvCxnSpPr>
          <p:spPr>
            <a:xfrm>
              <a:off x="4894470" y="2904949"/>
              <a:ext cx="1946597" cy="7939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2200F8E1-B2B9-47C1-1C02-D7C5AE40DD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9770" y="3001258"/>
              <a:ext cx="1669697" cy="364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27C1B65E-61EB-9BAB-A6BC-87A4FBE3CE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0544" y="2958354"/>
            <a:ext cx="4609141" cy="3138573"/>
          </a:xfrm>
          <a:prstGeom prst="rect">
            <a:avLst/>
          </a:prstGeom>
        </p:spPr>
      </p:pic>
      <p:sp>
        <p:nvSpPr>
          <p:cNvPr id="12" name="Rectangle 194">
            <a:extLst>
              <a:ext uri="{FF2B5EF4-FFF2-40B4-BE49-F238E27FC236}">
                <a16:creationId xmlns:a16="http://schemas.microsoft.com/office/drawing/2014/main" id="{3F80607D-A31F-E4E4-0B47-3ECB74EA9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7383" y="1847710"/>
            <a:ext cx="210819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eaLnBrk="1" latinLnBrk="1" hangingPunct="1"/>
            <a:r>
              <a:rPr lang="ko-KR" altLang="en-US" sz="6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2" charset="-127"/>
                <a:ea typeface="나눔고딕" pitchFamily="2" charset="-127"/>
              </a:rPr>
              <a:t>면 세</a:t>
            </a:r>
            <a:endParaRPr lang="en-US" altLang="ko-KR" sz="6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13" name="Rectangle 194">
            <a:extLst>
              <a:ext uri="{FF2B5EF4-FFF2-40B4-BE49-F238E27FC236}">
                <a16:creationId xmlns:a16="http://schemas.microsoft.com/office/drawing/2014/main" id="{483D7DA9-EFA9-B34D-C870-0F343FCBE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3697" y="1869037"/>
            <a:ext cx="210819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eaLnBrk="1" latinLnBrk="1" hangingPunct="1"/>
            <a:r>
              <a:rPr lang="ko-KR" altLang="en-US" sz="6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2" charset="-127"/>
                <a:ea typeface="나눔고딕" pitchFamily="2" charset="-127"/>
              </a:rPr>
              <a:t>과 세</a:t>
            </a:r>
            <a:endParaRPr lang="en-US" altLang="ko-KR" sz="6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2" charset="-127"/>
              <a:ea typeface="나눔고딕" pitchFamily="2" charset="-127"/>
            </a:endParaRPr>
          </a:p>
        </p:txBody>
      </p:sp>
      <p:grpSp>
        <p:nvGrpSpPr>
          <p:cNvPr id="14" name="그룹 1001">
            <a:extLst>
              <a:ext uri="{FF2B5EF4-FFF2-40B4-BE49-F238E27FC236}">
                <a16:creationId xmlns:a16="http://schemas.microsoft.com/office/drawing/2014/main" id="{372524DE-3C09-6C94-6A2E-FE689B67E7D5}"/>
              </a:ext>
            </a:extLst>
          </p:cNvPr>
          <p:cNvGrpSpPr/>
          <p:nvPr/>
        </p:nvGrpSpPr>
        <p:grpSpPr>
          <a:xfrm>
            <a:off x="10228117" y="1817002"/>
            <a:ext cx="1247559" cy="1179255"/>
            <a:chOff x="2735165" y="3305846"/>
            <a:chExt cx="4815384" cy="4496337"/>
          </a:xfrm>
        </p:grpSpPr>
        <p:pic>
          <p:nvPicPr>
            <p:cNvPr id="15" name="Object 3">
              <a:extLst>
                <a:ext uri="{FF2B5EF4-FFF2-40B4-BE49-F238E27FC236}">
                  <a16:creationId xmlns:a16="http://schemas.microsoft.com/office/drawing/2014/main" id="{CBCCF939-A02D-A983-9707-B9E26B5089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35165" y="3305846"/>
              <a:ext cx="4815384" cy="4496337"/>
            </a:xfrm>
            <a:prstGeom prst="rect">
              <a:avLst/>
            </a:prstGeom>
          </p:spPr>
        </p:pic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AA355FEA-3374-1A7D-13D4-07500C45E10F}"/>
              </a:ext>
            </a:extLst>
          </p:cNvPr>
          <p:cNvGrpSpPr/>
          <p:nvPr/>
        </p:nvGrpSpPr>
        <p:grpSpPr>
          <a:xfrm>
            <a:off x="873102" y="1809520"/>
            <a:ext cx="1085934" cy="1042290"/>
            <a:chOff x="1916242" y="3291067"/>
            <a:chExt cx="6171429" cy="6171429"/>
          </a:xfrm>
        </p:grpSpPr>
        <p:pic>
          <p:nvPicPr>
            <p:cNvPr id="17" name="Object 13">
              <a:extLst>
                <a:ext uri="{FF2B5EF4-FFF2-40B4-BE49-F238E27FC236}">
                  <a16:creationId xmlns:a16="http://schemas.microsoft.com/office/drawing/2014/main" id="{D77C6FFE-977A-E3E1-FDB6-B9F13755B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16242" y="3291067"/>
              <a:ext cx="6171429" cy="6171429"/>
            </a:xfrm>
            <a:prstGeom prst="rect">
              <a:avLst/>
            </a:prstGeom>
          </p:spPr>
        </p:pic>
      </p:grp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559E934-7501-F4D7-E33A-4EBB21487B88}"/>
              </a:ext>
            </a:extLst>
          </p:cNvPr>
          <p:cNvSpPr/>
          <p:nvPr/>
        </p:nvSpPr>
        <p:spPr>
          <a:xfrm>
            <a:off x="7094538" y="4197350"/>
            <a:ext cx="442911" cy="158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4BFBB56-23E4-E437-8EAF-9D6464AB193C}"/>
              </a:ext>
            </a:extLst>
          </p:cNvPr>
          <p:cNvSpPr/>
          <p:nvPr/>
        </p:nvSpPr>
        <p:spPr>
          <a:xfrm>
            <a:off x="8016866" y="4189170"/>
            <a:ext cx="442911" cy="158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CEAC5FA-DDF5-B82F-45C9-2422069EACA8}"/>
              </a:ext>
            </a:extLst>
          </p:cNvPr>
          <p:cNvSpPr/>
          <p:nvPr/>
        </p:nvSpPr>
        <p:spPr>
          <a:xfrm>
            <a:off x="7353301" y="3719068"/>
            <a:ext cx="384082" cy="167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DDCE4C3B-1D60-B991-50BD-46FD817ECD4E}"/>
              </a:ext>
            </a:extLst>
          </p:cNvPr>
          <p:cNvSpPr/>
          <p:nvPr/>
        </p:nvSpPr>
        <p:spPr>
          <a:xfrm>
            <a:off x="6931911" y="3459542"/>
            <a:ext cx="76108" cy="167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BF2E0A23-6EFA-245A-983D-991A018E37FF}"/>
              </a:ext>
            </a:extLst>
          </p:cNvPr>
          <p:cNvSpPr/>
          <p:nvPr/>
        </p:nvSpPr>
        <p:spPr>
          <a:xfrm>
            <a:off x="7073408" y="3459542"/>
            <a:ext cx="76108" cy="167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4639F9A-A5F9-6874-F667-52CD6758321B}"/>
              </a:ext>
            </a:extLst>
          </p:cNvPr>
          <p:cNvSpPr/>
          <p:nvPr/>
        </p:nvSpPr>
        <p:spPr>
          <a:xfrm>
            <a:off x="7214906" y="3459542"/>
            <a:ext cx="76108" cy="167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60327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4DB6E0FA-28AC-09B1-7946-8A62869712CA}"/>
              </a:ext>
            </a:extLst>
          </p:cNvPr>
          <p:cNvSpPr/>
          <p:nvPr/>
        </p:nvSpPr>
        <p:spPr>
          <a:xfrm>
            <a:off x="3075986" y="2692400"/>
            <a:ext cx="1968500" cy="977900"/>
          </a:xfrm>
          <a:prstGeom prst="roundRect">
            <a:avLst/>
          </a:prstGeom>
          <a:solidFill>
            <a:srgbClr val="EE7700"/>
          </a:solidFill>
          <a:ln w="2063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/>
              <a:t>식약처</a:t>
            </a:r>
            <a:endParaRPr lang="en-US" altLang="ko-KR" sz="2400" b="1" dirty="0"/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4216E439-C620-1023-746F-DEA9D6C00A3A}"/>
              </a:ext>
            </a:extLst>
          </p:cNvPr>
          <p:cNvSpPr/>
          <p:nvPr/>
        </p:nvSpPr>
        <p:spPr>
          <a:xfrm>
            <a:off x="6555798" y="4165624"/>
            <a:ext cx="1968500" cy="977900"/>
          </a:xfrm>
          <a:prstGeom prst="roundRect">
            <a:avLst/>
          </a:prstGeom>
          <a:solidFill>
            <a:srgbClr val="EE7700"/>
          </a:solidFill>
          <a:ln w="2063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/>
              <a:t>시군청</a:t>
            </a:r>
            <a:endParaRPr lang="ko-KR" altLang="en-US" sz="2400" b="1" dirty="0"/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9423FDEA-DC8C-1E0F-D256-CA8AE0BE1248}"/>
              </a:ext>
            </a:extLst>
          </p:cNvPr>
          <p:cNvSpPr/>
          <p:nvPr/>
        </p:nvSpPr>
        <p:spPr>
          <a:xfrm>
            <a:off x="3075986" y="4165624"/>
            <a:ext cx="1968500" cy="977900"/>
          </a:xfrm>
          <a:prstGeom prst="roundRect">
            <a:avLst/>
          </a:prstGeom>
          <a:solidFill>
            <a:srgbClr val="EE7700"/>
          </a:solidFill>
          <a:ln w="2063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/>
              <a:t>국세청</a:t>
            </a:r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A1FED711-92EE-2CBA-90D4-4784701E4726}"/>
              </a:ext>
            </a:extLst>
          </p:cNvPr>
          <p:cNvSpPr/>
          <p:nvPr/>
        </p:nvSpPr>
        <p:spPr>
          <a:xfrm>
            <a:off x="6555798" y="2692400"/>
            <a:ext cx="1968500" cy="977900"/>
          </a:xfrm>
          <a:prstGeom prst="roundRect">
            <a:avLst/>
          </a:prstGeom>
          <a:solidFill>
            <a:srgbClr val="EE7700"/>
          </a:solidFill>
          <a:ln w="2063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/>
              <a:t>HACCP </a:t>
            </a:r>
          </a:p>
          <a:p>
            <a:pPr algn="ctr"/>
            <a:r>
              <a:rPr lang="ko-KR" altLang="en-US" sz="2400" b="1" dirty="0"/>
              <a:t>인증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사과를 농업인이 농사지어 판매</a:t>
            </a:r>
          </a:p>
        </p:txBody>
      </p:sp>
      <p:pic>
        <p:nvPicPr>
          <p:cNvPr id="1026" name="Picture 2" descr="2d624c9d96d32a8de3db6aadd3baf611_1642574">
            <a:extLst>
              <a:ext uri="{FF2B5EF4-FFF2-40B4-BE49-F238E27FC236}">
                <a16:creationId xmlns:a16="http://schemas.microsoft.com/office/drawing/2014/main" id="{9280FB7C-1ADD-2889-A05B-2CE677BCA2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5" t="16142" r="52074" b="61112"/>
          <a:stretch/>
        </p:blipFill>
        <p:spPr bwMode="auto">
          <a:xfrm>
            <a:off x="4815892" y="3113685"/>
            <a:ext cx="1968500" cy="15599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93469B6D-99E2-3EFF-6727-3A8046D2342A}"/>
              </a:ext>
            </a:extLst>
          </p:cNvPr>
          <p:cNvSpPr/>
          <p:nvPr/>
        </p:nvSpPr>
        <p:spPr>
          <a:xfrm>
            <a:off x="838200" y="1444311"/>
            <a:ext cx="4807136" cy="11499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식품제조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·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가공업 영업등록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신고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식품소분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·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판매업 및 기타 영업신고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즉석판매제조가공업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 영업신고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223254E-FBF7-D622-B7CD-81BB8797EDA1}"/>
              </a:ext>
            </a:extLst>
          </p:cNvPr>
          <p:cNvSpPr txBox="1"/>
          <p:nvPr/>
        </p:nvSpPr>
        <p:spPr>
          <a:xfrm>
            <a:off x="3933152" y="1568127"/>
            <a:ext cx="1333667" cy="956544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시</a:t>
            </a:r>
            <a:r>
              <a:rPr lang="en-US" altLang="ko-KR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.</a:t>
            </a: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군청</a:t>
            </a:r>
            <a:endParaRPr lang="en-US" altLang="ko-KR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위생과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123439BD-A113-C40E-36AD-7C5A80A43202}"/>
              </a:ext>
            </a:extLst>
          </p:cNvPr>
          <p:cNvSpPr/>
          <p:nvPr/>
        </p:nvSpPr>
        <p:spPr>
          <a:xfrm>
            <a:off x="838200" y="5115389"/>
            <a:ext cx="4030102" cy="1149930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간이과세사업자</a:t>
            </a:r>
            <a:endParaRPr lang="en-US" altLang="ko-KR" sz="16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개인 면세사업자</a:t>
            </a:r>
            <a:endParaRPr lang="en-US" altLang="ko-KR" sz="16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개인 과세사업자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 겸업사업자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  <a:endParaRPr lang="ko-KR" altLang="en-US" sz="16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1DE285F-7D6F-54B6-354A-EEA68DAD8134}"/>
              </a:ext>
            </a:extLst>
          </p:cNvPr>
          <p:cNvSpPr txBox="1"/>
          <p:nvPr/>
        </p:nvSpPr>
        <p:spPr>
          <a:xfrm>
            <a:off x="3898368" y="5228974"/>
            <a:ext cx="1333667" cy="956544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세무서</a:t>
            </a:r>
            <a:endParaRPr lang="en-US" altLang="ko-KR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0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홈텍스</a:t>
            </a:r>
            <a:endParaRPr lang="ko-KR" altLang="en-US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053F176C-9111-E2F0-DDFE-AE98E3D020ED}"/>
              </a:ext>
            </a:extLst>
          </p:cNvPr>
          <p:cNvSpPr/>
          <p:nvPr/>
        </p:nvSpPr>
        <p:spPr>
          <a:xfrm>
            <a:off x="6446139" y="5501581"/>
            <a:ext cx="3831264" cy="411266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통신판매업 신고</a:t>
            </a:r>
            <a:endParaRPr lang="en-US" altLang="ko-KR" sz="24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B442D6D-799D-BC4B-7E29-F0C1B02069F1}"/>
              </a:ext>
            </a:extLst>
          </p:cNvPr>
          <p:cNvSpPr txBox="1"/>
          <p:nvPr/>
        </p:nvSpPr>
        <p:spPr>
          <a:xfrm>
            <a:off x="8944657" y="5216274"/>
            <a:ext cx="1333667" cy="95648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시</a:t>
            </a:r>
            <a:r>
              <a:rPr lang="en-US" altLang="ko-KR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.</a:t>
            </a: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군청</a:t>
            </a:r>
            <a:endParaRPr lang="en-US" altLang="ko-KR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정부</a:t>
            </a:r>
            <a:r>
              <a:rPr lang="en-US" altLang="ko-KR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24</a:t>
            </a:r>
            <a:endParaRPr lang="ko-KR" altLang="en-US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6D8E9E73-062A-4EAC-ACD6-4DFE187CB5DB}"/>
              </a:ext>
            </a:extLst>
          </p:cNvPr>
          <p:cNvSpPr/>
          <p:nvPr/>
        </p:nvSpPr>
        <p:spPr>
          <a:xfrm>
            <a:off x="6346720" y="1384410"/>
            <a:ext cx="4030102" cy="1149930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HACCP(</a:t>
            </a: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해썹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 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적용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(5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단계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, 2021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년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일반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HACCP(</a:t>
            </a: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해썹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소규모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HACCP(</a:t>
            </a: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해썹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 </a:t>
            </a:r>
            <a:endParaRPr lang="ko-KR" altLang="en-US" sz="16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60EB8C3-AF21-67FD-4027-39E685358E13}"/>
              </a:ext>
            </a:extLst>
          </p:cNvPr>
          <p:cNvSpPr txBox="1"/>
          <p:nvPr/>
        </p:nvSpPr>
        <p:spPr>
          <a:xfrm>
            <a:off x="9836988" y="1447136"/>
            <a:ext cx="1333667" cy="1015663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지방식품의약품</a:t>
            </a:r>
            <a:endParaRPr lang="en-US" altLang="ko-KR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algn="ctr">
              <a:defRPr/>
            </a:pPr>
            <a:r>
              <a:rPr lang="ko-KR" altLang="en-US" sz="20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안전청</a:t>
            </a:r>
            <a:endParaRPr lang="ko-KR" altLang="en-US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923944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사과를 농업인이 농사지어 판매</a:t>
            </a:r>
          </a:p>
        </p:txBody>
      </p:sp>
      <p:pic>
        <p:nvPicPr>
          <p:cNvPr id="2" name="그림 3">
            <a:extLst>
              <a:ext uri="{FF2B5EF4-FFF2-40B4-BE49-F238E27FC236}">
                <a16:creationId xmlns:a16="http://schemas.microsoft.com/office/drawing/2014/main" id="{F81AA6FC-E0C9-364C-69CC-1C77EB896F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745"/>
          <a:stretch/>
        </p:blipFill>
        <p:spPr bwMode="auto">
          <a:xfrm>
            <a:off x="2116116" y="1769400"/>
            <a:ext cx="7734300" cy="2665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194">
            <a:extLst>
              <a:ext uri="{FF2B5EF4-FFF2-40B4-BE49-F238E27FC236}">
                <a16:creationId xmlns:a16="http://schemas.microsoft.com/office/drawing/2014/main" id="{FDE95745-8A13-73B8-D369-77B447A6CF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6116" y="3886718"/>
            <a:ext cx="77343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algn="ctr" eaLnBrk="1" latinLnBrk="1" hangingPunct="1"/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 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  <a:latin typeface="나눔고딕" pitchFamily="2" charset="-127"/>
                <a:ea typeface="나눔고딕" pitchFamily="2" charset="-127"/>
              </a:rPr>
              <a:t>식량작물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은 곡물작물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, 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식량용 뿌리작물 및 기타 식량작물을 재배하는 업으로 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  <a:latin typeface="나눔고딕" pitchFamily="2" charset="-127"/>
                <a:ea typeface="나눔고딕" pitchFamily="2" charset="-127"/>
              </a:rPr>
              <a:t>비과세</a:t>
            </a:r>
          </a:p>
          <a:p>
            <a:pPr algn="ctr" eaLnBrk="1" latinLnBrk="1" hangingPunct="1"/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(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벼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, 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보리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, 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밀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, 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수수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,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 감자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, 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고구마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,·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메밀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,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 옥수수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, 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콩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, 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녹두 등 재배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  <a:endParaRPr lang="ko-KR" altLang="en-US" sz="1400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6" name="Rectangle 194">
            <a:extLst>
              <a:ext uri="{FF2B5EF4-FFF2-40B4-BE49-F238E27FC236}">
                <a16:creationId xmlns:a16="http://schemas.microsoft.com/office/drawing/2014/main" id="{C3AEF092-7398-B05F-A154-D112CAB36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711" y="4637573"/>
            <a:ext cx="10500576" cy="187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algn="ctr" eaLnBrk="1" latinLnBrk="1" hangingPunct="1"/>
            <a:endParaRPr lang="en-US" altLang="ko-KR" sz="1400" dirty="0">
              <a:solidFill>
                <a:schemeClr val="bg2">
                  <a:lumMod val="50000"/>
                </a:schemeClr>
              </a:solidFill>
              <a:latin typeface="+mn-lt"/>
              <a:ea typeface="굴림" panose="020B0600000101010101" pitchFamily="50" charset="-127"/>
            </a:endParaRPr>
          </a:p>
          <a:p>
            <a:pPr algn="ctr" eaLnBrk="1" latinLnBrk="1" hangingPunct="1"/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예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) 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작물재배업에서 발생하는 </a:t>
            </a:r>
            <a:r>
              <a:rPr lang="ko-KR" altLang="en-US" sz="1400" u="sng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  <a:latin typeface="+mn-lt"/>
                <a:ea typeface="굴림" panose="020B0600000101010101" pitchFamily="50" charset="-127"/>
              </a:rPr>
              <a:t>총수입금액이 </a:t>
            </a:r>
            <a:r>
              <a:rPr lang="en-US" altLang="ko-KR" sz="1600" b="1" u="sng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  <a:latin typeface="+mn-lt"/>
                <a:ea typeface="굴림" panose="020B0600000101010101" pitchFamily="50" charset="-127"/>
              </a:rPr>
              <a:t>15</a:t>
            </a:r>
            <a:r>
              <a:rPr lang="ko-KR" altLang="en-US" sz="1600" b="1" u="sng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  <a:latin typeface="+mn-lt"/>
                <a:ea typeface="굴림" panose="020B0600000101010101" pitchFamily="50" charset="-127"/>
              </a:rPr>
              <a:t>억원</a:t>
            </a:r>
            <a:r>
              <a:rPr lang="ko-KR" altLang="en-US" sz="1400" u="sng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이고 </a:t>
            </a:r>
            <a:r>
              <a:rPr lang="ko-KR" altLang="en-US" sz="1400" u="sng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  <a:latin typeface="+mn-lt"/>
                <a:ea typeface="굴림" panose="020B0600000101010101" pitchFamily="50" charset="-127"/>
              </a:rPr>
              <a:t>필요경비가 </a:t>
            </a:r>
            <a:r>
              <a:rPr lang="en-US" altLang="ko-KR" sz="1600" b="1" u="sng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  <a:latin typeface="+mn-lt"/>
                <a:ea typeface="굴림" panose="020B0600000101010101" pitchFamily="50" charset="-127"/>
              </a:rPr>
              <a:t>12</a:t>
            </a:r>
            <a:r>
              <a:rPr lang="ko-KR" altLang="en-US" sz="1600" b="1" u="sng" dirty="0">
                <a:solidFill>
                  <a:schemeClr val="bg2">
                    <a:lumMod val="50000"/>
                  </a:schemeClr>
                </a:solidFill>
                <a:highlight>
                  <a:srgbClr val="FFFF00"/>
                </a:highlight>
                <a:latin typeface="+mn-lt"/>
                <a:ea typeface="굴림" panose="020B0600000101010101" pitchFamily="50" charset="-127"/>
              </a:rPr>
              <a:t>억원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이라고 할 때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,</a:t>
            </a:r>
          </a:p>
          <a:p>
            <a:pPr algn="ctr" eaLnBrk="1" latinLnBrk="1" hangingPunct="1"/>
            <a:endParaRPr lang="en-US" altLang="ko-KR" sz="1400" dirty="0">
              <a:solidFill>
                <a:schemeClr val="bg2">
                  <a:lumMod val="50000"/>
                </a:schemeClr>
              </a:solidFill>
              <a:latin typeface="+mn-lt"/>
              <a:ea typeface="굴림" panose="020B0600000101010101" pitchFamily="50" charset="-127"/>
            </a:endParaRPr>
          </a:p>
          <a:p>
            <a:pPr algn="ctr" eaLnBrk="1" latinLnBrk="1" hangingPunct="1"/>
            <a:r>
              <a:rPr lang="ko-KR" altLang="en-US" sz="1400" b="1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사업소득금액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 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= 15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억원 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-12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억원 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= 3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억원</a:t>
            </a:r>
          </a:p>
          <a:p>
            <a:pPr algn="ctr" eaLnBrk="1" latinLnBrk="1" hangingPunct="1"/>
            <a:endParaRPr lang="ko-KR" altLang="en-US" sz="1400" dirty="0">
              <a:solidFill>
                <a:schemeClr val="bg2">
                  <a:lumMod val="50000"/>
                </a:schemeClr>
              </a:solidFill>
              <a:latin typeface="+mn-lt"/>
              <a:ea typeface="굴림" panose="020B0600000101010101" pitchFamily="50" charset="-127"/>
            </a:endParaRPr>
          </a:p>
          <a:p>
            <a:pPr algn="ctr" eaLnBrk="1" latinLnBrk="1" hangingPunct="1"/>
            <a:r>
              <a:rPr lang="ko-KR" altLang="en-US" sz="1400" b="1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비과세되는 금액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 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= 3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억원 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X 10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억원 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/ 15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억원 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= 2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억원</a:t>
            </a:r>
          </a:p>
          <a:p>
            <a:pPr algn="ctr" eaLnBrk="1" latinLnBrk="1" hangingPunct="1"/>
            <a:endParaRPr lang="ko-KR" altLang="en-US" sz="1400" dirty="0">
              <a:solidFill>
                <a:schemeClr val="bg2">
                  <a:lumMod val="50000"/>
                </a:schemeClr>
              </a:solidFill>
              <a:latin typeface="+mn-lt"/>
              <a:ea typeface="굴림" panose="020B0600000101010101" pitchFamily="50" charset="-127"/>
            </a:endParaRPr>
          </a:p>
          <a:p>
            <a:pPr algn="ctr" eaLnBrk="1" latinLnBrk="1" hangingPunct="1"/>
            <a:r>
              <a:rPr lang="ko-KR" altLang="en-US" sz="1400" b="1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과세되는 금액 </a:t>
            </a:r>
            <a:r>
              <a:rPr lang="en-US" altLang="ko-KR" sz="1400" b="1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과세표준</a:t>
            </a:r>
            <a:r>
              <a:rPr lang="en-US" altLang="ko-KR" sz="1400" b="1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)</a:t>
            </a:r>
            <a:r>
              <a:rPr lang="ko-KR" altLang="en-US" sz="1400" b="1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 </a:t>
            </a:r>
            <a:r>
              <a:rPr lang="en-US" altLang="ko-KR" sz="1400" b="1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=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 3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억원 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– 2</a:t>
            </a:r>
            <a:r>
              <a:rPr lang="ko-KR" altLang="en-US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억원 </a:t>
            </a:r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=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1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+mn-lt"/>
                <a:ea typeface="굴림" panose="020B0600000101010101" pitchFamily="50" charset="-127"/>
              </a:rPr>
              <a:t>억원</a:t>
            </a:r>
            <a:endParaRPr lang="ko-KR" altLang="en-US" sz="1400" b="1" dirty="0">
              <a:solidFill>
                <a:schemeClr val="bg2">
                  <a:lumMod val="50000"/>
                </a:schemeClr>
              </a:solidFill>
              <a:latin typeface="+mn-lt"/>
              <a:ea typeface="굴림" panose="020B0600000101010101" pitchFamily="50" charset="-127"/>
            </a:endParaRP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41313F7D-9334-D3DA-694A-2BC7DAE6CA63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작물재배업의 소득세 과세계산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잉크 7">
                <a:extLst>
                  <a:ext uri="{FF2B5EF4-FFF2-40B4-BE49-F238E27FC236}">
                    <a16:creationId xmlns:a16="http://schemas.microsoft.com/office/drawing/2014/main" id="{15EA6129-B0B5-6181-D159-831091D81F53}"/>
                  </a:ext>
                </a:extLst>
              </p14:cNvPr>
              <p14:cNvContentPartPr/>
              <p14:nvPr/>
            </p14:nvContentPartPr>
            <p14:xfrm>
              <a:off x="2234217" y="2268857"/>
              <a:ext cx="637920" cy="308880"/>
            </p14:xfrm>
          </p:contentPart>
        </mc:Choice>
        <mc:Fallback xmlns="">
          <p:pic>
            <p:nvPicPr>
              <p:cNvPr id="8" name="잉크 7">
                <a:extLst>
                  <a:ext uri="{FF2B5EF4-FFF2-40B4-BE49-F238E27FC236}">
                    <a16:creationId xmlns:a16="http://schemas.microsoft.com/office/drawing/2014/main" id="{15EA6129-B0B5-6181-D159-831091D81F53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180217" y="2160857"/>
                <a:ext cx="745560" cy="524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77994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축산 농가의 소득세 계산</a:t>
            </a:r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4C7F5B3D-91E3-59F1-893B-44AE59BF0646}"/>
              </a:ext>
            </a:extLst>
          </p:cNvPr>
          <p:cNvSpPr txBox="1">
            <a:spLocks/>
          </p:cNvSpPr>
          <p:nvPr/>
        </p:nvSpPr>
        <p:spPr>
          <a:xfrm>
            <a:off x="1014412" y="131653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개인 축산업의 경우 </a:t>
            </a:r>
            <a:r>
              <a:rPr lang="ko-KR" altLang="en-US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사육두수</a:t>
            </a:r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기준 비과세  여부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580475-22D5-B296-B82A-90FBF47F9EDC}"/>
              </a:ext>
            </a:extLst>
          </p:cNvPr>
          <p:cNvSpPr txBox="1"/>
          <p:nvPr/>
        </p:nvSpPr>
        <p:spPr>
          <a:xfrm>
            <a:off x="706058" y="1718336"/>
            <a:ext cx="10956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한달에 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50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두 기준 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매월 말 기준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pPr algn="ctr"/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년 기준 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50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두 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* 12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달 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= 600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두</a:t>
            </a:r>
            <a:endParaRPr lang="en-US" altLang="ko-KR" sz="3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두 천만원기준 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* 600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두 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= 60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억</a:t>
            </a:r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id="{FD852614-F9FB-6B5D-25AB-0CFA34894FE4}"/>
              </a:ext>
            </a:extLst>
          </p:cNvPr>
          <p:cNvSpPr txBox="1">
            <a:spLocks/>
          </p:cNvSpPr>
          <p:nvPr/>
        </p:nvSpPr>
        <p:spPr>
          <a:xfrm>
            <a:off x="1102642" y="3429000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농업법인 기준 </a:t>
            </a:r>
            <a:r>
              <a:rPr lang="en-US" altLang="ko-KR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( 2019</a:t>
            </a:r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년 변경 기준</a:t>
            </a:r>
            <a:r>
              <a:rPr lang="en-US" altLang="ko-KR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  <a:endParaRPr lang="ko-KR" altLang="en-US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12E2A6-3424-2A7D-957E-A52DE9A9139A}"/>
              </a:ext>
            </a:extLst>
          </p:cNvPr>
          <p:cNvSpPr txBox="1"/>
          <p:nvPr/>
        </p:nvSpPr>
        <p:spPr>
          <a:xfrm>
            <a:off x="389021" y="3770313"/>
            <a:ext cx="1127338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32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개정전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 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농산물 유통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가공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판매 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축산이 농업 부가소득인식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pPr algn="ctr"/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32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개정후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 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농어업경영체 육성 및 지원에 관한 </a:t>
            </a:r>
            <a:endParaRPr lang="en-US" altLang="ko-KR" sz="3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ko-KR" altLang="en-US" sz="3600" b="1" dirty="0">
                <a:solidFill>
                  <a:srgbClr val="FF0000"/>
                </a:solidFill>
              </a:rPr>
              <a:t>법률에 따른 농산물 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유통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가공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판매</a:t>
            </a:r>
            <a:endParaRPr lang="en-US" altLang="ko-KR" sz="3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 “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농업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”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이란 </a:t>
            </a:r>
            <a:r>
              <a:rPr lang="ko-KR" altLang="en-US" sz="3200" b="1" dirty="0">
                <a:solidFill>
                  <a:srgbClr val="FF0000"/>
                </a:solidFill>
              </a:rPr>
              <a:t>축산물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임업 등등</a:t>
            </a:r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.)</a:t>
            </a:r>
          </a:p>
          <a:p>
            <a:pPr algn="ctr"/>
            <a:r>
              <a:rPr lang="en-US" altLang="ko-KR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2019</a:t>
            </a:r>
            <a:r>
              <a:rPr lang="ko-KR" altLang="en-US" sz="32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년이후</a:t>
            </a:r>
            <a:r>
              <a:rPr lang="ko-KR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기준 </a:t>
            </a:r>
            <a:r>
              <a:rPr lang="ko-KR" altLang="en-US" sz="3200" b="1" dirty="0">
                <a:solidFill>
                  <a:srgbClr val="FF0000"/>
                </a:solidFill>
              </a:rPr>
              <a:t>법인세 </a:t>
            </a:r>
            <a:r>
              <a:rPr lang="en-US" altLang="ko-KR" sz="3200" b="1" dirty="0">
                <a:solidFill>
                  <a:srgbClr val="FF0000"/>
                </a:solidFill>
              </a:rPr>
              <a:t>50% </a:t>
            </a:r>
            <a:r>
              <a:rPr lang="ko-KR" altLang="en-US" sz="3200" b="1" dirty="0">
                <a:solidFill>
                  <a:srgbClr val="FF0000"/>
                </a:solidFill>
              </a:rPr>
              <a:t>감면 </a:t>
            </a:r>
            <a:r>
              <a:rPr lang="en-US" altLang="ko-KR" sz="3200" b="1" dirty="0">
                <a:solidFill>
                  <a:srgbClr val="FF0000"/>
                </a:solidFill>
              </a:rPr>
              <a:t>(</a:t>
            </a:r>
            <a:r>
              <a:rPr lang="ko-KR" altLang="en-US" sz="3200" b="1" dirty="0">
                <a:solidFill>
                  <a:srgbClr val="FF0000"/>
                </a:solidFill>
              </a:rPr>
              <a:t>사육</a:t>
            </a:r>
            <a:r>
              <a:rPr lang="en-US" altLang="ko-KR" sz="3200" b="1" dirty="0">
                <a:solidFill>
                  <a:srgbClr val="FF0000"/>
                </a:solidFill>
              </a:rPr>
              <a:t>, </a:t>
            </a:r>
            <a:r>
              <a:rPr lang="ko-KR" altLang="en-US" sz="3200" b="1" dirty="0">
                <a:solidFill>
                  <a:srgbClr val="FF0000"/>
                </a:solidFill>
              </a:rPr>
              <a:t>유통 동일</a:t>
            </a:r>
            <a:r>
              <a:rPr lang="en-US" altLang="ko-KR" sz="3200" b="1" dirty="0">
                <a:solidFill>
                  <a:srgbClr val="FF0000"/>
                </a:solidFill>
              </a:rPr>
              <a:t>)</a:t>
            </a:r>
          </a:p>
          <a:p>
            <a:pPr algn="ctr"/>
            <a:r>
              <a:rPr lang="ko-KR" altLang="en-US" sz="3200" b="1" dirty="0">
                <a:solidFill>
                  <a:srgbClr val="FF0000"/>
                </a:solidFill>
              </a:rPr>
              <a:t>창업 후 </a:t>
            </a:r>
            <a:r>
              <a:rPr lang="en-US" altLang="ko-KR" sz="3200" b="1" dirty="0">
                <a:solidFill>
                  <a:srgbClr val="FF0000"/>
                </a:solidFill>
              </a:rPr>
              <a:t>5</a:t>
            </a:r>
            <a:r>
              <a:rPr lang="ko-KR" altLang="en-US" sz="3200" b="1" dirty="0">
                <a:solidFill>
                  <a:srgbClr val="FF0000"/>
                </a:solidFill>
              </a:rPr>
              <a:t>년만</a:t>
            </a:r>
          </a:p>
        </p:txBody>
      </p:sp>
    </p:spTree>
    <p:extLst>
      <p:ext uri="{BB962C8B-B14F-4D97-AF65-F5344CB8AC3E}">
        <p14:creationId xmlns:p14="http://schemas.microsoft.com/office/powerpoint/2010/main" val="27211200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통신판매등록 절차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방문신청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9FBAD5F-4C00-CFBB-A6A9-06F5222A1A9D}"/>
              </a:ext>
            </a:extLst>
          </p:cNvPr>
          <p:cNvGraphicFramePr>
            <a:graphicFrameLocks noGrp="1"/>
          </p:cNvGraphicFramePr>
          <p:nvPr/>
        </p:nvGraphicFramePr>
        <p:xfrm>
          <a:off x="938213" y="1125538"/>
          <a:ext cx="8672512" cy="2808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08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7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39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17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latin typeface="+mn-lt"/>
                        </a:rPr>
                        <a:t>사업자등록</a:t>
                      </a:r>
                      <a:endParaRPr lang="en-US" altLang="ko-KR" sz="2000" dirty="0"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sz="2000" dirty="0" err="1">
                          <a:latin typeface="+mn-lt"/>
                        </a:rPr>
                        <a:t>홈텍스</a:t>
                      </a:r>
                      <a:endParaRPr lang="ko-KR" altLang="en-US" sz="2000" dirty="0">
                        <a:latin typeface="+mn-lt"/>
                      </a:endParaRPr>
                    </a:p>
                  </a:txBody>
                  <a:tcPr marL="91431" marR="91431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latin typeface="+mn-lt"/>
                        </a:rPr>
                        <a:t>구매안전서비스</a:t>
                      </a:r>
                      <a:endParaRPr lang="en-US" altLang="ko-KR" sz="2000" dirty="0"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sz="2000" dirty="0">
                          <a:latin typeface="+mn-lt"/>
                        </a:rPr>
                        <a:t>농협</a:t>
                      </a:r>
                    </a:p>
                  </a:txBody>
                  <a:tcPr marL="91431" marR="91431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latin typeface="+mn-lt"/>
                        </a:rPr>
                        <a:t>통신판매업 신고</a:t>
                      </a:r>
                      <a:endParaRPr lang="en-US" altLang="ko-KR" sz="2000" dirty="0"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sz="2000" dirty="0">
                          <a:latin typeface="+mn-lt"/>
                        </a:rPr>
                        <a:t>정부</a:t>
                      </a:r>
                      <a:r>
                        <a:rPr lang="en-US" altLang="ko-KR" sz="2000" dirty="0">
                          <a:latin typeface="+mn-lt"/>
                        </a:rPr>
                        <a:t>24</a:t>
                      </a:r>
                      <a:endParaRPr lang="ko-KR" altLang="en-US" sz="2000" dirty="0">
                        <a:latin typeface="+mn-lt"/>
                      </a:endParaRPr>
                    </a:p>
                  </a:txBody>
                  <a:tcPr marL="91431" marR="91431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42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+mn-lt"/>
                        </a:rPr>
                        <a:t>국세청</a:t>
                      </a:r>
                      <a:endParaRPr lang="en-US" altLang="ko-KR" sz="1600" dirty="0">
                        <a:latin typeface="+mn-lt"/>
                      </a:endParaRPr>
                    </a:p>
                    <a:p>
                      <a:pPr latinLnBrk="1"/>
                      <a:r>
                        <a:rPr lang="ko-KR" altLang="en-US" sz="1600" dirty="0">
                          <a:latin typeface="+mn-lt"/>
                        </a:rPr>
                        <a:t>지역 관할 </a:t>
                      </a:r>
                      <a:r>
                        <a:rPr lang="ko-KR" altLang="en-US" sz="1600" dirty="0" err="1">
                          <a:latin typeface="+mn-lt"/>
                        </a:rPr>
                        <a:t>세무소</a:t>
                      </a:r>
                      <a:endParaRPr lang="ko-KR" altLang="en-US" sz="1600" dirty="0">
                        <a:latin typeface="+mn-lt"/>
                      </a:endParaRPr>
                    </a:p>
                  </a:txBody>
                  <a:tcPr marL="91431" marR="91431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+mn-lt"/>
                        </a:rPr>
                        <a:t>농협</a:t>
                      </a:r>
                      <a:endParaRPr lang="en-US" altLang="ko-KR" sz="1600" dirty="0">
                        <a:latin typeface="+mn-lt"/>
                      </a:endParaRPr>
                    </a:p>
                    <a:p>
                      <a:pPr latinLnBrk="1"/>
                      <a:r>
                        <a:rPr lang="ko-KR" altLang="en-US" sz="1600" dirty="0">
                          <a:latin typeface="+mn-lt"/>
                        </a:rPr>
                        <a:t>국민은행</a:t>
                      </a:r>
                      <a:r>
                        <a:rPr lang="en-US" altLang="ko-KR" sz="1600" dirty="0">
                          <a:latin typeface="+mn-lt"/>
                        </a:rPr>
                        <a:t>, </a:t>
                      </a:r>
                      <a:r>
                        <a:rPr lang="ko-KR" altLang="en-US" sz="1600" dirty="0">
                          <a:latin typeface="+mn-lt"/>
                        </a:rPr>
                        <a:t>기업은행</a:t>
                      </a:r>
                    </a:p>
                  </a:txBody>
                  <a:tcPr marL="91431" marR="91431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+mn-lt"/>
                        </a:rPr>
                        <a:t>관할 시청</a:t>
                      </a:r>
                      <a:r>
                        <a:rPr lang="en-US" altLang="ko-KR" sz="1600" dirty="0">
                          <a:latin typeface="+mn-lt"/>
                        </a:rPr>
                        <a:t>, </a:t>
                      </a:r>
                      <a:r>
                        <a:rPr lang="ko-KR" altLang="en-US" sz="1600" dirty="0">
                          <a:latin typeface="+mn-lt"/>
                        </a:rPr>
                        <a:t>군청</a:t>
                      </a:r>
                    </a:p>
                  </a:txBody>
                  <a:tcPr marL="91431" marR="9143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22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600" dirty="0">
                          <a:latin typeface="+mn-lt"/>
                        </a:rPr>
                        <a:t> 신분증</a:t>
                      </a:r>
                      <a:endParaRPr lang="en-US" altLang="ko-KR" sz="1600" dirty="0">
                        <a:latin typeface="+mn-lt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600" dirty="0">
                          <a:latin typeface="+mn-lt"/>
                        </a:rPr>
                        <a:t> </a:t>
                      </a:r>
                      <a:r>
                        <a:rPr lang="ko-KR" altLang="en-US" sz="1600" dirty="0">
                          <a:latin typeface="+mn-lt"/>
                        </a:rPr>
                        <a:t>무상임대차계약서</a:t>
                      </a:r>
                      <a:endParaRPr lang="en-US" altLang="ko-KR" sz="1600" dirty="0">
                        <a:latin typeface="+mn-lt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aseline="0" dirty="0">
                          <a:latin typeface="+mn-lt"/>
                        </a:rPr>
                        <a:t>  (</a:t>
                      </a:r>
                      <a:r>
                        <a:rPr lang="ko-KR" altLang="en-US" sz="1600" baseline="0" dirty="0">
                          <a:latin typeface="+mn-lt"/>
                        </a:rPr>
                        <a:t>신주소여야 함</a:t>
                      </a:r>
                      <a:r>
                        <a:rPr lang="en-US" altLang="ko-KR" sz="1600" baseline="0" dirty="0">
                          <a:latin typeface="+mn-lt"/>
                        </a:rPr>
                        <a:t>.)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aseline="0" dirty="0">
                          <a:latin typeface="+mn-lt"/>
                        </a:rPr>
                        <a:t>- </a:t>
                      </a:r>
                      <a:r>
                        <a:rPr lang="ko-KR" altLang="en-US" sz="1600" baseline="0" dirty="0">
                          <a:latin typeface="+mn-lt"/>
                        </a:rPr>
                        <a:t>제조업은 허가증</a:t>
                      </a:r>
                      <a:endParaRPr lang="ko-KR" altLang="en-US" sz="1600" dirty="0">
                        <a:latin typeface="+mn-lt"/>
                      </a:endParaRPr>
                    </a:p>
                  </a:txBody>
                  <a:tcPr marL="91431" marR="91431" anchor="ctr"/>
                </a:tc>
                <a:tc>
                  <a:txBody>
                    <a:bodyPr/>
                    <a:lstStyle/>
                    <a:p>
                      <a:pPr latinLnBrk="1">
                        <a:buFontTx/>
                        <a:buChar char="-"/>
                      </a:pPr>
                      <a:r>
                        <a:rPr lang="ko-KR" altLang="en-US" sz="1600" dirty="0">
                          <a:latin typeface="+mn-lt"/>
                        </a:rPr>
                        <a:t> 신분증</a:t>
                      </a:r>
                      <a:endParaRPr lang="en-US" altLang="ko-KR" sz="1600" dirty="0">
                        <a:latin typeface="+mn-lt"/>
                      </a:endParaRP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sz="1600" dirty="0">
                          <a:latin typeface="+mn-lt"/>
                        </a:rPr>
                        <a:t> </a:t>
                      </a:r>
                      <a:r>
                        <a:rPr lang="ko-KR" altLang="en-US" sz="1600" dirty="0">
                          <a:latin typeface="+mn-lt"/>
                        </a:rPr>
                        <a:t>사업자 통장</a:t>
                      </a:r>
                      <a:endParaRPr lang="en-US" altLang="ko-KR" sz="1600" dirty="0">
                        <a:latin typeface="+mn-lt"/>
                      </a:endParaRP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sz="1600" dirty="0">
                          <a:latin typeface="+mn-lt"/>
                        </a:rPr>
                        <a:t> </a:t>
                      </a:r>
                      <a:r>
                        <a:rPr lang="ko-KR" altLang="en-US" sz="1600" dirty="0">
                          <a:latin typeface="+mn-lt"/>
                        </a:rPr>
                        <a:t>사업자등록증</a:t>
                      </a:r>
                    </a:p>
                  </a:txBody>
                  <a:tcPr marL="91431" marR="91431" anchor="ctr"/>
                </a:tc>
                <a:tc>
                  <a:txBody>
                    <a:bodyPr/>
                    <a:lstStyle/>
                    <a:p>
                      <a:pPr latinLnBrk="1">
                        <a:buFontTx/>
                        <a:buChar char="-"/>
                      </a:pPr>
                      <a:r>
                        <a:rPr lang="ko-KR" altLang="en-US" sz="1600" baseline="0" dirty="0">
                          <a:latin typeface="+mn-lt"/>
                        </a:rPr>
                        <a:t> 호스트 서버 소재지</a:t>
                      </a:r>
                      <a:endParaRPr lang="en-US" altLang="ko-KR" sz="1600" baseline="0" dirty="0">
                        <a:latin typeface="+mn-lt"/>
                      </a:endParaRP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sz="1600" baseline="0" dirty="0">
                          <a:latin typeface="+mn-lt"/>
                        </a:rPr>
                        <a:t> </a:t>
                      </a:r>
                      <a:r>
                        <a:rPr lang="ko-KR" altLang="en-US" sz="1600" baseline="0" dirty="0">
                          <a:latin typeface="+mn-lt"/>
                        </a:rPr>
                        <a:t>신분증</a:t>
                      </a:r>
                      <a:endParaRPr lang="en-US" altLang="ko-KR" sz="1600" baseline="0" dirty="0">
                        <a:latin typeface="+mn-lt"/>
                      </a:endParaRP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sz="1600" baseline="0" dirty="0">
                          <a:latin typeface="+mn-lt"/>
                        </a:rPr>
                        <a:t> </a:t>
                      </a:r>
                      <a:r>
                        <a:rPr lang="ko-KR" altLang="en-US" sz="1600" baseline="0" dirty="0">
                          <a:latin typeface="+mn-lt"/>
                        </a:rPr>
                        <a:t>사업자등록증 사본</a:t>
                      </a:r>
                      <a:endParaRPr lang="en-US" altLang="ko-KR" sz="1600" baseline="0" dirty="0">
                        <a:latin typeface="+mn-lt"/>
                      </a:endParaRP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sz="1600" baseline="0" dirty="0">
                          <a:latin typeface="+mn-lt"/>
                        </a:rPr>
                        <a:t> </a:t>
                      </a:r>
                      <a:r>
                        <a:rPr lang="ko-KR" altLang="en-US" sz="1600" baseline="0" dirty="0">
                          <a:latin typeface="+mn-lt"/>
                        </a:rPr>
                        <a:t>구매안전서비스 가입확인서 </a:t>
                      </a:r>
                      <a:endParaRPr lang="ko-KR" altLang="en-US" sz="1600" dirty="0">
                        <a:latin typeface="+mn-lt"/>
                      </a:endParaRPr>
                    </a:p>
                  </a:txBody>
                  <a:tcPr marL="91431" marR="9143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 Box 8">
            <a:extLst>
              <a:ext uri="{FF2B5EF4-FFF2-40B4-BE49-F238E27FC236}">
                <a16:creationId xmlns:a16="http://schemas.microsoft.com/office/drawing/2014/main" id="{D9BDB82B-6DD1-50C2-883D-3E0A199C66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4149725"/>
            <a:ext cx="4105275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★</a:t>
            </a:r>
            <a:r>
              <a:rPr kumimoji="0"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통신판매업 신고 면제 기준에 대한 고시</a:t>
            </a:r>
            <a:endParaRPr kumimoji="0"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B1AAD144-B697-7538-68CE-DE139A7B67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4175" y="4378325"/>
            <a:ext cx="8139113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 err="1">
                <a:latin typeface="HY강M"/>
                <a:ea typeface="HY강M"/>
                <a:cs typeface="HY강M"/>
              </a:rPr>
              <a:t>직전년도</a:t>
            </a:r>
            <a:r>
              <a:rPr lang="ko-KR" altLang="en-US" sz="1400" dirty="0">
                <a:latin typeface="HY강M"/>
                <a:ea typeface="HY강M"/>
                <a:cs typeface="HY강M"/>
              </a:rPr>
              <a:t> 동안 통신판매의 </a:t>
            </a:r>
            <a:r>
              <a:rPr lang="ko-KR" altLang="en-US" sz="2000" b="1" dirty="0">
                <a:solidFill>
                  <a:srgbClr val="FF0000"/>
                </a:solidFill>
                <a:latin typeface="HY강M"/>
              </a:rPr>
              <a:t>거래횟수가 </a:t>
            </a:r>
            <a:r>
              <a:rPr lang="en-US" altLang="ko-KR" sz="2000" b="1" dirty="0">
                <a:solidFill>
                  <a:srgbClr val="FF0000"/>
                </a:solidFill>
                <a:latin typeface="HY강M"/>
              </a:rPr>
              <a:t>50</a:t>
            </a:r>
            <a:r>
              <a:rPr lang="ko-KR" altLang="en-US" sz="2000" b="1" dirty="0">
                <a:solidFill>
                  <a:srgbClr val="FF0000"/>
                </a:solidFill>
                <a:latin typeface="HY강M"/>
              </a:rPr>
              <a:t>회 미만</a:t>
            </a:r>
            <a:r>
              <a:rPr lang="ko-KR" altLang="en-US" sz="1400" dirty="0">
                <a:latin typeface="HY강M"/>
                <a:ea typeface="HY강M"/>
                <a:cs typeface="HY강M"/>
              </a:rPr>
              <a:t>인 경우</a:t>
            </a:r>
            <a:endParaRPr lang="en-US" altLang="ko-KR" sz="1400" dirty="0">
              <a:latin typeface="HY강M"/>
              <a:ea typeface="HY강M"/>
              <a:cs typeface="HY강M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 err="1">
                <a:latin typeface="HY강M"/>
                <a:ea typeface="HY강M"/>
                <a:cs typeface="HY강M"/>
              </a:rPr>
              <a:t>직전년도</a:t>
            </a:r>
            <a:r>
              <a:rPr lang="ko-KR" altLang="en-US" sz="1400" dirty="0">
                <a:latin typeface="HY강M"/>
                <a:ea typeface="HY강M"/>
                <a:cs typeface="HY강M"/>
              </a:rPr>
              <a:t> 동안 통신판매의 </a:t>
            </a:r>
            <a:r>
              <a:rPr lang="ko-KR" altLang="en-US" sz="2000" b="1" dirty="0">
                <a:solidFill>
                  <a:srgbClr val="FF0000"/>
                </a:solidFill>
                <a:latin typeface="HY강M"/>
              </a:rPr>
              <a:t>거래금액이 </a:t>
            </a:r>
            <a:r>
              <a:rPr lang="en-US" altLang="ko-KR" sz="2000" b="1" dirty="0">
                <a:solidFill>
                  <a:srgbClr val="FF0000"/>
                </a:solidFill>
                <a:latin typeface="HY강M"/>
              </a:rPr>
              <a:t>48,000,000</a:t>
            </a:r>
            <a:r>
              <a:rPr lang="ko-KR" altLang="en-US" sz="2000" b="1" dirty="0">
                <a:solidFill>
                  <a:srgbClr val="FF0000"/>
                </a:solidFill>
                <a:latin typeface="HY강M"/>
              </a:rPr>
              <a:t>원 이하</a:t>
            </a:r>
            <a:r>
              <a:rPr lang="ko-KR" altLang="en-US" sz="1400" dirty="0">
                <a:latin typeface="HY강M"/>
                <a:ea typeface="HY강M"/>
                <a:cs typeface="HY강M"/>
              </a:rPr>
              <a:t>인 경우</a:t>
            </a:r>
            <a:endParaRPr lang="en-US" altLang="ko-KR" sz="1400" dirty="0">
              <a:latin typeface="HY강M"/>
              <a:ea typeface="HY강M"/>
              <a:cs typeface="HY강M"/>
            </a:endParaRPr>
          </a:p>
          <a:p>
            <a:pPr eaLnBrk="1" latinLnBrk="1" hangingPunct="1">
              <a:lnSpc>
                <a:spcPct val="150000"/>
              </a:lnSpc>
            </a:pPr>
            <a:r>
              <a:rPr lang="en-US" altLang="ko-KR" sz="1400" dirty="0">
                <a:latin typeface="HY강M"/>
                <a:ea typeface="HY강M"/>
                <a:cs typeface="HY강M"/>
              </a:rPr>
              <a:t>*     2021</a:t>
            </a:r>
            <a:r>
              <a:rPr lang="ko-KR" altLang="en-US" sz="1400" dirty="0">
                <a:latin typeface="HY강M"/>
                <a:ea typeface="HY강M"/>
                <a:cs typeface="HY강M"/>
              </a:rPr>
              <a:t>년 간이과세기준 변경으로 인해 달라진 통신판매업신고 기준을 적용</a:t>
            </a:r>
          </a:p>
        </p:txBody>
      </p:sp>
      <p:sp>
        <p:nvSpPr>
          <p:cNvPr id="7" name="Text Box 8">
            <a:extLst>
              <a:ext uri="{FF2B5EF4-FFF2-40B4-BE49-F238E27FC236}">
                <a16:creationId xmlns:a16="http://schemas.microsoft.com/office/drawing/2014/main" id="{F50B8CF5-2369-6D16-740C-296E35345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5088" y="5940425"/>
            <a:ext cx="3344862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★ 통신판매업 미신고시 행정처분 </a:t>
            </a:r>
            <a:endParaRPr kumimoji="0"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023877-89FB-BE69-24DB-8E6DCA01AD74}"/>
              </a:ext>
            </a:extLst>
          </p:cNvPr>
          <p:cNvSpPr txBox="1"/>
          <p:nvPr/>
        </p:nvSpPr>
        <p:spPr>
          <a:xfrm>
            <a:off x="1658938" y="6275388"/>
            <a:ext cx="779145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400" dirty="0">
                <a:latin typeface="+mn-ea"/>
              </a:rPr>
              <a:t>3</a:t>
            </a:r>
            <a:r>
              <a:rPr lang="ko-KR" altLang="en-US" sz="1400" dirty="0">
                <a:latin typeface="+mn-ea"/>
              </a:rPr>
              <a:t>천만원 이하의 벌금</a:t>
            </a:r>
          </a:p>
        </p:txBody>
      </p:sp>
    </p:spTree>
    <p:extLst>
      <p:ext uri="{BB962C8B-B14F-4D97-AF65-F5344CB8AC3E}">
        <p14:creationId xmlns:p14="http://schemas.microsoft.com/office/powerpoint/2010/main" val="7223729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2">
            <a:extLst>
              <a:ext uri="{FF2B5EF4-FFF2-40B4-BE49-F238E27FC236}">
                <a16:creationId xmlns:a16="http://schemas.microsoft.com/office/drawing/2014/main" id="{8526875B-48C3-CDCC-37EA-E08F89D64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8026" y="696070"/>
            <a:ext cx="7655565" cy="45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2345" dirty="0">
                <a:ln>
                  <a:solidFill>
                    <a:schemeClr val="tx1">
                      <a:alpha val="100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인터넷 마케팅과 세금</a:t>
            </a:r>
            <a:r>
              <a:rPr lang="en-US" altLang="ko-KR" sz="2345" dirty="0">
                <a:ln>
                  <a:solidFill>
                    <a:schemeClr val="tx1">
                      <a:alpha val="100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, </a:t>
            </a:r>
            <a:r>
              <a:rPr lang="ko-KR" altLang="en-US" sz="2345" dirty="0">
                <a:ln>
                  <a:solidFill>
                    <a:schemeClr val="tx1">
                      <a:alpha val="100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가격결정</a:t>
            </a:r>
            <a:r>
              <a:rPr lang="en-US" altLang="ko-KR" sz="2345" dirty="0">
                <a:ln>
                  <a:solidFill>
                    <a:schemeClr val="tx1">
                      <a:alpha val="100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, </a:t>
            </a:r>
            <a:r>
              <a:rPr lang="ko-KR" altLang="en-US" sz="2345" dirty="0">
                <a:ln>
                  <a:solidFill>
                    <a:schemeClr val="tx1">
                      <a:alpha val="100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통신판매</a:t>
            </a:r>
            <a:r>
              <a:rPr lang="en-US" altLang="ko-KR" sz="2345" dirty="0">
                <a:ln>
                  <a:solidFill>
                    <a:schemeClr val="tx1">
                      <a:alpha val="100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?</a:t>
            </a:r>
            <a:endParaRPr lang="ko-KR" altLang="en-US" sz="2345" dirty="0">
              <a:ln>
                <a:solidFill>
                  <a:schemeClr val="tx1">
                    <a:alpha val="1000"/>
                  </a:schemeClr>
                </a:solidFill>
              </a:ln>
              <a:latin typeface="나눔바른고딕" panose="020B0600000101010101" charset="-127"/>
              <a:ea typeface="나눔바른고딕" panose="020B0600000101010101" charset="-127"/>
            </a:endParaRPr>
          </a:p>
        </p:txBody>
      </p:sp>
      <p:sp>
        <p:nvSpPr>
          <p:cNvPr id="12" name="제목 1">
            <a:extLst>
              <a:ext uri="{FF2B5EF4-FFF2-40B4-BE49-F238E27FC236}">
                <a16:creationId xmlns:a16="http://schemas.microsoft.com/office/drawing/2014/main" id="{1F2E6961-905F-9149-3A60-3A98736919D7}"/>
              </a:ext>
            </a:extLst>
          </p:cNvPr>
          <p:cNvSpPr txBox="1">
            <a:spLocks/>
          </p:cNvSpPr>
          <p:nvPr/>
        </p:nvSpPr>
        <p:spPr>
          <a:xfrm>
            <a:off x="2528055" y="2437665"/>
            <a:ext cx="1265628" cy="361402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>
              <a:defRPr/>
            </a:pPr>
            <a:r>
              <a:rPr lang="ko-KR" altLang="en-US" sz="2009" kern="0"/>
              <a:t>인스타</a:t>
            </a:r>
            <a:endParaRPr lang="ko-KR" altLang="en-US" sz="2009" kern="0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76266131-A730-4DBB-1742-F0EDE7E12A68}"/>
              </a:ext>
            </a:extLst>
          </p:cNvPr>
          <p:cNvSpPr txBox="1">
            <a:spLocks/>
          </p:cNvSpPr>
          <p:nvPr/>
        </p:nvSpPr>
        <p:spPr>
          <a:xfrm>
            <a:off x="2553972" y="2964649"/>
            <a:ext cx="1265628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페이스북</a:t>
            </a:r>
          </a:p>
        </p:txBody>
      </p:sp>
      <p:sp>
        <p:nvSpPr>
          <p:cNvPr id="14" name="제목 1">
            <a:extLst>
              <a:ext uri="{FF2B5EF4-FFF2-40B4-BE49-F238E27FC236}">
                <a16:creationId xmlns:a16="http://schemas.microsoft.com/office/drawing/2014/main" id="{EF70EC39-7771-2CB4-EDED-E30FFF761561}"/>
              </a:ext>
            </a:extLst>
          </p:cNvPr>
          <p:cNvSpPr txBox="1">
            <a:spLocks/>
          </p:cNvSpPr>
          <p:nvPr/>
        </p:nvSpPr>
        <p:spPr>
          <a:xfrm>
            <a:off x="2553972" y="3491634"/>
            <a:ext cx="1265628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유투브</a:t>
            </a:r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2D2D4435-A580-615A-4E60-0253A5C972FF}"/>
              </a:ext>
            </a:extLst>
          </p:cNvPr>
          <p:cNvSpPr txBox="1">
            <a:spLocks/>
          </p:cNvSpPr>
          <p:nvPr/>
        </p:nvSpPr>
        <p:spPr>
          <a:xfrm>
            <a:off x="2545333" y="3961025"/>
            <a:ext cx="1265628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/>
              <a:t>카카오톡</a:t>
            </a:r>
            <a:endParaRPr lang="ko-KR" altLang="en-US" sz="2009" dirty="0"/>
          </a:p>
        </p:txBody>
      </p:sp>
      <p:sp>
        <p:nvSpPr>
          <p:cNvPr id="16" name="제목 1">
            <a:extLst>
              <a:ext uri="{FF2B5EF4-FFF2-40B4-BE49-F238E27FC236}">
                <a16:creationId xmlns:a16="http://schemas.microsoft.com/office/drawing/2014/main" id="{E3545FF8-7460-CA0D-C21C-3EB8C9E77683}"/>
              </a:ext>
            </a:extLst>
          </p:cNvPr>
          <p:cNvSpPr txBox="1">
            <a:spLocks/>
          </p:cNvSpPr>
          <p:nvPr/>
        </p:nvSpPr>
        <p:spPr>
          <a:xfrm>
            <a:off x="2571250" y="4488009"/>
            <a:ext cx="1267067" cy="361402"/>
          </a:xfrm>
          <a:prstGeom prst="rect">
            <a:avLst/>
          </a:prstGeom>
        </p:spPr>
        <p:txBody>
          <a:bodyPr lIns="76556" tIns="38278" rIns="76556" bIns="38278" anchor="ctr">
            <a:normAutofit fontScale="6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카카오스토리</a:t>
            </a:r>
          </a:p>
        </p:txBody>
      </p:sp>
      <p:sp>
        <p:nvSpPr>
          <p:cNvPr id="17" name="제목 1">
            <a:extLst>
              <a:ext uri="{FF2B5EF4-FFF2-40B4-BE49-F238E27FC236}">
                <a16:creationId xmlns:a16="http://schemas.microsoft.com/office/drawing/2014/main" id="{8FD20420-AD45-81EB-24A0-224FC6EC31BF}"/>
              </a:ext>
            </a:extLst>
          </p:cNvPr>
          <p:cNvSpPr txBox="1">
            <a:spLocks/>
          </p:cNvSpPr>
          <p:nvPr/>
        </p:nvSpPr>
        <p:spPr>
          <a:xfrm>
            <a:off x="2571250" y="5013554"/>
            <a:ext cx="1267067" cy="36284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트위터</a:t>
            </a:r>
          </a:p>
        </p:txBody>
      </p:sp>
      <p:sp>
        <p:nvSpPr>
          <p:cNvPr id="18" name="제목 1">
            <a:extLst>
              <a:ext uri="{FF2B5EF4-FFF2-40B4-BE49-F238E27FC236}">
                <a16:creationId xmlns:a16="http://schemas.microsoft.com/office/drawing/2014/main" id="{6E90E2EA-6C24-3DD6-2F83-483D2E31DF1C}"/>
              </a:ext>
            </a:extLst>
          </p:cNvPr>
          <p:cNvSpPr txBox="1">
            <a:spLocks/>
          </p:cNvSpPr>
          <p:nvPr/>
        </p:nvSpPr>
        <p:spPr>
          <a:xfrm>
            <a:off x="2559732" y="5495904"/>
            <a:ext cx="1265628" cy="36284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밴드</a:t>
            </a:r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7724930F-1245-2EBE-A084-548573491120}"/>
              </a:ext>
            </a:extLst>
          </p:cNvPr>
          <p:cNvSpPr txBox="1">
            <a:spLocks/>
          </p:cNvSpPr>
          <p:nvPr/>
        </p:nvSpPr>
        <p:spPr>
          <a:xfrm>
            <a:off x="4487689" y="1461447"/>
            <a:ext cx="1267067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블로그</a:t>
            </a:r>
          </a:p>
        </p:txBody>
      </p:sp>
      <p:sp>
        <p:nvSpPr>
          <p:cNvPr id="20" name="제목 1">
            <a:extLst>
              <a:ext uri="{FF2B5EF4-FFF2-40B4-BE49-F238E27FC236}">
                <a16:creationId xmlns:a16="http://schemas.microsoft.com/office/drawing/2014/main" id="{75933FD0-EAE2-19B6-DED7-5DD4FF05ED83}"/>
              </a:ext>
            </a:extLst>
          </p:cNvPr>
          <p:cNvSpPr txBox="1">
            <a:spLocks/>
          </p:cNvSpPr>
          <p:nvPr/>
        </p:nvSpPr>
        <p:spPr>
          <a:xfrm>
            <a:off x="4487689" y="1935157"/>
            <a:ext cx="1267067" cy="361403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모두</a:t>
            </a:r>
          </a:p>
        </p:txBody>
      </p:sp>
      <p:sp>
        <p:nvSpPr>
          <p:cNvPr id="21" name="제목 1">
            <a:extLst>
              <a:ext uri="{FF2B5EF4-FFF2-40B4-BE49-F238E27FC236}">
                <a16:creationId xmlns:a16="http://schemas.microsoft.com/office/drawing/2014/main" id="{CBECD898-42D6-8FA6-1E1D-8DD54FDA512D}"/>
              </a:ext>
            </a:extLst>
          </p:cNvPr>
          <p:cNvSpPr txBox="1">
            <a:spLocks/>
          </p:cNvSpPr>
          <p:nvPr/>
        </p:nvSpPr>
        <p:spPr>
          <a:xfrm>
            <a:off x="2551092" y="3491634"/>
            <a:ext cx="1265628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유투브</a:t>
            </a:r>
          </a:p>
        </p:txBody>
      </p:sp>
      <p:sp>
        <p:nvSpPr>
          <p:cNvPr id="22" name="제목 1">
            <a:extLst>
              <a:ext uri="{FF2B5EF4-FFF2-40B4-BE49-F238E27FC236}">
                <a16:creationId xmlns:a16="http://schemas.microsoft.com/office/drawing/2014/main" id="{876FC93E-085B-159C-561F-6C290BFD9E7C}"/>
              </a:ext>
            </a:extLst>
          </p:cNvPr>
          <p:cNvSpPr txBox="1">
            <a:spLocks/>
          </p:cNvSpPr>
          <p:nvPr/>
        </p:nvSpPr>
        <p:spPr>
          <a:xfrm>
            <a:off x="2542453" y="3961025"/>
            <a:ext cx="1265628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카카오톡</a:t>
            </a:r>
          </a:p>
        </p:txBody>
      </p:sp>
      <p:sp>
        <p:nvSpPr>
          <p:cNvPr id="23" name="제목 1">
            <a:extLst>
              <a:ext uri="{FF2B5EF4-FFF2-40B4-BE49-F238E27FC236}">
                <a16:creationId xmlns:a16="http://schemas.microsoft.com/office/drawing/2014/main" id="{440AEC1A-F2A8-7CE0-98C1-6E1865CE4A53}"/>
              </a:ext>
            </a:extLst>
          </p:cNvPr>
          <p:cNvSpPr txBox="1">
            <a:spLocks/>
          </p:cNvSpPr>
          <p:nvPr/>
        </p:nvSpPr>
        <p:spPr>
          <a:xfrm>
            <a:off x="2568371" y="4488009"/>
            <a:ext cx="1265628" cy="361402"/>
          </a:xfrm>
          <a:prstGeom prst="rect">
            <a:avLst/>
          </a:prstGeom>
        </p:spPr>
        <p:txBody>
          <a:bodyPr lIns="76556" tIns="38278" rIns="76556" bIns="38278" anchor="ctr">
            <a:normAutofit fontScale="6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카카오스토리</a:t>
            </a:r>
          </a:p>
        </p:txBody>
      </p:sp>
      <p:sp>
        <p:nvSpPr>
          <p:cNvPr id="24" name="제목 1">
            <a:extLst>
              <a:ext uri="{FF2B5EF4-FFF2-40B4-BE49-F238E27FC236}">
                <a16:creationId xmlns:a16="http://schemas.microsoft.com/office/drawing/2014/main" id="{5022AB3B-7CE6-7A44-863A-8D2D683FC7CC}"/>
              </a:ext>
            </a:extLst>
          </p:cNvPr>
          <p:cNvSpPr txBox="1">
            <a:spLocks/>
          </p:cNvSpPr>
          <p:nvPr/>
        </p:nvSpPr>
        <p:spPr>
          <a:xfrm>
            <a:off x="2568371" y="5013554"/>
            <a:ext cx="1265628" cy="36284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ko-KR" altLang="en-US" sz="2009" dirty="0"/>
          </a:p>
        </p:txBody>
      </p:sp>
      <p:sp>
        <p:nvSpPr>
          <p:cNvPr id="25" name="제목 1">
            <a:extLst>
              <a:ext uri="{FF2B5EF4-FFF2-40B4-BE49-F238E27FC236}">
                <a16:creationId xmlns:a16="http://schemas.microsoft.com/office/drawing/2014/main" id="{34811ABD-11A1-148C-0AD7-923DDEC20008}"/>
              </a:ext>
            </a:extLst>
          </p:cNvPr>
          <p:cNvSpPr txBox="1">
            <a:spLocks/>
          </p:cNvSpPr>
          <p:nvPr/>
        </p:nvSpPr>
        <p:spPr>
          <a:xfrm>
            <a:off x="4517926" y="2431905"/>
            <a:ext cx="1265628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카페</a:t>
            </a:r>
          </a:p>
        </p:txBody>
      </p:sp>
      <p:sp>
        <p:nvSpPr>
          <p:cNvPr id="26" name="제목 1">
            <a:extLst>
              <a:ext uri="{FF2B5EF4-FFF2-40B4-BE49-F238E27FC236}">
                <a16:creationId xmlns:a16="http://schemas.microsoft.com/office/drawing/2014/main" id="{1082DBCE-A234-6B40-B4C3-3879B0059A2C}"/>
              </a:ext>
            </a:extLst>
          </p:cNvPr>
          <p:cNvSpPr txBox="1">
            <a:spLocks/>
          </p:cNvSpPr>
          <p:nvPr/>
        </p:nvSpPr>
        <p:spPr>
          <a:xfrm>
            <a:off x="4543843" y="2958890"/>
            <a:ext cx="1265628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중고나라</a:t>
            </a:r>
          </a:p>
        </p:txBody>
      </p:sp>
      <p:sp>
        <p:nvSpPr>
          <p:cNvPr id="27" name="제목 1">
            <a:extLst>
              <a:ext uri="{FF2B5EF4-FFF2-40B4-BE49-F238E27FC236}">
                <a16:creationId xmlns:a16="http://schemas.microsoft.com/office/drawing/2014/main" id="{9BE3B19F-5371-FE3C-EB43-5F451D91A3C1}"/>
              </a:ext>
            </a:extLst>
          </p:cNvPr>
          <p:cNvSpPr txBox="1">
            <a:spLocks/>
          </p:cNvSpPr>
          <p:nvPr/>
        </p:nvSpPr>
        <p:spPr>
          <a:xfrm>
            <a:off x="4543843" y="3485875"/>
            <a:ext cx="1265628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당근</a:t>
            </a:r>
          </a:p>
        </p:txBody>
      </p:sp>
      <p:sp>
        <p:nvSpPr>
          <p:cNvPr id="28" name="제목 1">
            <a:extLst>
              <a:ext uri="{FF2B5EF4-FFF2-40B4-BE49-F238E27FC236}">
                <a16:creationId xmlns:a16="http://schemas.microsoft.com/office/drawing/2014/main" id="{5CD3A49E-4ADC-5DCF-C88F-626705FF4E39}"/>
              </a:ext>
            </a:extLst>
          </p:cNvPr>
          <p:cNvSpPr txBox="1">
            <a:spLocks/>
          </p:cNvSpPr>
          <p:nvPr/>
        </p:nvSpPr>
        <p:spPr>
          <a:xfrm>
            <a:off x="4535204" y="3955265"/>
            <a:ext cx="1265628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 err="1"/>
              <a:t>헬로마켓</a:t>
            </a:r>
            <a:endParaRPr lang="ko-KR" altLang="en-US" sz="2009" dirty="0"/>
          </a:p>
        </p:txBody>
      </p:sp>
      <p:sp>
        <p:nvSpPr>
          <p:cNvPr id="29" name="제목 1">
            <a:extLst>
              <a:ext uri="{FF2B5EF4-FFF2-40B4-BE49-F238E27FC236}">
                <a16:creationId xmlns:a16="http://schemas.microsoft.com/office/drawing/2014/main" id="{6C2A2791-C5D6-9AE9-D66F-F4AC7C310103}"/>
              </a:ext>
            </a:extLst>
          </p:cNvPr>
          <p:cNvSpPr txBox="1">
            <a:spLocks/>
          </p:cNvSpPr>
          <p:nvPr/>
        </p:nvSpPr>
        <p:spPr>
          <a:xfrm>
            <a:off x="4561121" y="4482250"/>
            <a:ext cx="1265628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번개장터</a:t>
            </a:r>
          </a:p>
        </p:txBody>
      </p:sp>
      <p:sp>
        <p:nvSpPr>
          <p:cNvPr id="30" name="제목 1">
            <a:extLst>
              <a:ext uri="{FF2B5EF4-FFF2-40B4-BE49-F238E27FC236}">
                <a16:creationId xmlns:a16="http://schemas.microsoft.com/office/drawing/2014/main" id="{C751032B-C5DB-E86C-3911-DAA93EC4EAA8}"/>
              </a:ext>
            </a:extLst>
          </p:cNvPr>
          <p:cNvSpPr txBox="1">
            <a:spLocks/>
          </p:cNvSpPr>
          <p:nvPr/>
        </p:nvSpPr>
        <p:spPr>
          <a:xfrm>
            <a:off x="2522295" y="1841567"/>
            <a:ext cx="1267067" cy="361402"/>
          </a:xfrm>
          <a:prstGeom prst="rect">
            <a:avLst/>
          </a:prstGeom>
        </p:spPr>
        <p:txBody>
          <a:bodyPr lIns="76556" tIns="38278" rIns="76556" bIns="38278" anchor="ctr">
            <a:normAutofit fontScale="52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네이버 상호등록</a:t>
            </a:r>
            <a:endParaRPr lang="en-US" altLang="ko-KR" sz="2009" dirty="0"/>
          </a:p>
          <a:p>
            <a:pPr>
              <a:defRPr/>
            </a:pPr>
            <a:r>
              <a:rPr lang="ko-KR" altLang="en-US" sz="2009" dirty="0" err="1"/>
              <a:t>스마트플레이스</a:t>
            </a:r>
            <a:endParaRPr lang="ko-KR" altLang="en-US" sz="2009" dirty="0"/>
          </a:p>
        </p:txBody>
      </p:sp>
      <p:sp>
        <p:nvSpPr>
          <p:cNvPr id="31" name="제목 1">
            <a:extLst>
              <a:ext uri="{FF2B5EF4-FFF2-40B4-BE49-F238E27FC236}">
                <a16:creationId xmlns:a16="http://schemas.microsoft.com/office/drawing/2014/main" id="{D23EA3FD-DC44-4460-669D-E37D2A2A6811}"/>
              </a:ext>
            </a:extLst>
          </p:cNvPr>
          <p:cNvSpPr txBox="1">
            <a:spLocks/>
          </p:cNvSpPr>
          <p:nvPr/>
        </p:nvSpPr>
        <p:spPr>
          <a:xfrm>
            <a:off x="6574030" y="1926518"/>
            <a:ext cx="1265628" cy="361403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스토어 팜</a:t>
            </a:r>
          </a:p>
        </p:txBody>
      </p:sp>
      <p:sp>
        <p:nvSpPr>
          <p:cNvPr id="32" name="제목 1">
            <a:extLst>
              <a:ext uri="{FF2B5EF4-FFF2-40B4-BE49-F238E27FC236}">
                <a16:creationId xmlns:a16="http://schemas.microsoft.com/office/drawing/2014/main" id="{8C2D4820-A8FD-CF97-B39A-F00190C74AB0}"/>
              </a:ext>
            </a:extLst>
          </p:cNvPr>
          <p:cNvSpPr txBox="1">
            <a:spLocks/>
          </p:cNvSpPr>
          <p:nvPr/>
        </p:nvSpPr>
        <p:spPr>
          <a:xfrm>
            <a:off x="6602827" y="2423266"/>
            <a:ext cx="1267067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우체국</a:t>
            </a:r>
          </a:p>
        </p:txBody>
      </p:sp>
      <p:sp>
        <p:nvSpPr>
          <p:cNvPr id="33" name="제목 1">
            <a:extLst>
              <a:ext uri="{FF2B5EF4-FFF2-40B4-BE49-F238E27FC236}">
                <a16:creationId xmlns:a16="http://schemas.microsoft.com/office/drawing/2014/main" id="{D31FD33A-E2C4-3583-D477-54D2DEC3B0FA}"/>
              </a:ext>
            </a:extLst>
          </p:cNvPr>
          <p:cNvSpPr txBox="1">
            <a:spLocks/>
          </p:cNvSpPr>
          <p:nvPr/>
        </p:nvSpPr>
        <p:spPr>
          <a:xfrm>
            <a:off x="6630184" y="2950251"/>
            <a:ext cx="1265627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쇼핑몰</a:t>
            </a:r>
          </a:p>
        </p:txBody>
      </p:sp>
      <p:sp>
        <p:nvSpPr>
          <p:cNvPr id="34" name="제목 1">
            <a:extLst>
              <a:ext uri="{FF2B5EF4-FFF2-40B4-BE49-F238E27FC236}">
                <a16:creationId xmlns:a16="http://schemas.microsoft.com/office/drawing/2014/main" id="{89D3E95D-53E5-A325-02B3-CE185D91C469}"/>
              </a:ext>
            </a:extLst>
          </p:cNvPr>
          <p:cNvSpPr txBox="1">
            <a:spLocks/>
          </p:cNvSpPr>
          <p:nvPr/>
        </p:nvSpPr>
        <p:spPr>
          <a:xfrm>
            <a:off x="6630184" y="3477235"/>
            <a:ext cx="1265627" cy="361402"/>
          </a:xfrm>
          <a:prstGeom prst="rect">
            <a:avLst/>
          </a:prstGeom>
        </p:spPr>
        <p:txBody>
          <a:bodyPr lIns="76556" tIns="38278" rIns="76556" bIns="38278" anchor="ctr">
            <a:normAutofit fontScale="82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 err="1"/>
              <a:t>아이디어스</a:t>
            </a:r>
            <a:endParaRPr lang="ko-KR" altLang="en-US" sz="2009" dirty="0"/>
          </a:p>
        </p:txBody>
      </p:sp>
      <p:sp>
        <p:nvSpPr>
          <p:cNvPr id="35" name="제목 1">
            <a:extLst>
              <a:ext uri="{FF2B5EF4-FFF2-40B4-BE49-F238E27FC236}">
                <a16:creationId xmlns:a16="http://schemas.microsoft.com/office/drawing/2014/main" id="{59BD0181-3883-6F00-AA25-5DC057155639}"/>
              </a:ext>
            </a:extLst>
          </p:cNvPr>
          <p:cNvSpPr txBox="1">
            <a:spLocks/>
          </p:cNvSpPr>
          <p:nvPr/>
        </p:nvSpPr>
        <p:spPr>
          <a:xfrm>
            <a:off x="8100270" y="1945236"/>
            <a:ext cx="1265628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ko-KR" sz="2009" dirty="0"/>
              <a:t>11</a:t>
            </a:r>
            <a:r>
              <a:rPr lang="ko-KR" altLang="en-US" sz="2009" dirty="0"/>
              <a:t>번가</a:t>
            </a:r>
          </a:p>
        </p:txBody>
      </p:sp>
      <p:sp>
        <p:nvSpPr>
          <p:cNvPr id="36" name="제목 1">
            <a:extLst>
              <a:ext uri="{FF2B5EF4-FFF2-40B4-BE49-F238E27FC236}">
                <a16:creationId xmlns:a16="http://schemas.microsoft.com/office/drawing/2014/main" id="{AC5C471F-36A6-041C-5577-B09EF683E164}"/>
              </a:ext>
            </a:extLst>
          </p:cNvPr>
          <p:cNvSpPr txBox="1">
            <a:spLocks/>
          </p:cNvSpPr>
          <p:nvPr/>
        </p:nvSpPr>
        <p:spPr>
          <a:xfrm>
            <a:off x="8129067" y="2441984"/>
            <a:ext cx="1265628" cy="361403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/>
              <a:t>옥션</a:t>
            </a:r>
          </a:p>
        </p:txBody>
      </p:sp>
      <p:sp>
        <p:nvSpPr>
          <p:cNvPr id="37" name="제목 1">
            <a:extLst>
              <a:ext uri="{FF2B5EF4-FFF2-40B4-BE49-F238E27FC236}">
                <a16:creationId xmlns:a16="http://schemas.microsoft.com/office/drawing/2014/main" id="{6D87142A-0FBF-E11E-0D83-5D90B9E6C538}"/>
              </a:ext>
            </a:extLst>
          </p:cNvPr>
          <p:cNvSpPr txBox="1">
            <a:spLocks/>
          </p:cNvSpPr>
          <p:nvPr/>
        </p:nvSpPr>
        <p:spPr>
          <a:xfrm>
            <a:off x="8154984" y="2967529"/>
            <a:ext cx="1267067" cy="36284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 err="1"/>
              <a:t>지마켓</a:t>
            </a:r>
            <a:endParaRPr lang="ko-KR" altLang="en-US" sz="2009" dirty="0"/>
          </a:p>
        </p:txBody>
      </p:sp>
      <p:sp>
        <p:nvSpPr>
          <p:cNvPr id="38" name="제목 1">
            <a:extLst>
              <a:ext uri="{FF2B5EF4-FFF2-40B4-BE49-F238E27FC236}">
                <a16:creationId xmlns:a16="http://schemas.microsoft.com/office/drawing/2014/main" id="{38CDA498-C727-FFD9-0AA5-86BFD124BF4D}"/>
              </a:ext>
            </a:extLst>
          </p:cNvPr>
          <p:cNvSpPr txBox="1">
            <a:spLocks/>
          </p:cNvSpPr>
          <p:nvPr/>
        </p:nvSpPr>
        <p:spPr>
          <a:xfrm>
            <a:off x="8154984" y="3494514"/>
            <a:ext cx="1267067" cy="361402"/>
          </a:xfrm>
          <a:prstGeom prst="rect">
            <a:avLst/>
          </a:prstGeom>
        </p:spPr>
        <p:txBody>
          <a:bodyPr lIns="76556" tIns="38278" rIns="76556" bIns="38278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2009" dirty="0" err="1"/>
              <a:t>쿠팡</a:t>
            </a:r>
            <a:endParaRPr lang="ko-KR" altLang="en-US" sz="2009" dirty="0"/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207F2137-42F6-DF70-DF12-B1F2DACDF8FE}"/>
              </a:ext>
            </a:extLst>
          </p:cNvPr>
          <p:cNvSpPr/>
          <p:nvPr/>
        </p:nvSpPr>
        <p:spPr>
          <a:xfrm>
            <a:off x="6356613" y="1628470"/>
            <a:ext cx="3436919" cy="402293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507" dirty="0"/>
          </a:p>
        </p:txBody>
      </p:sp>
    </p:spTree>
    <p:extLst>
      <p:ext uri="{BB962C8B-B14F-4D97-AF65-F5344CB8AC3E}">
        <p14:creationId xmlns:p14="http://schemas.microsoft.com/office/powerpoint/2010/main" val="22092427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사업자등록증의 필요</a:t>
            </a:r>
          </a:p>
        </p:txBody>
      </p:sp>
      <p:sp>
        <p:nvSpPr>
          <p:cNvPr id="3" name="Rectangle 194">
            <a:extLst>
              <a:ext uri="{FF2B5EF4-FFF2-40B4-BE49-F238E27FC236}">
                <a16:creationId xmlns:a16="http://schemas.microsoft.com/office/drawing/2014/main" id="{8B85A538-0937-BF1D-5FED-AFC251727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6675" y="2371316"/>
            <a:ext cx="5819611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eaLnBrk="1" latinLnBrk="1" hangingPunct="1"/>
            <a:r>
              <a:rPr lang="ko-KR" altLang="en-US" sz="28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 피부양자 자격 상실</a:t>
            </a:r>
            <a:endParaRPr lang="en-US" altLang="ko-KR" sz="2800" b="1" dirty="0">
              <a:solidFill>
                <a:schemeClr val="bg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1" hangingPunct="1"/>
            <a:endParaRPr lang="en-US" altLang="ko-KR" sz="2800" b="1" dirty="0">
              <a:solidFill>
                <a:schemeClr val="bg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1" hangingPunct="1"/>
            <a:r>
              <a:rPr lang="ko-KR" altLang="en-US" sz="28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의료보험료 상승</a:t>
            </a:r>
            <a:endParaRPr lang="en-US" altLang="ko-KR" sz="2800" b="1" dirty="0">
              <a:solidFill>
                <a:schemeClr val="bg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1" hangingPunct="1"/>
            <a:r>
              <a:rPr lang="en-US" altLang="ko-KR" sz="28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8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매출과 소득에 따른 책정</a:t>
            </a:r>
            <a:r>
              <a:rPr lang="en-US" altLang="ko-KR" sz="28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800" dirty="0">
              <a:solidFill>
                <a:schemeClr val="bg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Rectangle 194">
            <a:extLst>
              <a:ext uri="{FF2B5EF4-FFF2-40B4-BE49-F238E27FC236}">
                <a16:creationId xmlns:a16="http://schemas.microsoft.com/office/drawing/2014/main" id="{05CE4309-A927-A3BC-ABFA-51CD79435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6675" y="5298510"/>
            <a:ext cx="620701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eaLnBrk="1" latinLnBrk="1" hangingPunct="1"/>
            <a:r>
              <a:rPr lang="ko-KR" altLang="en-US" sz="1800" b="1" dirty="0" err="1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시단위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농업인의 사례</a:t>
            </a:r>
            <a:endParaRPr lang="en-US" altLang="ko-KR" sz="1800" b="1" dirty="0">
              <a:solidFill>
                <a:schemeClr val="bg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1" hangingPunct="1"/>
            <a:endParaRPr lang="en-US" altLang="ko-KR" sz="1800" b="1" dirty="0">
              <a:solidFill>
                <a:schemeClr val="bg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1" hangingPunct="1"/>
            <a:r>
              <a:rPr lang="ko-KR" altLang="en-US" sz="1800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800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800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만원 </a:t>
            </a:r>
            <a:r>
              <a:rPr lang="ko-KR" altLang="en-US" sz="1800" dirty="0" err="1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납부시</a:t>
            </a:r>
            <a:r>
              <a:rPr lang="en-US" altLang="ko-KR" sz="1800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* 12</a:t>
            </a:r>
            <a:r>
              <a:rPr lang="ko-KR" altLang="en-US" sz="1800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r>
              <a:rPr lang="en-US" altLang="ko-KR" sz="1800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10</a:t>
            </a:r>
            <a:r>
              <a:rPr lang="ko-KR" altLang="en-US" sz="1800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800" dirty="0">
                <a:solidFill>
                  <a:schemeClr val="bg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en-US" altLang="ko-KR" sz="1800" dirty="0">
                <a:solidFill>
                  <a:schemeClr val="bg2">
                    <a:lumMod val="50000"/>
                  </a:schemeClr>
                </a:solidFill>
                <a:highlight>
                  <a:srgbClr val="00FFFF"/>
                </a:highlight>
                <a:latin typeface="맑은 고딕" panose="020B0503020000020004" pitchFamily="50" charset="-127"/>
                <a:ea typeface="맑은 고딕" panose="020B0503020000020004" pitchFamily="50" charset="-127"/>
              </a:rPr>
              <a:t>24,000,000</a:t>
            </a:r>
            <a:r>
              <a:rPr lang="ko-KR" altLang="en-US" sz="1800" dirty="0">
                <a:solidFill>
                  <a:schemeClr val="bg2">
                    <a:lumMod val="50000"/>
                  </a:schemeClr>
                </a:solidFill>
                <a:highlight>
                  <a:srgbClr val="00FFFF"/>
                </a:highlight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81DC807A-73B3-6BCC-A3C3-1A6634DC9ADA}"/>
              </a:ext>
            </a:extLst>
          </p:cNvPr>
          <p:cNvGrpSpPr/>
          <p:nvPr/>
        </p:nvGrpSpPr>
        <p:grpSpPr>
          <a:xfrm>
            <a:off x="458315" y="1336722"/>
            <a:ext cx="4782217" cy="5216069"/>
            <a:chOff x="458315" y="1247077"/>
            <a:chExt cx="4782217" cy="5216069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A4559B47-3B01-E924-E540-9BC3071A1A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8315" y="1247077"/>
              <a:ext cx="4782217" cy="953530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CAB149F7-0AC3-14B4-3D1F-DF34EE61F0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8315" y="2281671"/>
              <a:ext cx="4741621" cy="4181475"/>
            </a:xfrm>
            <a:prstGeom prst="rect">
              <a:avLst/>
            </a:prstGeom>
          </p:spPr>
        </p:pic>
        <p:sp>
          <p:nvSpPr>
            <p:cNvPr id="9" name="폭발: 14pt 8">
              <a:extLst>
                <a:ext uri="{FF2B5EF4-FFF2-40B4-BE49-F238E27FC236}">
                  <a16:creationId xmlns:a16="http://schemas.microsoft.com/office/drawing/2014/main" id="{E5654C8B-B4AF-9F8C-A6C8-8E98A37D2CBF}"/>
                </a:ext>
              </a:extLst>
            </p:cNvPr>
            <p:cNvSpPr/>
            <p:nvPr/>
          </p:nvSpPr>
          <p:spPr>
            <a:xfrm>
              <a:off x="1894229" y="3504923"/>
              <a:ext cx="2320235" cy="1272209"/>
            </a:xfrm>
            <a:prstGeom prst="irregularSeal2">
              <a:avLst/>
            </a:prstGeom>
            <a:noFill/>
            <a:ln w="3492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64BC6BA-BDD6-583B-59C4-AF9E1CF29E5C}"/>
              </a:ext>
            </a:extLst>
          </p:cNvPr>
          <p:cNvSpPr txBox="1"/>
          <p:nvPr/>
        </p:nvSpPr>
        <p:spPr>
          <a:xfrm>
            <a:off x="3441121" y="6510744"/>
            <a:ext cx="18357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>
                <a:solidFill>
                  <a:schemeClr val="bg2">
                    <a:lumMod val="25000"/>
                  </a:schemeClr>
                </a:solidFill>
              </a:rPr>
              <a:t>[</a:t>
            </a:r>
            <a:r>
              <a:rPr lang="ko-KR" altLang="en-US" sz="1000" dirty="0">
                <a:solidFill>
                  <a:schemeClr val="bg2">
                    <a:lumMod val="25000"/>
                  </a:schemeClr>
                </a:solidFill>
              </a:rPr>
              <a:t>출처 </a:t>
            </a:r>
            <a:r>
              <a:rPr lang="en-US" altLang="ko-KR" sz="1000" dirty="0">
                <a:solidFill>
                  <a:schemeClr val="bg2">
                    <a:lumMod val="25000"/>
                  </a:schemeClr>
                </a:solidFill>
              </a:rPr>
              <a:t>: </a:t>
            </a:r>
            <a:r>
              <a:rPr lang="ko-KR" altLang="en-US" sz="1000" dirty="0">
                <a:solidFill>
                  <a:schemeClr val="bg2">
                    <a:lumMod val="25000"/>
                  </a:schemeClr>
                </a:solidFill>
              </a:rPr>
              <a:t>보건복지부 홈페이지</a:t>
            </a:r>
            <a:r>
              <a:rPr lang="en-US" altLang="ko-KR" sz="1000" dirty="0">
                <a:solidFill>
                  <a:schemeClr val="bg2">
                    <a:lumMod val="25000"/>
                  </a:schemeClr>
                </a:solidFill>
              </a:rPr>
              <a:t>]</a:t>
            </a:r>
            <a:endParaRPr lang="ko-KR" altLang="en-US" sz="1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id="{825B9FD7-F4BE-C66F-F7B4-AC721584C7EE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사업자등록을 왜 싫어하나요</a:t>
            </a:r>
            <a:r>
              <a:rPr lang="en-US" altLang="ko-KR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?</a:t>
            </a:r>
            <a:endParaRPr lang="ko-KR" altLang="en-US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191109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4DB6E0FA-28AC-09B1-7946-8A62869712CA}"/>
              </a:ext>
            </a:extLst>
          </p:cNvPr>
          <p:cNvSpPr/>
          <p:nvPr/>
        </p:nvSpPr>
        <p:spPr>
          <a:xfrm>
            <a:off x="3075986" y="2692400"/>
            <a:ext cx="1968500" cy="977900"/>
          </a:xfrm>
          <a:prstGeom prst="roundRect">
            <a:avLst/>
          </a:prstGeom>
          <a:solidFill>
            <a:srgbClr val="EE7700"/>
          </a:solidFill>
          <a:ln w="2063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/>
              <a:t>식약처</a:t>
            </a:r>
            <a:endParaRPr lang="en-US" altLang="ko-KR" sz="2400" b="1" dirty="0"/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4216E439-C620-1023-746F-DEA9D6C00A3A}"/>
              </a:ext>
            </a:extLst>
          </p:cNvPr>
          <p:cNvSpPr/>
          <p:nvPr/>
        </p:nvSpPr>
        <p:spPr>
          <a:xfrm>
            <a:off x="6555798" y="4165624"/>
            <a:ext cx="1968500" cy="977900"/>
          </a:xfrm>
          <a:prstGeom prst="roundRect">
            <a:avLst/>
          </a:prstGeom>
          <a:solidFill>
            <a:srgbClr val="EE7700"/>
          </a:solidFill>
          <a:ln w="2063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/>
              <a:t>시군청</a:t>
            </a:r>
            <a:endParaRPr lang="ko-KR" altLang="en-US" sz="2400" b="1" dirty="0"/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9423FDEA-DC8C-1E0F-D256-CA8AE0BE1248}"/>
              </a:ext>
            </a:extLst>
          </p:cNvPr>
          <p:cNvSpPr/>
          <p:nvPr/>
        </p:nvSpPr>
        <p:spPr>
          <a:xfrm>
            <a:off x="3075986" y="4165624"/>
            <a:ext cx="1968500" cy="977900"/>
          </a:xfrm>
          <a:prstGeom prst="roundRect">
            <a:avLst/>
          </a:prstGeom>
          <a:solidFill>
            <a:srgbClr val="EE7700"/>
          </a:solidFill>
          <a:ln w="2063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/>
              <a:t>국세청</a:t>
            </a:r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A1FED711-92EE-2CBA-90D4-4784701E4726}"/>
              </a:ext>
            </a:extLst>
          </p:cNvPr>
          <p:cNvSpPr/>
          <p:nvPr/>
        </p:nvSpPr>
        <p:spPr>
          <a:xfrm>
            <a:off x="6555798" y="2692400"/>
            <a:ext cx="1968500" cy="977900"/>
          </a:xfrm>
          <a:prstGeom prst="roundRect">
            <a:avLst/>
          </a:prstGeom>
          <a:solidFill>
            <a:srgbClr val="EE7700"/>
          </a:solidFill>
          <a:ln w="2063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/>
              <a:t>HACCP </a:t>
            </a:r>
          </a:p>
          <a:p>
            <a:pPr algn="ctr"/>
            <a:r>
              <a:rPr lang="ko-KR" altLang="en-US" sz="2400" b="1" dirty="0"/>
              <a:t>인증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사과즙을 농업인이 농사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가공해 판매</a:t>
            </a:r>
          </a:p>
        </p:txBody>
      </p:sp>
      <p:pic>
        <p:nvPicPr>
          <p:cNvPr id="1026" name="Picture 2" descr="2d624c9d96d32a8de3db6aadd3baf611_1642574">
            <a:extLst>
              <a:ext uri="{FF2B5EF4-FFF2-40B4-BE49-F238E27FC236}">
                <a16:creationId xmlns:a16="http://schemas.microsoft.com/office/drawing/2014/main" id="{9280FB7C-1ADD-2889-A05B-2CE677BCA2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5" t="16142" r="52074" b="61112"/>
          <a:stretch/>
        </p:blipFill>
        <p:spPr bwMode="auto">
          <a:xfrm>
            <a:off x="4815892" y="3113685"/>
            <a:ext cx="1968500" cy="15599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93469B6D-99E2-3EFF-6727-3A8046D2342A}"/>
              </a:ext>
            </a:extLst>
          </p:cNvPr>
          <p:cNvSpPr/>
          <p:nvPr/>
        </p:nvSpPr>
        <p:spPr>
          <a:xfrm>
            <a:off x="838200" y="1444311"/>
            <a:ext cx="4807136" cy="11499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식품제조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·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가공업 영업등록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신고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식품소분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·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판매업 및 기타 영업신고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즉석판매제조가공업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 영업신고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223254E-FBF7-D622-B7CD-81BB8797EDA1}"/>
              </a:ext>
            </a:extLst>
          </p:cNvPr>
          <p:cNvSpPr txBox="1"/>
          <p:nvPr/>
        </p:nvSpPr>
        <p:spPr>
          <a:xfrm>
            <a:off x="3933152" y="1568127"/>
            <a:ext cx="1333667" cy="956544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시</a:t>
            </a:r>
            <a:r>
              <a:rPr lang="en-US" altLang="ko-KR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.</a:t>
            </a: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군청</a:t>
            </a:r>
            <a:endParaRPr lang="en-US" altLang="ko-KR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위생과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123439BD-A113-C40E-36AD-7C5A80A43202}"/>
              </a:ext>
            </a:extLst>
          </p:cNvPr>
          <p:cNvSpPr/>
          <p:nvPr/>
        </p:nvSpPr>
        <p:spPr>
          <a:xfrm>
            <a:off x="838200" y="5115389"/>
            <a:ext cx="4030102" cy="1149930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간이과세사업자</a:t>
            </a:r>
            <a:endParaRPr lang="en-US" altLang="ko-KR" sz="16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개인 면세사업자</a:t>
            </a:r>
            <a:endParaRPr lang="en-US" altLang="ko-KR" sz="16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개인 과세사업자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 겸업사업자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  <a:endParaRPr lang="ko-KR" altLang="en-US" sz="16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1DE285F-7D6F-54B6-354A-EEA68DAD8134}"/>
              </a:ext>
            </a:extLst>
          </p:cNvPr>
          <p:cNvSpPr txBox="1"/>
          <p:nvPr/>
        </p:nvSpPr>
        <p:spPr>
          <a:xfrm>
            <a:off x="3898368" y="5228974"/>
            <a:ext cx="1333667" cy="956544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세무서</a:t>
            </a:r>
            <a:endParaRPr lang="en-US" altLang="ko-KR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0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홈텍스</a:t>
            </a:r>
            <a:endParaRPr lang="ko-KR" altLang="en-US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053F176C-9111-E2F0-DDFE-AE98E3D020ED}"/>
              </a:ext>
            </a:extLst>
          </p:cNvPr>
          <p:cNvSpPr/>
          <p:nvPr/>
        </p:nvSpPr>
        <p:spPr>
          <a:xfrm>
            <a:off x="6446139" y="5501581"/>
            <a:ext cx="3831264" cy="411266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통신판매업 신고</a:t>
            </a:r>
            <a:endParaRPr lang="en-US" altLang="ko-KR" sz="24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B442D6D-799D-BC4B-7E29-F0C1B02069F1}"/>
              </a:ext>
            </a:extLst>
          </p:cNvPr>
          <p:cNvSpPr txBox="1"/>
          <p:nvPr/>
        </p:nvSpPr>
        <p:spPr>
          <a:xfrm>
            <a:off x="8944657" y="5216274"/>
            <a:ext cx="1333667" cy="95648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시</a:t>
            </a:r>
            <a:r>
              <a:rPr lang="en-US" altLang="ko-KR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.</a:t>
            </a: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군청</a:t>
            </a:r>
            <a:endParaRPr lang="en-US" altLang="ko-KR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정부</a:t>
            </a:r>
            <a:r>
              <a:rPr lang="en-US" altLang="ko-KR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24</a:t>
            </a:r>
            <a:endParaRPr lang="ko-KR" altLang="en-US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6D8E9E73-062A-4EAC-ACD6-4DFE187CB5DB}"/>
              </a:ext>
            </a:extLst>
          </p:cNvPr>
          <p:cNvSpPr/>
          <p:nvPr/>
        </p:nvSpPr>
        <p:spPr>
          <a:xfrm>
            <a:off x="6346720" y="1384410"/>
            <a:ext cx="4030102" cy="1149930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HACCP(</a:t>
            </a: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해썹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 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적용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(5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단계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, 2021</a:t>
            </a: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년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일반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HACCP(</a:t>
            </a: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해썹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소규모 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HACCP(</a:t>
            </a:r>
            <a:r>
              <a:rPr lang="ko-KR" altLang="en-US" sz="1600" b="1" dirty="0" err="1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해썹</a:t>
            </a:r>
            <a:r>
              <a:rPr lang="en-US" altLang="ko-KR" sz="1600" b="1" dirty="0">
                <a:solidFill>
                  <a:schemeClr val="bg2">
                    <a:lumMod val="50000"/>
                  </a:schemeClr>
                </a:solidFill>
                <a:latin typeface="나눔고딕" pitchFamily="2" charset="-127"/>
                <a:ea typeface="나눔고딕" pitchFamily="2" charset="-127"/>
              </a:rPr>
              <a:t>) </a:t>
            </a:r>
            <a:endParaRPr lang="ko-KR" altLang="en-US" sz="1600" b="1" dirty="0">
              <a:solidFill>
                <a:schemeClr val="bg2">
                  <a:lumMod val="50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60EB8C3-AF21-67FD-4027-39E685358E13}"/>
              </a:ext>
            </a:extLst>
          </p:cNvPr>
          <p:cNvSpPr txBox="1"/>
          <p:nvPr/>
        </p:nvSpPr>
        <p:spPr>
          <a:xfrm>
            <a:off x="9836988" y="1447136"/>
            <a:ext cx="1333667" cy="1015663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ko-KR" altLang="en-US" sz="20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지방식품의약품</a:t>
            </a:r>
            <a:endParaRPr lang="en-US" altLang="ko-KR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  <a:p>
            <a:pPr algn="ctr">
              <a:defRPr/>
            </a:pPr>
            <a:r>
              <a:rPr lang="ko-KR" altLang="en-US" sz="20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안전청</a:t>
            </a:r>
            <a:endParaRPr lang="ko-KR" altLang="en-US" sz="20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pic>
        <p:nvPicPr>
          <p:cNvPr id="6146" name="Picture 2" descr="매일사과해 사과즙(120ml 30포)">
            <a:extLst>
              <a:ext uri="{FF2B5EF4-FFF2-40B4-BE49-F238E27FC236}">
                <a16:creationId xmlns:a16="http://schemas.microsoft.com/office/drawing/2014/main" id="{14E019D4-4114-9C98-D13E-2A980300A0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8" t="30986" r="12257" b="4680"/>
          <a:stretch/>
        </p:blipFill>
        <p:spPr bwMode="auto">
          <a:xfrm>
            <a:off x="4823653" y="3029664"/>
            <a:ext cx="1960739" cy="1663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60505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C53307B0-9227-DF4B-8280-7DC8F5788EE3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농임업에</a:t>
            </a:r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필요한 지식</a:t>
            </a:r>
          </a:p>
        </p:txBody>
      </p:sp>
      <p:graphicFrame>
        <p:nvGraphicFramePr>
          <p:cNvPr id="19" name="표 19">
            <a:extLst>
              <a:ext uri="{FF2B5EF4-FFF2-40B4-BE49-F238E27FC236}">
                <a16:creationId xmlns:a16="http://schemas.microsoft.com/office/drawing/2014/main" id="{1AA1ABC3-9C99-26BF-E0CB-570DA6434736}"/>
              </a:ext>
            </a:extLst>
          </p:cNvPr>
          <p:cNvGraphicFramePr>
            <a:graphicFrameLocks noGrp="1"/>
          </p:cNvGraphicFramePr>
          <p:nvPr/>
        </p:nvGraphicFramePr>
        <p:xfrm>
          <a:off x="839244" y="2191220"/>
          <a:ext cx="9832929" cy="407624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77643">
                  <a:extLst>
                    <a:ext uri="{9D8B030D-6E8A-4147-A177-3AD203B41FA5}">
                      <a16:colId xmlns:a16="http://schemas.microsoft.com/office/drawing/2014/main" val="107048500"/>
                    </a:ext>
                  </a:extLst>
                </a:gridCol>
                <a:gridCol w="3277643">
                  <a:extLst>
                    <a:ext uri="{9D8B030D-6E8A-4147-A177-3AD203B41FA5}">
                      <a16:colId xmlns:a16="http://schemas.microsoft.com/office/drawing/2014/main" val="1416114557"/>
                    </a:ext>
                  </a:extLst>
                </a:gridCol>
                <a:gridCol w="3277643">
                  <a:extLst>
                    <a:ext uri="{9D8B030D-6E8A-4147-A177-3AD203B41FA5}">
                      <a16:colId xmlns:a16="http://schemas.microsoft.com/office/drawing/2014/main" val="2022771489"/>
                    </a:ext>
                  </a:extLst>
                </a:gridCol>
              </a:tblGrid>
              <a:tr h="10190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토양학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미생물학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 err="1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농약학</a:t>
                      </a:r>
                      <a:endParaRPr lang="ko-KR" altLang="en-US" sz="32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2829188"/>
                  </a:ext>
                </a:extLst>
              </a:tr>
              <a:tr h="10190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생리학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경영학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병리학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09604489"/>
                  </a:ext>
                </a:extLst>
              </a:tr>
              <a:tr h="10190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마케팅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유통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기초법률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8326131"/>
                  </a:ext>
                </a:extLst>
              </a:tr>
              <a:tr h="10190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전기공학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기계공학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전자공학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752010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10739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1EF929E2-B41E-9FA5-0C6E-8DFFC5D649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20"/>
          <a:stretch/>
        </p:blipFill>
        <p:spPr bwMode="auto">
          <a:xfrm>
            <a:off x="1833732" y="1202499"/>
            <a:ext cx="7999200" cy="54738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60218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농업환경의 변화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AA6DC753-4889-1D6D-9E93-9F5B1D247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59" y="1207294"/>
            <a:ext cx="7891933" cy="5425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73700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1" y="101600"/>
            <a:ext cx="9869182" cy="675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727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사과즙을 농업인이 판매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C53307B0-9227-DF4B-8280-7DC8F5788EE3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토지운용에 필요한 필수 정보 홈페이지</a:t>
            </a:r>
          </a:p>
        </p:txBody>
      </p:sp>
      <p:graphicFrame>
        <p:nvGraphicFramePr>
          <p:cNvPr id="7" name="표 10">
            <a:extLst>
              <a:ext uri="{FF2B5EF4-FFF2-40B4-BE49-F238E27FC236}">
                <a16:creationId xmlns:a16="http://schemas.microsoft.com/office/drawing/2014/main" id="{A7AF289B-227A-3937-1505-E3FB1F6F1DA8}"/>
              </a:ext>
            </a:extLst>
          </p:cNvPr>
          <p:cNvGraphicFramePr>
            <a:graphicFrameLocks noGrp="1"/>
          </p:cNvGraphicFramePr>
          <p:nvPr/>
        </p:nvGraphicFramePr>
        <p:xfrm>
          <a:off x="315933" y="1742710"/>
          <a:ext cx="11030354" cy="480587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62604">
                  <a:extLst>
                    <a:ext uri="{9D8B030D-6E8A-4147-A177-3AD203B41FA5}">
                      <a16:colId xmlns:a16="http://schemas.microsoft.com/office/drawing/2014/main" val="1514302263"/>
                    </a:ext>
                  </a:extLst>
                </a:gridCol>
                <a:gridCol w="5182416">
                  <a:extLst>
                    <a:ext uri="{9D8B030D-6E8A-4147-A177-3AD203B41FA5}">
                      <a16:colId xmlns:a16="http://schemas.microsoft.com/office/drawing/2014/main" val="826228776"/>
                    </a:ext>
                  </a:extLst>
                </a:gridCol>
                <a:gridCol w="3285334">
                  <a:extLst>
                    <a:ext uri="{9D8B030D-6E8A-4147-A177-3AD203B41FA5}">
                      <a16:colId xmlns:a16="http://schemas.microsoft.com/office/drawing/2014/main" val="3061521612"/>
                    </a:ext>
                  </a:extLst>
                </a:gridCol>
              </a:tblGrid>
              <a:tr h="493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홈페이지</a:t>
                      </a:r>
                      <a:r>
                        <a:rPr lang="en-US" altLang="ko-KR" sz="1600" b="1" dirty="0"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600" b="1" dirty="0"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검색명칭</a:t>
                      </a:r>
                      <a:r>
                        <a:rPr lang="en-US" altLang="ko-KR" sz="1600" b="1" dirty="0"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600" b="1" dirty="0"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이용 방안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주소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1472388"/>
                  </a:ext>
                </a:extLst>
              </a:tr>
              <a:tr h="493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카카오맵</a:t>
                      </a:r>
                      <a:endParaRPr lang="ko-KR" altLang="en-US" sz="1600" b="0" dirty="0">
                        <a:solidFill>
                          <a:schemeClr val="bg2">
                            <a:lumMod val="10000"/>
                          </a:schemeClr>
                        </a:solidFill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최신 위성사진 및</a:t>
                      </a:r>
                      <a:r>
                        <a:rPr lang="en-US" altLang="ko-KR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,</a:t>
                      </a:r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간략 지적도의 확인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dirty="0">
                          <a:ln>
                            <a:solidFill>
                              <a:schemeClr val="tx1">
                                <a:alpha val="1000"/>
                              </a:schemeClr>
                            </a:solidFill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map.kakao.com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09048181"/>
                  </a:ext>
                </a:extLst>
              </a:tr>
              <a:tr h="493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토지이음</a:t>
                      </a:r>
                      <a:endParaRPr lang="ko-KR" altLang="en-US" sz="1600" b="0" dirty="0">
                        <a:solidFill>
                          <a:schemeClr val="bg2">
                            <a:lumMod val="10000"/>
                          </a:schemeClr>
                        </a:solidFill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토지 규제 사항 확인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dirty="0">
                          <a:ln>
                            <a:solidFill>
                              <a:schemeClr val="tx1">
                                <a:alpha val="1000"/>
                              </a:schemeClr>
                            </a:solidFill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eum.go.kr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44022956"/>
                  </a:ext>
                </a:extLst>
              </a:tr>
              <a:tr h="493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등기부등본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등기부등본의 확인 및 출력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dirty="0">
                          <a:ln>
                            <a:solidFill>
                              <a:schemeClr val="tx1">
                                <a:alpha val="1000"/>
                              </a:schemeClr>
                            </a:solidFill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iros.go.kr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7710354"/>
                  </a:ext>
                </a:extLst>
              </a:tr>
              <a:tr h="493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일사편리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부동산종합증명서</a:t>
                      </a:r>
                      <a:r>
                        <a:rPr lang="en-US" altLang="ko-KR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,</a:t>
                      </a:r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민원신청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b="0" dirty="0">
                          <a:ln>
                            <a:solidFill>
                              <a:schemeClr val="tx1">
                                <a:alpha val="1000"/>
                              </a:schemeClr>
                            </a:solidFill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kras.go.kr:444</a:t>
                      </a:r>
                      <a:endParaRPr lang="ko-KR" altLang="en-US" sz="1600" b="0" dirty="0">
                        <a:solidFill>
                          <a:schemeClr val="bg2">
                            <a:lumMod val="10000"/>
                          </a:schemeClr>
                        </a:solidFill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66051030"/>
                  </a:ext>
                </a:extLst>
              </a:tr>
              <a:tr h="493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정부</a:t>
                      </a:r>
                      <a:r>
                        <a:rPr lang="en-US" altLang="ko-KR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24</a:t>
                      </a:r>
                      <a:endParaRPr lang="ko-KR" altLang="en-US" sz="1600" b="0" dirty="0">
                        <a:solidFill>
                          <a:schemeClr val="bg2">
                            <a:lumMod val="10000"/>
                          </a:schemeClr>
                        </a:solidFill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지적도 등 민원서류 출력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dirty="0">
                          <a:ln>
                            <a:solidFill>
                              <a:schemeClr val="tx1">
                                <a:alpha val="1000"/>
                              </a:schemeClr>
                            </a:solidFill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gov.kr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2128371"/>
                  </a:ext>
                </a:extLst>
              </a:tr>
              <a:tr h="493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대법원 경매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법원경매건의 내용 확인 및 경매 참여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b="0" dirty="0">
                          <a:ln>
                            <a:solidFill>
                              <a:schemeClr val="tx1">
                                <a:alpha val="1000"/>
                              </a:schemeClr>
                            </a:solidFill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courtauction.go.kr</a:t>
                      </a:r>
                      <a:endParaRPr lang="ko-KR" altLang="en-US" sz="1600" b="0" dirty="0">
                        <a:solidFill>
                          <a:schemeClr val="bg2">
                            <a:lumMod val="10000"/>
                          </a:schemeClr>
                        </a:solidFill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3850452"/>
                  </a:ext>
                </a:extLst>
              </a:tr>
              <a:tr h="493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국토실거래가</a:t>
                      </a:r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공개시스템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국토교통부에서 제공하는 등기한 부동산에 대한 실거래가 조회 서비스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b="0" dirty="0">
                          <a:ln>
                            <a:solidFill>
                              <a:schemeClr val="tx1">
                                <a:alpha val="1000"/>
                              </a:schemeClr>
                            </a:solidFill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rt.molit.go.kr</a:t>
                      </a:r>
                      <a:endParaRPr lang="ko-KR" altLang="en-US" sz="1600" b="0" dirty="0">
                        <a:solidFill>
                          <a:schemeClr val="bg2">
                            <a:lumMod val="10000"/>
                          </a:schemeClr>
                        </a:solidFill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6270254"/>
                  </a:ext>
                </a:extLst>
              </a:tr>
              <a:tr h="7709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랜디</a:t>
                      </a:r>
                      <a:r>
                        <a:rPr lang="en-US" altLang="ko-KR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_</a:t>
                      </a:r>
                      <a:r>
                        <a:rPr lang="en-US" altLang="ko-KR" sz="1600" b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i</a:t>
                      </a:r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토지분할</a:t>
                      </a:r>
                      <a:r>
                        <a:rPr lang="en-US" altLang="ko-KR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,</a:t>
                      </a:r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건축이 가능한 가상 시뮬레이션 제공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안드로이드폰 </a:t>
                      </a:r>
                      <a:r>
                        <a:rPr lang="en-US" altLang="ko-KR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:</a:t>
                      </a:r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플레이스토어</a:t>
                      </a:r>
                      <a:endParaRPr lang="en-US" altLang="ko-KR" sz="1600" b="0" dirty="0">
                        <a:solidFill>
                          <a:schemeClr val="bg2">
                            <a:lumMod val="10000"/>
                          </a:schemeClr>
                        </a:solidFill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  <a:p>
                      <a:pPr latinLnBrk="1"/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아이폰 </a:t>
                      </a:r>
                      <a:r>
                        <a:rPr lang="en-US" altLang="ko-KR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:</a:t>
                      </a:r>
                      <a:r>
                        <a:rPr lang="ko-KR" altLang="en-US" sz="16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앱스토어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918799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95377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4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2367418" y="389204"/>
            <a:ext cx="8859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부과세와 소득세</a:t>
            </a: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91E2BB86-8158-8134-3FE0-BD0653A073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47088" y="3149520"/>
            <a:ext cx="1392237" cy="154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algn="ctr" eaLnBrk="1" latinLnBrk="1" hangingPunct="1">
              <a:lnSpc>
                <a:spcPct val="130000"/>
              </a:lnSpc>
              <a:spcBef>
                <a:spcPct val="20000"/>
              </a:spcBef>
            </a:pPr>
            <a:r>
              <a:rPr lang="ko-KR" altLang="en-US" sz="3600" dirty="0">
                <a:solidFill>
                  <a:schemeClr val="bg1"/>
                </a:solidFill>
              </a:rPr>
              <a:t>누가</a:t>
            </a:r>
            <a:r>
              <a:rPr lang="en-US" altLang="ko-KR" sz="3600" dirty="0">
                <a:solidFill>
                  <a:schemeClr val="bg1"/>
                </a:solidFill>
              </a:rPr>
              <a:t>?</a:t>
            </a:r>
          </a:p>
          <a:p>
            <a:pPr algn="ctr" eaLnBrk="1" latinLnBrk="1" hangingPunct="1">
              <a:lnSpc>
                <a:spcPct val="130000"/>
              </a:lnSpc>
              <a:spcBef>
                <a:spcPct val="20000"/>
              </a:spcBef>
            </a:pPr>
            <a:r>
              <a:rPr lang="ko-KR" altLang="en-US" sz="3600" dirty="0">
                <a:solidFill>
                  <a:schemeClr val="bg1"/>
                </a:solidFill>
              </a:rPr>
              <a:t>얼마</a:t>
            </a:r>
            <a:r>
              <a:rPr lang="en-US" altLang="ko-KR" sz="3600" dirty="0">
                <a:solidFill>
                  <a:schemeClr val="bg1"/>
                </a:solidFill>
              </a:rPr>
              <a:t>?</a:t>
            </a:r>
            <a:endParaRPr lang="en-US" altLang="ko-KR" sz="2400" dirty="0">
              <a:solidFill>
                <a:schemeClr val="bg1"/>
              </a:solidFill>
            </a:endParaRPr>
          </a:p>
        </p:txBody>
      </p:sp>
      <p:sp>
        <p:nvSpPr>
          <p:cNvPr id="6" name="Text Box 9">
            <a:extLst>
              <a:ext uri="{FF2B5EF4-FFF2-40B4-BE49-F238E27FC236}">
                <a16:creationId xmlns:a16="http://schemas.microsoft.com/office/drawing/2014/main" id="{4BA6A294-EF80-A576-7325-1D4D0DCFC5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8850" y="3565445"/>
            <a:ext cx="1392238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algn="ctr" eaLnBrk="1" latinLnBrk="1" hangingPunct="1">
              <a:lnSpc>
                <a:spcPct val="130000"/>
              </a:lnSpc>
              <a:spcBef>
                <a:spcPct val="20000"/>
              </a:spcBef>
            </a:pPr>
            <a:r>
              <a:rPr lang="ko-KR" altLang="en-US" sz="3600" dirty="0">
                <a:solidFill>
                  <a:schemeClr val="bg1"/>
                </a:solidFill>
              </a:rPr>
              <a:t>상품</a:t>
            </a:r>
            <a:r>
              <a:rPr lang="en-US" altLang="ko-KR" sz="3600" dirty="0">
                <a:solidFill>
                  <a:schemeClr val="bg1"/>
                </a:solidFill>
              </a:rPr>
              <a:t>?</a:t>
            </a:r>
            <a:endParaRPr lang="en-US" altLang="ko-KR" sz="2400" dirty="0">
              <a:solidFill>
                <a:schemeClr val="bg1"/>
              </a:solidFill>
            </a:endParaRPr>
          </a:p>
        </p:txBody>
      </p:sp>
      <p:graphicFrame>
        <p:nvGraphicFramePr>
          <p:cNvPr id="7" name="다이어그램 6">
            <a:extLst>
              <a:ext uri="{FF2B5EF4-FFF2-40B4-BE49-F238E27FC236}">
                <a16:creationId xmlns:a16="http://schemas.microsoft.com/office/drawing/2014/main" id="{AB8C4968-8555-4889-8FF0-FA61E1EBC4BB}"/>
              </a:ext>
            </a:extLst>
          </p:cNvPr>
          <p:cNvGraphicFramePr/>
          <p:nvPr/>
        </p:nvGraphicFramePr>
        <p:xfrm>
          <a:off x="834195" y="1712525"/>
          <a:ext cx="10163175" cy="47907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88043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부가세와 소득세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4381AA0A-E979-ED45-71B8-6BE5807C90DF}"/>
              </a:ext>
            </a:extLst>
          </p:cNvPr>
          <p:cNvSpPr txBox="1">
            <a:spLocks/>
          </p:cNvSpPr>
          <p:nvPr/>
        </p:nvSpPr>
        <p:spPr>
          <a:xfrm>
            <a:off x="908937" y="1334377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과세와 면세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55A7229-ACD4-4D1C-BC2E-A5BCC145E8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475" y="2923156"/>
            <a:ext cx="4609141" cy="3189228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12B12F3B-B47A-5B52-E334-86C46A72E7BA}"/>
              </a:ext>
            </a:extLst>
          </p:cNvPr>
          <p:cNvGrpSpPr>
            <a:grpSpLocks/>
          </p:cNvGrpSpPr>
          <p:nvPr/>
        </p:nvGrpSpPr>
        <p:grpSpPr bwMode="auto">
          <a:xfrm>
            <a:off x="3627194" y="2142136"/>
            <a:ext cx="3195638" cy="3104356"/>
            <a:chOff x="3644900" y="2897011"/>
            <a:chExt cx="3196167" cy="2678290"/>
          </a:xfrm>
        </p:grpSpPr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E28A1D41-3915-BD03-779D-7E062B908386}"/>
                </a:ext>
              </a:extLst>
            </p:cNvPr>
            <p:cNvSpPr/>
            <p:nvPr/>
          </p:nvSpPr>
          <p:spPr>
            <a:xfrm>
              <a:off x="3644900" y="4876755"/>
              <a:ext cx="1918017" cy="698546"/>
            </a:xfrm>
            <a:prstGeom prst="ellipse">
              <a:avLst/>
            </a:prstGeom>
            <a:noFill/>
            <a:ln w="412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A624C6BE-CEF7-8543-FC39-DB8583F58974}"/>
                </a:ext>
              </a:extLst>
            </p:cNvPr>
            <p:cNvCxnSpPr/>
            <p:nvPr/>
          </p:nvCxnSpPr>
          <p:spPr>
            <a:xfrm rot="5400000">
              <a:off x="3600544" y="3608227"/>
              <a:ext cx="2024197" cy="601763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8">
              <a:extLst>
                <a:ext uri="{FF2B5EF4-FFF2-40B4-BE49-F238E27FC236}">
                  <a16:creationId xmlns:a16="http://schemas.microsoft.com/office/drawing/2014/main" id="{515DC456-22AD-F893-4402-21A87D055681}"/>
                </a:ext>
              </a:extLst>
            </p:cNvPr>
            <p:cNvCxnSpPr/>
            <p:nvPr/>
          </p:nvCxnSpPr>
          <p:spPr>
            <a:xfrm>
              <a:off x="4894470" y="2904949"/>
              <a:ext cx="1946597" cy="7939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2200F8E1-B2B9-47C1-1C02-D7C5AE40DD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9770" y="3001258"/>
              <a:ext cx="1669697" cy="364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27C1B65E-61EB-9BAB-A6BC-87A4FBE3CE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0544" y="2958354"/>
            <a:ext cx="4609141" cy="3138573"/>
          </a:xfrm>
          <a:prstGeom prst="rect">
            <a:avLst/>
          </a:prstGeom>
        </p:spPr>
      </p:pic>
      <p:sp>
        <p:nvSpPr>
          <p:cNvPr id="12" name="Rectangle 194">
            <a:extLst>
              <a:ext uri="{FF2B5EF4-FFF2-40B4-BE49-F238E27FC236}">
                <a16:creationId xmlns:a16="http://schemas.microsoft.com/office/drawing/2014/main" id="{3F80607D-A31F-E4E4-0B47-3ECB74EA9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7383" y="1847710"/>
            <a:ext cx="210819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eaLnBrk="1" latinLnBrk="1" hangingPunct="1"/>
            <a:r>
              <a:rPr lang="ko-KR" altLang="en-US" sz="6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2" charset="-127"/>
                <a:ea typeface="나눔고딕" pitchFamily="2" charset="-127"/>
              </a:rPr>
              <a:t>면 세</a:t>
            </a:r>
            <a:endParaRPr lang="en-US" altLang="ko-KR" sz="6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13" name="Rectangle 194">
            <a:extLst>
              <a:ext uri="{FF2B5EF4-FFF2-40B4-BE49-F238E27FC236}">
                <a16:creationId xmlns:a16="http://schemas.microsoft.com/office/drawing/2014/main" id="{483D7DA9-EFA9-B34D-C870-0F343FCBE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3697" y="1869037"/>
            <a:ext cx="210819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eaLnBrk="1" latinLnBrk="1" hangingPunct="1"/>
            <a:r>
              <a:rPr lang="ko-KR" altLang="en-US" sz="6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2" charset="-127"/>
                <a:ea typeface="나눔고딕" pitchFamily="2" charset="-127"/>
              </a:rPr>
              <a:t>과 세</a:t>
            </a:r>
            <a:endParaRPr lang="en-US" altLang="ko-KR" sz="6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2" charset="-127"/>
              <a:ea typeface="나눔고딕" pitchFamily="2" charset="-127"/>
            </a:endParaRPr>
          </a:p>
        </p:txBody>
      </p:sp>
      <p:grpSp>
        <p:nvGrpSpPr>
          <p:cNvPr id="14" name="그룹 1001">
            <a:extLst>
              <a:ext uri="{FF2B5EF4-FFF2-40B4-BE49-F238E27FC236}">
                <a16:creationId xmlns:a16="http://schemas.microsoft.com/office/drawing/2014/main" id="{372524DE-3C09-6C94-6A2E-FE689B67E7D5}"/>
              </a:ext>
            </a:extLst>
          </p:cNvPr>
          <p:cNvGrpSpPr/>
          <p:nvPr/>
        </p:nvGrpSpPr>
        <p:grpSpPr>
          <a:xfrm>
            <a:off x="10228117" y="1817002"/>
            <a:ext cx="1247559" cy="1179255"/>
            <a:chOff x="2735165" y="3305846"/>
            <a:chExt cx="4815384" cy="4496337"/>
          </a:xfrm>
        </p:grpSpPr>
        <p:pic>
          <p:nvPicPr>
            <p:cNvPr id="15" name="Object 3">
              <a:extLst>
                <a:ext uri="{FF2B5EF4-FFF2-40B4-BE49-F238E27FC236}">
                  <a16:creationId xmlns:a16="http://schemas.microsoft.com/office/drawing/2014/main" id="{CBCCF939-A02D-A983-9707-B9E26B5089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35165" y="3305846"/>
              <a:ext cx="4815384" cy="4496337"/>
            </a:xfrm>
            <a:prstGeom prst="rect">
              <a:avLst/>
            </a:prstGeom>
          </p:spPr>
        </p:pic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AA355FEA-3374-1A7D-13D4-07500C45E10F}"/>
              </a:ext>
            </a:extLst>
          </p:cNvPr>
          <p:cNvGrpSpPr/>
          <p:nvPr/>
        </p:nvGrpSpPr>
        <p:grpSpPr>
          <a:xfrm>
            <a:off x="873102" y="1809520"/>
            <a:ext cx="1085934" cy="1042290"/>
            <a:chOff x="1916242" y="3291067"/>
            <a:chExt cx="6171429" cy="6171429"/>
          </a:xfrm>
        </p:grpSpPr>
        <p:pic>
          <p:nvPicPr>
            <p:cNvPr id="17" name="Object 13">
              <a:extLst>
                <a:ext uri="{FF2B5EF4-FFF2-40B4-BE49-F238E27FC236}">
                  <a16:creationId xmlns:a16="http://schemas.microsoft.com/office/drawing/2014/main" id="{D77C6FFE-977A-E3E1-FDB6-B9F13755B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16242" y="3291067"/>
              <a:ext cx="6171429" cy="6171429"/>
            </a:xfrm>
            <a:prstGeom prst="rect">
              <a:avLst/>
            </a:prstGeom>
          </p:spPr>
        </p:pic>
      </p:grp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559E934-7501-F4D7-E33A-4EBB21487B88}"/>
              </a:ext>
            </a:extLst>
          </p:cNvPr>
          <p:cNvSpPr/>
          <p:nvPr/>
        </p:nvSpPr>
        <p:spPr>
          <a:xfrm>
            <a:off x="7094538" y="4197350"/>
            <a:ext cx="442911" cy="158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4BFBB56-23E4-E437-8EAF-9D6464AB193C}"/>
              </a:ext>
            </a:extLst>
          </p:cNvPr>
          <p:cNvSpPr/>
          <p:nvPr/>
        </p:nvSpPr>
        <p:spPr>
          <a:xfrm>
            <a:off x="8016866" y="4189170"/>
            <a:ext cx="442911" cy="158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CEAC5FA-DDF5-B82F-45C9-2422069EACA8}"/>
              </a:ext>
            </a:extLst>
          </p:cNvPr>
          <p:cNvSpPr/>
          <p:nvPr/>
        </p:nvSpPr>
        <p:spPr>
          <a:xfrm>
            <a:off x="7353301" y="3719068"/>
            <a:ext cx="384082" cy="167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DDCE4C3B-1D60-B991-50BD-46FD817ECD4E}"/>
              </a:ext>
            </a:extLst>
          </p:cNvPr>
          <p:cNvSpPr/>
          <p:nvPr/>
        </p:nvSpPr>
        <p:spPr>
          <a:xfrm>
            <a:off x="6931911" y="3459542"/>
            <a:ext cx="76108" cy="167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BF2E0A23-6EFA-245A-983D-991A018E37FF}"/>
              </a:ext>
            </a:extLst>
          </p:cNvPr>
          <p:cNvSpPr/>
          <p:nvPr/>
        </p:nvSpPr>
        <p:spPr>
          <a:xfrm>
            <a:off x="7073408" y="3459542"/>
            <a:ext cx="76108" cy="167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4639F9A-A5F9-6874-F667-52CD6758321B}"/>
              </a:ext>
            </a:extLst>
          </p:cNvPr>
          <p:cNvSpPr/>
          <p:nvPr/>
        </p:nvSpPr>
        <p:spPr>
          <a:xfrm>
            <a:off x="7214906" y="3459542"/>
            <a:ext cx="76108" cy="167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87298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사과를 도매업자가 파는 경우</a:t>
            </a:r>
          </a:p>
        </p:txBody>
      </p:sp>
      <p:sp>
        <p:nvSpPr>
          <p:cNvPr id="44" name="제목 1">
            <a:extLst>
              <a:ext uri="{FF2B5EF4-FFF2-40B4-BE49-F238E27FC236}">
                <a16:creationId xmlns:a16="http://schemas.microsoft.com/office/drawing/2014/main" id="{CEEF40FB-B365-7259-C0C4-2BB28C6C4B7D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부가세는 판매된 물건에 붙는 소비세</a:t>
            </a:r>
            <a:r>
              <a:rPr lang="en-US" altLang="ko-KR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!</a:t>
            </a:r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무조건 </a:t>
            </a:r>
            <a:r>
              <a:rPr lang="en-US" altLang="ko-KR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10%</a:t>
            </a:r>
            <a:endParaRPr lang="ko-KR" altLang="en-US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pic>
        <p:nvPicPr>
          <p:cNvPr id="2" name="그림 3">
            <a:extLst>
              <a:ext uri="{FF2B5EF4-FFF2-40B4-BE49-F238E27FC236}">
                <a16:creationId xmlns:a16="http://schemas.microsoft.com/office/drawing/2014/main" id="{E9FE05D0-8A11-D982-F408-09A1F2D2F1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060" y="1888039"/>
            <a:ext cx="8153150" cy="41966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9" name="잉크 8">
                <a:extLst>
                  <a:ext uri="{FF2B5EF4-FFF2-40B4-BE49-F238E27FC236}">
                    <a16:creationId xmlns:a16="http://schemas.microsoft.com/office/drawing/2014/main" id="{5828B3BC-80E6-29BC-0D26-EFA4D7DD681B}"/>
                  </a:ext>
                </a:extLst>
              </p14:cNvPr>
              <p14:cNvContentPartPr/>
              <p14:nvPr/>
            </p14:nvContentPartPr>
            <p14:xfrm>
              <a:off x="2225425" y="2512971"/>
              <a:ext cx="637920" cy="308880"/>
            </p14:xfrm>
          </p:contentPart>
        </mc:Choice>
        <mc:Fallback xmlns="">
          <p:pic>
            <p:nvPicPr>
              <p:cNvPr id="9" name="잉크 8">
                <a:extLst>
                  <a:ext uri="{FF2B5EF4-FFF2-40B4-BE49-F238E27FC236}">
                    <a16:creationId xmlns:a16="http://schemas.microsoft.com/office/drawing/2014/main" id="{5828B3BC-80E6-29BC-0D26-EFA4D7DD681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171425" y="2404971"/>
                <a:ext cx="745560" cy="524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0" name="잉크 9">
                <a:extLst>
                  <a:ext uri="{FF2B5EF4-FFF2-40B4-BE49-F238E27FC236}">
                    <a16:creationId xmlns:a16="http://schemas.microsoft.com/office/drawing/2014/main" id="{D652B01F-040F-6CA7-14B1-F691A471ED64}"/>
                  </a:ext>
                </a:extLst>
              </p14:cNvPr>
              <p14:cNvContentPartPr/>
              <p14:nvPr/>
            </p14:nvContentPartPr>
            <p14:xfrm>
              <a:off x="2562385" y="4609971"/>
              <a:ext cx="1663920" cy="389520"/>
            </p14:xfrm>
          </p:contentPart>
        </mc:Choice>
        <mc:Fallback xmlns="">
          <p:pic>
            <p:nvPicPr>
              <p:cNvPr id="10" name="잉크 9">
                <a:extLst>
                  <a:ext uri="{FF2B5EF4-FFF2-40B4-BE49-F238E27FC236}">
                    <a16:creationId xmlns:a16="http://schemas.microsoft.com/office/drawing/2014/main" id="{D652B01F-040F-6CA7-14B1-F691A471ED6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08385" y="4502331"/>
                <a:ext cx="1771560" cy="605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2" name="잉크 11">
                <a:extLst>
                  <a:ext uri="{FF2B5EF4-FFF2-40B4-BE49-F238E27FC236}">
                    <a16:creationId xmlns:a16="http://schemas.microsoft.com/office/drawing/2014/main" id="{13B5919F-AFA4-2AB7-BFF3-610FC62C8B61}"/>
                  </a:ext>
                </a:extLst>
              </p14:cNvPr>
              <p14:cNvContentPartPr/>
              <p14:nvPr/>
            </p14:nvContentPartPr>
            <p14:xfrm>
              <a:off x="4009222" y="5621676"/>
              <a:ext cx="1663920" cy="389520"/>
            </p14:xfrm>
          </p:contentPart>
        </mc:Choice>
        <mc:Fallback xmlns="">
          <p:pic>
            <p:nvPicPr>
              <p:cNvPr id="12" name="잉크 11">
                <a:extLst>
                  <a:ext uri="{FF2B5EF4-FFF2-40B4-BE49-F238E27FC236}">
                    <a16:creationId xmlns:a16="http://schemas.microsoft.com/office/drawing/2014/main" id="{13B5919F-AFA4-2AB7-BFF3-610FC62C8B6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955222" y="5514036"/>
                <a:ext cx="1771560" cy="605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855095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부가세와 소득세</a:t>
            </a:r>
          </a:p>
        </p:txBody>
      </p:sp>
      <p:sp>
        <p:nvSpPr>
          <p:cNvPr id="44" name="제목 1">
            <a:extLst>
              <a:ext uri="{FF2B5EF4-FFF2-40B4-BE49-F238E27FC236}">
                <a16:creationId xmlns:a16="http://schemas.microsoft.com/office/drawing/2014/main" id="{CEEF40FB-B365-7259-C0C4-2BB28C6C4B7D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신용카드</a:t>
            </a:r>
            <a:r>
              <a:rPr lang="en-US" altLang="ko-KR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,</a:t>
            </a:r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현금영수증 </a:t>
            </a:r>
            <a:r>
              <a:rPr lang="ko-KR" altLang="en-US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발행시</a:t>
            </a:r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부가세 확인 방법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B0BD31D-8A4A-7A63-AD68-685921924A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59" y="1988801"/>
            <a:ext cx="5355341" cy="4497724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</p:spPr>
      </p:pic>
      <p:sp>
        <p:nvSpPr>
          <p:cNvPr id="3" name="폭발: 14pt 2">
            <a:extLst>
              <a:ext uri="{FF2B5EF4-FFF2-40B4-BE49-F238E27FC236}">
                <a16:creationId xmlns:a16="http://schemas.microsoft.com/office/drawing/2014/main" id="{A736D2A9-6F83-E8B3-A15C-1E84D549C9A2}"/>
              </a:ext>
            </a:extLst>
          </p:cNvPr>
          <p:cNvSpPr/>
          <p:nvPr/>
        </p:nvSpPr>
        <p:spPr>
          <a:xfrm>
            <a:off x="3156834" y="4353883"/>
            <a:ext cx="4029075" cy="2580032"/>
          </a:xfrm>
          <a:prstGeom prst="irregularSeal2">
            <a:avLst/>
          </a:prstGeom>
          <a:noFill/>
          <a:ln w="349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Rectangle 194">
            <a:extLst>
              <a:ext uri="{FF2B5EF4-FFF2-40B4-BE49-F238E27FC236}">
                <a16:creationId xmlns:a16="http://schemas.microsoft.com/office/drawing/2014/main" id="{314D0D64-E08E-CAB8-8F18-FFE898F07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4799" y="2375615"/>
            <a:ext cx="4691487" cy="372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eaLnBrk="1" latinLnBrk="1" hangingPunct="1"/>
            <a:r>
              <a:rPr lang="ko-KR" altLang="en-US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간이과세사업자</a:t>
            </a:r>
            <a:r>
              <a:rPr lang="en-US" altLang="ko-KR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X</a:t>
            </a:r>
          </a:p>
          <a:p>
            <a:pPr eaLnBrk="1" latinLnBrk="1" hangingPunct="1"/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단 연간 매출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4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천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8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백만원 이상은 의무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)</a:t>
            </a:r>
          </a:p>
          <a:p>
            <a:pPr eaLnBrk="1" latinLnBrk="1" hangingPunct="1"/>
            <a:endParaRPr lang="en-US" altLang="ko-KR" sz="24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  <a:p>
            <a:pPr eaLnBrk="1" latinLnBrk="1" hangingPunct="1"/>
            <a:r>
              <a:rPr lang="ko-KR" altLang="en-US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면세사업자 </a:t>
            </a:r>
            <a:r>
              <a:rPr lang="en-US" altLang="ko-KR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X</a:t>
            </a:r>
          </a:p>
          <a:p>
            <a:pPr marL="457200" indent="-457200" eaLnBrk="1" latinLnBrk="1" hangingPunct="1">
              <a:buFontTx/>
              <a:buChar char="-"/>
            </a:pPr>
            <a:endParaRPr lang="en-US" altLang="ko-KR" sz="24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  <a:p>
            <a:pPr eaLnBrk="1" latinLnBrk="1" hangingPunct="1"/>
            <a:r>
              <a:rPr lang="ko-KR" altLang="en-US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과세사업자 </a:t>
            </a:r>
            <a:r>
              <a:rPr lang="en-US" altLang="ko-KR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?</a:t>
            </a:r>
            <a:r>
              <a:rPr lang="ko-KR" altLang="en-US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 </a:t>
            </a:r>
            <a:endParaRPr lang="en-US" altLang="ko-KR" sz="24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  <a:p>
            <a:pPr eaLnBrk="1" latinLnBrk="1" hangingPunct="1"/>
            <a:endParaRPr lang="en-US" altLang="ko-KR" sz="24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  <a:p>
            <a:pPr eaLnBrk="1" latinLnBrk="1" hangingPunct="1"/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면세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+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과세 겸업 사업자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: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안분신고</a:t>
            </a:r>
            <a:endParaRPr lang="en-US" altLang="ko-KR" sz="18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  <a:p>
            <a:pPr eaLnBrk="1" latinLnBrk="1" hangingPunct="1"/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  예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)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사업자등록증 업태</a:t>
            </a:r>
            <a:endParaRPr lang="en-US" altLang="ko-KR" sz="18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  <a:p>
            <a:pPr eaLnBrk="1" latinLnBrk="1" hangingPunct="1"/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업태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: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농업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–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작물재배업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면세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)</a:t>
            </a:r>
          </a:p>
          <a:p>
            <a:pPr eaLnBrk="1" latinLnBrk="1" hangingPunct="1"/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업태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: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도소매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–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과채주스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과세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409474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C8E183A2-14FA-D81C-4F51-A1040F085B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4661"/>
            <a:ext cx="12192000" cy="5788677"/>
          </a:xfrm>
          <a:prstGeom prst="rect">
            <a:avLst/>
          </a:prstGeom>
        </p:spPr>
      </p:pic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9E11F1AA-70B9-61C5-74ED-BA79A402EF1E}"/>
              </a:ext>
            </a:extLst>
          </p:cNvPr>
          <p:cNvCxnSpPr>
            <a:cxnSpLocks/>
          </p:cNvCxnSpPr>
          <p:nvPr/>
        </p:nvCxnSpPr>
        <p:spPr>
          <a:xfrm>
            <a:off x="4105275" y="3181350"/>
            <a:ext cx="7848600" cy="0"/>
          </a:xfrm>
          <a:prstGeom prst="line">
            <a:avLst/>
          </a:prstGeom>
          <a:ln w="60325" cmpd="sng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폭발: 14pt 3">
            <a:extLst>
              <a:ext uri="{FF2B5EF4-FFF2-40B4-BE49-F238E27FC236}">
                <a16:creationId xmlns:a16="http://schemas.microsoft.com/office/drawing/2014/main" id="{15471CD6-FAB3-FF92-7461-0222751BB094}"/>
              </a:ext>
            </a:extLst>
          </p:cNvPr>
          <p:cNvSpPr/>
          <p:nvPr/>
        </p:nvSpPr>
        <p:spPr>
          <a:xfrm>
            <a:off x="7096125" y="1209675"/>
            <a:ext cx="5391150" cy="2914650"/>
          </a:xfrm>
          <a:prstGeom prst="irregularSeal2">
            <a:avLst/>
          </a:prstGeom>
          <a:noFill/>
          <a:ln w="349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AFEFD1-B5AC-765A-E6FA-B288C36D4715}"/>
              </a:ext>
            </a:extLst>
          </p:cNvPr>
          <p:cNvSpPr txBox="1"/>
          <p:nvPr/>
        </p:nvSpPr>
        <p:spPr>
          <a:xfrm>
            <a:off x="9724685" y="168391"/>
            <a:ext cx="150233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>
                <a:solidFill>
                  <a:schemeClr val="bg2">
                    <a:lumMod val="25000"/>
                  </a:schemeClr>
                </a:solidFill>
              </a:rPr>
              <a:t>출처 </a:t>
            </a:r>
            <a:r>
              <a:rPr lang="en-US" altLang="ko-KR" sz="1000" dirty="0">
                <a:solidFill>
                  <a:schemeClr val="bg2">
                    <a:lumMod val="25000"/>
                  </a:schemeClr>
                </a:solidFill>
              </a:rPr>
              <a:t>: </a:t>
            </a:r>
            <a:r>
              <a:rPr lang="ko-KR" altLang="en-US" sz="1000" dirty="0" err="1">
                <a:solidFill>
                  <a:schemeClr val="bg2">
                    <a:lumMod val="25000"/>
                  </a:schemeClr>
                </a:solidFill>
              </a:rPr>
              <a:t>홈텍스</a:t>
            </a:r>
            <a:r>
              <a:rPr lang="ko-KR" altLang="en-US" sz="1000" dirty="0">
                <a:solidFill>
                  <a:schemeClr val="bg2">
                    <a:lumMod val="25000"/>
                  </a:schemeClr>
                </a:solidFill>
              </a:rPr>
              <a:t> 홈페이지</a:t>
            </a:r>
          </a:p>
        </p:txBody>
      </p:sp>
    </p:spTree>
    <p:extLst>
      <p:ext uri="{BB962C8B-B14F-4D97-AF65-F5344CB8AC3E}">
        <p14:creationId xmlns:p14="http://schemas.microsoft.com/office/powerpoint/2010/main" val="32428687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부가세와 소득세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4381AA0A-E979-ED45-71B8-6BE5807C90DF}"/>
              </a:ext>
            </a:extLst>
          </p:cNvPr>
          <p:cNvSpPr txBox="1">
            <a:spLocks/>
          </p:cNvSpPr>
          <p:nvPr/>
        </p:nvSpPr>
        <p:spPr>
          <a:xfrm>
            <a:off x="908937" y="1334377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부가세 환급에 대하여</a:t>
            </a:r>
          </a:p>
        </p:txBody>
      </p:sp>
      <p:graphicFrame>
        <p:nvGraphicFramePr>
          <p:cNvPr id="24" name="다이어그램 23">
            <a:extLst>
              <a:ext uri="{FF2B5EF4-FFF2-40B4-BE49-F238E27FC236}">
                <a16:creationId xmlns:a16="http://schemas.microsoft.com/office/drawing/2014/main" id="{9CBD71A4-DBB8-8C6C-D376-13B1EDC62AF8}"/>
              </a:ext>
            </a:extLst>
          </p:cNvPr>
          <p:cNvGraphicFramePr/>
          <p:nvPr/>
        </p:nvGraphicFramePr>
        <p:xfrm>
          <a:off x="2055377" y="1752584"/>
          <a:ext cx="7768354" cy="4235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25243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BF5D26B2-6E67-3858-AC95-2ECB22827D6C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9C00D5-CC15-ADC8-A7DE-88041FF52F3B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부가세 환급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DFEAC39E-F49D-24E0-D342-F541B2542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1345" y="1445467"/>
            <a:ext cx="6189719" cy="4881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폭발: 14pt 6">
            <a:extLst>
              <a:ext uri="{FF2B5EF4-FFF2-40B4-BE49-F238E27FC236}">
                <a16:creationId xmlns:a16="http://schemas.microsoft.com/office/drawing/2014/main" id="{DA25F1EA-53CD-6A51-1911-F37116DC3144}"/>
              </a:ext>
            </a:extLst>
          </p:cNvPr>
          <p:cNvSpPr/>
          <p:nvPr/>
        </p:nvSpPr>
        <p:spPr>
          <a:xfrm>
            <a:off x="2797765" y="2714197"/>
            <a:ext cx="5933414" cy="3752960"/>
          </a:xfrm>
          <a:prstGeom prst="irregularSeal2">
            <a:avLst/>
          </a:prstGeom>
          <a:noFill/>
          <a:ln w="349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177F18-3674-E0DF-7451-2132BFB41C35}"/>
              </a:ext>
            </a:extLst>
          </p:cNvPr>
          <p:cNvSpPr txBox="1"/>
          <p:nvPr/>
        </p:nvSpPr>
        <p:spPr>
          <a:xfrm>
            <a:off x="8090570" y="4165827"/>
            <a:ext cx="547035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chemeClr val="bg2">
                    <a:lumMod val="25000"/>
                  </a:schemeClr>
                </a:solidFill>
              </a:rPr>
              <a:t>일반과세사업자</a:t>
            </a:r>
            <a:endParaRPr lang="en-US" altLang="ko-KR" sz="20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en-US" altLang="ko-KR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25000"/>
                  </a:schemeClr>
                </a:solidFill>
              </a:rPr>
              <a:t>세금계산서 발행 해야 부가세 환급</a:t>
            </a:r>
            <a:endParaRPr lang="en-US" altLang="ko-KR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1038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부가세와 소득세</a:t>
            </a:r>
          </a:p>
        </p:txBody>
      </p:sp>
      <p:sp>
        <p:nvSpPr>
          <p:cNvPr id="44" name="제목 1">
            <a:extLst>
              <a:ext uri="{FF2B5EF4-FFF2-40B4-BE49-F238E27FC236}">
                <a16:creationId xmlns:a16="http://schemas.microsoft.com/office/drawing/2014/main" id="{CEEF40FB-B365-7259-C0C4-2BB28C6C4B7D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신용카드</a:t>
            </a:r>
            <a:r>
              <a:rPr lang="en-US" altLang="ko-KR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,</a:t>
            </a:r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현금영수증 </a:t>
            </a:r>
            <a:r>
              <a:rPr lang="ko-KR" altLang="en-US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발행시</a:t>
            </a:r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부가세 확인 방법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B0BD31D-8A4A-7A63-AD68-685921924A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59" y="1988801"/>
            <a:ext cx="5355341" cy="4497724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</p:spPr>
      </p:pic>
      <p:sp>
        <p:nvSpPr>
          <p:cNvPr id="3" name="폭발: 14pt 2">
            <a:extLst>
              <a:ext uri="{FF2B5EF4-FFF2-40B4-BE49-F238E27FC236}">
                <a16:creationId xmlns:a16="http://schemas.microsoft.com/office/drawing/2014/main" id="{A736D2A9-6F83-E8B3-A15C-1E84D549C9A2}"/>
              </a:ext>
            </a:extLst>
          </p:cNvPr>
          <p:cNvSpPr/>
          <p:nvPr/>
        </p:nvSpPr>
        <p:spPr>
          <a:xfrm>
            <a:off x="3156834" y="4353883"/>
            <a:ext cx="4029075" cy="2580032"/>
          </a:xfrm>
          <a:prstGeom prst="irregularSeal2">
            <a:avLst/>
          </a:prstGeom>
          <a:noFill/>
          <a:ln w="349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Rectangle 194">
            <a:extLst>
              <a:ext uri="{FF2B5EF4-FFF2-40B4-BE49-F238E27FC236}">
                <a16:creationId xmlns:a16="http://schemas.microsoft.com/office/drawing/2014/main" id="{314D0D64-E08E-CAB8-8F18-FFE898F07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4799" y="2375615"/>
            <a:ext cx="4691487" cy="372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9pPr>
          </a:lstStyle>
          <a:p>
            <a:pPr eaLnBrk="1" latinLnBrk="1" hangingPunct="1"/>
            <a:r>
              <a:rPr lang="ko-KR" altLang="en-US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간이과세사업자</a:t>
            </a:r>
            <a:r>
              <a:rPr lang="en-US" altLang="ko-KR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X</a:t>
            </a:r>
          </a:p>
          <a:p>
            <a:pPr eaLnBrk="1" latinLnBrk="1" hangingPunct="1"/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단 연간 매출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4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천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8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백만원 이상은 의무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)</a:t>
            </a:r>
          </a:p>
          <a:p>
            <a:pPr eaLnBrk="1" latinLnBrk="1" hangingPunct="1"/>
            <a:endParaRPr lang="en-US" altLang="ko-KR" sz="24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  <a:p>
            <a:pPr eaLnBrk="1" latinLnBrk="1" hangingPunct="1"/>
            <a:r>
              <a:rPr lang="ko-KR" altLang="en-US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면세사업자 </a:t>
            </a:r>
            <a:r>
              <a:rPr lang="en-US" altLang="ko-KR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X</a:t>
            </a:r>
          </a:p>
          <a:p>
            <a:pPr marL="457200" indent="-457200" eaLnBrk="1" latinLnBrk="1" hangingPunct="1">
              <a:buFontTx/>
              <a:buChar char="-"/>
            </a:pPr>
            <a:endParaRPr lang="en-US" altLang="ko-KR" sz="24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  <a:p>
            <a:pPr eaLnBrk="1" latinLnBrk="1" hangingPunct="1"/>
            <a:r>
              <a:rPr lang="ko-KR" altLang="en-US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과세사업자 </a:t>
            </a:r>
            <a:r>
              <a:rPr lang="en-US" altLang="ko-KR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?</a:t>
            </a:r>
            <a:r>
              <a:rPr lang="ko-KR" altLang="en-US" sz="24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 </a:t>
            </a:r>
            <a:endParaRPr lang="en-US" altLang="ko-KR" sz="24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  <a:p>
            <a:pPr eaLnBrk="1" latinLnBrk="1" hangingPunct="1"/>
            <a:endParaRPr lang="en-US" altLang="ko-KR" sz="24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  <a:p>
            <a:pPr eaLnBrk="1" latinLnBrk="1" hangingPunct="1"/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면세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+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과세 겸업 사업자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: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안분신고</a:t>
            </a:r>
            <a:endParaRPr lang="en-US" altLang="ko-KR" sz="18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  <a:p>
            <a:pPr eaLnBrk="1" latinLnBrk="1" hangingPunct="1"/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  예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)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사업자등록증 업태</a:t>
            </a:r>
            <a:endParaRPr lang="en-US" altLang="ko-KR" sz="18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  <a:p>
            <a:pPr eaLnBrk="1" latinLnBrk="1" hangingPunct="1"/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업태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: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농업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–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작물재배업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면세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)</a:t>
            </a:r>
          </a:p>
          <a:p>
            <a:pPr eaLnBrk="1" latinLnBrk="1" hangingPunct="1"/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 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업태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: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도소매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– 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과채주스 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과세</a:t>
            </a:r>
            <a:r>
              <a:rPr lang="en-US" altLang="ko-KR" sz="18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553592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9EDA9F0-101F-367F-F445-BD22C280DA7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0B0C5-4EF7-AE82-B0EF-95933E503F90}"/>
              </a:ext>
            </a:extLst>
          </p:cNvPr>
          <p:cNvSpPr txBox="1"/>
          <p:nvPr/>
        </p:nvSpPr>
        <p:spPr>
          <a:xfrm>
            <a:off x="4601029" y="401904"/>
            <a:ext cx="66257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부가세 환급 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안분계산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2456DB-B4D8-FAC1-0402-CBC5BBB5A49B}"/>
              </a:ext>
            </a:extLst>
          </p:cNvPr>
          <p:cNvSpPr txBox="1"/>
          <p:nvPr/>
        </p:nvSpPr>
        <p:spPr>
          <a:xfrm>
            <a:off x="1329742" y="1610627"/>
            <a:ext cx="91477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공통매입세액 안분계산 </a:t>
            </a:r>
            <a:endParaRPr lang="en-US" altLang="ko-KR" sz="2400" b="1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  <a:p>
            <a:pPr algn="r"/>
            <a:endParaRPr lang="en-US" altLang="ko-KR" sz="24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r"/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면세 사업 매입세액은 부가세를 공제 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X</a:t>
            </a:r>
          </a:p>
          <a:p>
            <a:pPr algn="r"/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겸업사업자는 과세사업과 면세사업 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공통으로 사용되는 공통매입세액을 안분해서 과세사업 관련 부가세만 공제 </a:t>
            </a:r>
            <a:endParaRPr lang="en-US" altLang="ko-K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127110-0F7C-8976-F2C4-47F33B198F8A}"/>
              </a:ext>
            </a:extLst>
          </p:cNvPr>
          <p:cNvSpPr txBox="1"/>
          <p:nvPr/>
        </p:nvSpPr>
        <p:spPr>
          <a:xfrm>
            <a:off x="1329742" y="3831312"/>
            <a:ext cx="91477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예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1) </a:t>
            </a:r>
            <a:r>
              <a:rPr lang="ko-KR" altLang="en-US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절임배추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 </a:t>
            </a:r>
            <a:r>
              <a:rPr lang="ko-KR" altLang="en-US" sz="2400" b="1" dirty="0">
                <a:solidFill>
                  <a:srgbClr val="FF0000"/>
                </a:solidFill>
                <a:latin typeface="+mn-ea"/>
              </a:rPr>
              <a:t>일반과세사업자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를 한 경우 </a:t>
            </a:r>
            <a:endParaRPr lang="en-US" altLang="ko-KR" sz="2400" b="1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  <a:p>
            <a:pPr algn="r"/>
            <a:r>
              <a:rPr lang="ko-KR" alt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절임배추</a:t>
            </a:r>
            <a:r>
              <a:rPr lang="ko-KR" altLang="en-US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가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면세계산서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면세사업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으로 부가세 공제 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x</a:t>
            </a:r>
            <a:endParaRPr lang="en-US" altLang="ko-K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20226DA-FB6A-2D97-2AC8-C64D447A6ECE}"/>
              </a:ext>
            </a:extLst>
          </p:cNvPr>
          <p:cNvSpPr txBox="1"/>
          <p:nvPr/>
        </p:nvSpPr>
        <p:spPr>
          <a:xfrm>
            <a:off x="1329742" y="4976254"/>
            <a:ext cx="91477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예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2) 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농업인 사과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사과즙을 판매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겸업 </a:t>
            </a:r>
            <a:r>
              <a:rPr lang="ko-KR" altLang="en-US" sz="2400" b="1" dirty="0">
                <a:solidFill>
                  <a:srgbClr val="FF0000"/>
                </a:solidFill>
                <a:latin typeface="+mn-ea"/>
              </a:rPr>
              <a:t>일반과세사업자</a:t>
            </a:r>
            <a:endParaRPr lang="en-US" altLang="ko-K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r"/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사과 면세계산서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사과즙은 세금계산서</a:t>
            </a:r>
            <a:endParaRPr lang="en-US" altLang="ko-KR" sz="24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r"/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사과와 사과즙의 세액을 안분하여 </a:t>
            </a:r>
            <a:r>
              <a:rPr lang="ko-KR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과세분만 부가세 공제</a:t>
            </a:r>
            <a:endParaRPr lang="en-US" altLang="ko-K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012670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53DD6A0-0284-D2B3-BED0-7B79CB947604}"/>
              </a:ext>
            </a:extLst>
          </p:cNvPr>
          <p:cNvSpPr txBox="1"/>
          <p:nvPr/>
        </p:nvSpPr>
        <p:spPr>
          <a:xfrm>
            <a:off x="10184768" y="6463146"/>
            <a:ext cx="15856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>
                <a:solidFill>
                  <a:schemeClr val="bg2">
                    <a:lumMod val="25000"/>
                  </a:schemeClr>
                </a:solidFill>
              </a:rPr>
              <a:t>출처 </a:t>
            </a:r>
            <a:r>
              <a:rPr lang="en-US" altLang="ko-KR" sz="1000" dirty="0">
                <a:solidFill>
                  <a:schemeClr val="bg2">
                    <a:lumMod val="25000"/>
                  </a:schemeClr>
                </a:solidFill>
              </a:rPr>
              <a:t>: </a:t>
            </a:r>
            <a:r>
              <a:rPr lang="ko-KR" altLang="en-US" sz="1000" dirty="0">
                <a:solidFill>
                  <a:schemeClr val="bg2">
                    <a:lumMod val="25000"/>
                  </a:schemeClr>
                </a:solidFill>
              </a:rPr>
              <a:t>국가법령정보센터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A8CE54F-ED00-8101-30D6-BAE7F8CD5288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E076B2-DAEA-4EB2-A641-0BE21F9DABED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농업용 기자재의 환급 신청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05675BFE-F678-FCD2-977C-822CBC27363B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관련 법령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912D36-70FE-576A-AB15-66A6C57A37C3}"/>
              </a:ext>
            </a:extLst>
          </p:cNvPr>
          <p:cNvSpPr txBox="1"/>
          <p:nvPr/>
        </p:nvSpPr>
        <p:spPr>
          <a:xfrm>
            <a:off x="190499" y="1577637"/>
            <a:ext cx="11579959" cy="49901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■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농ㆍ축산ㆍ임ㆍ어업용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기자재 및 석유류에 대한 부가가치세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영세율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및 면세 적용 등에 관한 특례규정 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[별표 5] &lt;개정 2023. 2. 28.&gt;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부가가치세 환급이 적용되는 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농ㆍ임업용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기자재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조제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호 관련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1.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농업ㆍ임업용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필름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비닐하우스용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보온못자리용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작물피복용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과수 또는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수실류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樹實類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재배용에 한정한다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과 그 부속자재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비닐 고정용 패드 및 클립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파이프조리개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고정구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및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연결핀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파이프꽂이에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한정한다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농업ㆍ임업용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파이프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작물재배용 및 축산업용 비닐하우스와 과수 또는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수실류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재배용에 한정한다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3.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농업ㆍ임업용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포장상자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종이재질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의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농산물ㆍ임산물ㆍ축산물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포장용에 한정한다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4.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농업ㆍ임업용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폴리프로필렌 포대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곡물 포장용에 한정한다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5.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과일 봉지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과일의 병충해 방지 및 상품성 향상을 위해 열매에 씌우는 봉지에 한정한다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algn="r">
              <a:lnSpc>
                <a:spcPct val="200000"/>
              </a:lnSpc>
            </a:pP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….(</a:t>
            </a:r>
            <a:r>
              <a:rPr lang="ko-KR" alt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그외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 내용은 농협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,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국가법령정보센터에서 확인 가능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)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BF5D26B2-6E67-3858-AC95-2ECB22827D6C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9C00D5-CC15-ADC8-A7DE-88041FF52F3B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농업용 기자재의 환급 신청</a:t>
            </a:r>
          </a:p>
        </p:txBody>
      </p:sp>
      <p:graphicFrame>
        <p:nvGraphicFramePr>
          <p:cNvPr id="2" name="표 19">
            <a:extLst>
              <a:ext uri="{FF2B5EF4-FFF2-40B4-BE49-F238E27FC236}">
                <a16:creationId xmlns:a16="http://schemas.microsoft.com/office/drawing/2014/main" id="{B4861EED-E7F0-B68E-2341-1203463632BB}"/>
              </a:ext>
            </a:extLst>
          </p:cNvPr>
          <p:cNvGraphicFramePr>
            <a:graphicFrameLocks noGrp="1"/>
          </p:cNvGraphicFramePr>
          <p:nvPr/>
        </p:nvGraphicFramePr>
        <p:xfrm>
          <a:off x="244929" y="1622879"/>
          <a:ext cx="11346283" cy="8433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72791">
                  <a:extLst>
                    <a:ext uri="{9D8B030D-6E8A-4147-A177-3AD203B41FA5}">
                      <a16:colId xmlns:a16="http://schemas.microsoft.com/office/drawing/2014/main" val="866665684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3367788357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2386277644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3521873931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849553341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3926952494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2143220953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3803653634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1199991633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2429585728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832511969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3488851229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1082850985"/>
                    </a:ext>
                  </a:extLst>
                </a:gridCol>
              </a:tblGrid>
              <a:tr h="326571">
                <a:tc>
                  <a:txBody>
                    <a:bodyPr/>
                    <a:lstStyle/>
                    <a:p>
                      <a:pPr latinLnBrk="1"/>
                      <a:endParaRPr lang="ko-KR" alt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5352342"/>
                  </a:ext>
                </a:extLst>
              </a:tr>
              <a:tr h="4775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C00000"/>
                          </a:solidFill>
                        </a:rPr>
                        <a:t>1</a:t>
                      </a:r>
                      <a:r>
                        <a:rPr lang="ko-KR" altLang="en-US" b="1" dirty="0">
                          <a:solidFill>
                            <a:srgbClr val="C00000"/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2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3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C00000"/>
                          </a:solidFill>
                        </a:rPr>
                        <a:t>4</a:t>
                      </a:r>
                      <a:r>
                        <a:rPr lang="ko-KR" altLang="en-US" b="1" dirty="0">
                          <a:solidFill>
                            <a:srgbClr val="C00000"/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5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6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C00000"/>
                          </a:solidFill>
                        </a:rPr>
                        <a:t>7</a:t>
                      </a:r>
                      <a:r>
                        <a:rPr lang="ko-KR" altLang="en-US" b="1" dirty="0">
                          <a:solidFill>
                            <a:srgbClr val="C00000"/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8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9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C00000"/>
                          </a:solidFill>
                        </a:rPr>
                        <a:t>10</a:t>
                      </a:r>
                      <a:r>
                        <a:rPr lang="ko-KR" altLang="en-US" b="1" dirty="0">
                          <a:solidFill>
                            <a:srgbClr val="C00000"/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11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12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C00000"/>
                          </a:solidFill>
                        </a:rPr>
                        <a:t>1</a:t>
                      </a:r>
                      <a:r>
                        <a:rPr lang="ko-KR" altLang="en-US" b="1" dirty="0">
                          <a:solidFill>
                            <a:srgbClr val="C00000"/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7071216"/>
                  </a:ext>
                </a:extLst>
              </a:tr>
            </a:tbl>
          </a:graphicData>
        </a:graphic>
      </p:graphicFrame>
      <p:sp>
        <p:nvSpPr>
          <p:cNvPr id="3" name="왼쪽 중괄호 2">
            <a:extLst>
              <a:ext uri="{FF2B5EF4-FFF2-40B4-BE49-F238E27FC236}">
                <a16:creationId xmlns:a16="http://schemas.microsoft.com/office/drawing/2014/main" id="{7DFCA6FE-5EF7-8320-EEE0-937EC1E3D968}"/>
              </a:ext>
            </a:extLst>
          </p:cNvPr>
          <p:cNvSpPr/>
          <p:nvPr/>
        </p:nvSpPr>
        <p:spPr>
          <a:xfrm rot="16200000">
            <a:off x="1285260" y="1425865"/>
            <a:ext cx="316014" cy="2396673"/>
          </a:xfrm>
          <a:prstGeom prst="leftBrac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왼쪽 중괄호 7">
            <a:extLst>
              <a:ext uri="{FF2B5EF4-FFF2-40B4-BE49-F238E27FC236}">
                <a16:creationId xmlns:a16="http://schemas.microsoft.com/office/drawing/2014/main" id="{61001D00-2FA4-CE01-D3BE-3C62B7D4E339}"/>
              </a:ext>
            </a:extLst>
          </p:cNvPr>
          <p:cNvSpPr/>
          <p:nvPr/>
        </p:nvSpPr>
        <p:spPr>
          <a:xfrm rot="5400000">
            <a:off x="9359771" y="655730"/>
            <a:ext cx="252446" cy="2385789"/>
          </a:xfrm>
          <a:prstGeom prst="leftBrac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연결선: 꺾임 8">
            <a:extLst>
              <a:ext uri="{FF2B5EF4-FFF2-40B4-BE49-F238E27FC236}">
                <a16:creationId xmlns:a16="http://schemas.microsoft.com/office/drawing/2014/main" id="{7C0C0AB4-253B-5E2F-6723-BE78FFF2BA4C}"/>
              </a:ext>
            </a:extLst>
          </p:cNvPr>
          <p:cNvCxnSpPr>
            <a:cxnSpLocks/>
            <a:stCxn id="3" idx="1"/>
          </p:cNvCxnSpPr>
          <p:nvPr/>
        </p:nvCxnSpPr>
        <p:spPr>
          <a:xfrm rot="5400000" flipH="1" flipV="1">
            <a:off x="2192999" y="1716462"/>
            <a:ext cx="316016" cy="1815478"/>
          </a:xfrm>
          <a:prstGeom prst="bentConnector4">
            <a:avLst>
              <a:gd name="adj1" fmla="val -52244"/>
              <a:gd name="adj2" fmla="val 99822"/>
            </a:avLst>
          </a:prstGeom>
          <a:ln w="28575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9CC30AF3-7391-2C83-28E4-73F77E5882D3}"/>
              </a:ext>
            </a:extLst>
          </p:cNvPr>
          <p:cNvCxnSpPr>
            <a:cxnSpLocks/>
            <a:stCxn id="8" idx="1"/>
          </p:cNvCxnSpPr>
          <p:nvPr/>
        </p:nvCxnSpPr>
        <p:spPr>
          <a:xfrm rot="16200000" flipH="1">
            <a:off x="10184299" y="1024097"/>
            <a:ext cx="252446" cy="1649056"/>
          </a:xfrm>
          <a:prstGeom prst="bentConnector4">
            <a:avLst>
              <a:gd name="adj1" fmla="val -50308"/>
              <a:gd name="adj2" fmla="val 99673"/>
            </a:avLst>
          </a:prstGeom>
          <a:ln w="28575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제목 1">
            <a:extLst>
              <a:ext uri="{FF2B5EF4-FFF2-40B4-BE49-F238E27FC236}">
                <a16:creationId xmlns:a16="http://schemas.microsoft.com/office/drawing/2014/main" id="{A9C71F20-6CA5-C01C-6185-96FF5C687920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사업자 등록증이 있는 농업인</a:t>
            </a:r>
          </a:p>
        </p:txBody>
      </p:sp>
      <p:sp>
        <p:nvSpPr>
          <p:cNvPr id="21" name="왼쪽 중괄호 20">
            <a:extLst>
              <a:ext uri="{FF2B5EF4-FFF2-40B4-BE49-F238E27FC236}">
                <a16:creationId xmlns:a16="http://schemas.microsoft.com/office/drawing/2014/main" id="{1A451C26-1541-F80A-6353-6AA95B951FC4}"/>
              </a:ext>
            </a:extLst>
          </p:cNvPr>
          <p:cNvSpPr/>
          <p:nvPr/>
        </p:nvSpPr>
        <p:spPr>
          <a:xfrm rot="16200000">
            <a:off x="6632506" y="1386333"/>
            <a:ext cx="316014" cy="2396673"/>
          </a:xfrm>
          <a:prstGeom prst="leftBrac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연결선: 꺾임 21">
            <a:extLst>
              <a:ext uri="{FF2B5EF4-FFF2-40B4-BE49-F238E27FC236}">
                <a16:creationId xmlns:a16="http://schemas.microsoft.com/office/drawing/2014/main" id="{31600C56-3610-8C26-3456-466D93372F07}"/>
              </a:ext>
            </a:extLst>
          </p:cNvPr>
          <p:cNvCxnSpPr>
            <a:cxnSpLocks/>
            <a:stCxn id="21" idx="1"/>
          </p:cNvCxnSpPr>
          <p:nvPr/>
        </p:nvCxnSpPr>
        <p:spPr>
          <a:xfrm rot="5400000" flipH="1" flipV="1">
            <a:off x="7540245" y="1676930"/>
            <a:ext cx="316016" cy="1815478"/>
          </a:xfrm>
          <a:prstGeom prst="bentConnector4">
            <a:avLst>
              <a:gd name="adj1" fmla="val -52244"/>
              <a:gd name="adj2" fmla="val 99822"/>
            </a:avLst>
          </a:prstGeom>
          <a:ln w="28575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왼쪽 중괄호 29">
            <a:extLst>
              <a:ext uri="{FF2B5EF4-FFF2-40B4-BE49-F238E27FC236}">
                <a16:creationId xmlns:a16="http://schemas.microsoft.com/office/drawing/2014/main" id="{AB4244C1-A147-0AEB-F9DF-C709A6229D3C}"/>
              </a:ext>
            </a:extLst>
          </p:cNvPr>
          <p:cNvSpPr/>
          <p:nvPr/>
        </p:nvSpPr>
        <p:spPr>
          <a:xfrm rot="5400000">
            <a:off x="4063871" y="617750"/>
            <a:ext cx="252446" cy="2385789"/>
          </a:xfrm>
          <a:prstGeom prst="leftBrac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1" name="연결선: 꺾임 30">
            <a:extLst>
              <a:ext uri="{FF2B5EF4-FFF2-40B4-BE49-F238E27FC236}">
                <a16:creationId xmlns:a16="http://schemas.microsoft.com/office/drawing/2014/main" id="{F9C1EB45-6857-871D-C269-193F60AC4F35}"/>
              </a:ext>
            </a:extLst>
          </p:cNvPr>
          <p:cNvCxnSpPr>
            <a:cxnSpLocks/>
            <a:stCxn id="30" idx="1"/>
          </p:cNvCxnSpPr>
          <p:nvPr/>
        </p:nvCxnSpPr>
        <p:spPr>
          <a:xfrm rot="16200000" flipH="1">
            <a:off x="4888399" y="986117"/>
            <a:ext cx="252446" cy="1649056"/>
          </a:xfrm>
          <a:prstGeom prst="bentConnector4">
            <a:avLst>
              <a:gd name="adj1" fmla="val -50308"/>
              <a:gd name="adj2" fmla="val 99673"/>
            </a:avLst>
          </a:prstGeom>
          <a:ln w="28575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1">
            <a:extLst>
              <a:ext uri="{FF2B5EF4-FFF2-40B4-BE49-F238E27FC236}">
                <a16:creationId xmlns:a16="http://schemas.microsoft.com/office/drawing/2014/main" id="{221636ED-5BAD-9A8A-F511-E464467E8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98" y="2780182"/>
            <a:ext cx="4665110" cy="3872262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그림 7">
            <a:extLst>
              <a:ext uri="{FF2B5EF4-FFF2-40B4-BE49-F238E27FC236}">
                <a16:creationId xmlns:a16="http://schemas.microsoft.com/office/drawing/2014/main" id="{6982D8DA-ACC7-7708-5340-766C73619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989" y="4716313"/>
            <a:ext cx="3933118" cy="1777187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사각형: 둥근 모서리 6">
            <a:extLst>
              <a:ext uri="{FF2B5EF4-FFF2-40B4-BE49-F238E27FC236}">
                <a16:creationId xmlns:a16="http://schemas.microsoft.com/office/drawing/2014/main" id="{92DDCBF1-51C8-817B-04D8-77B06D696C48}"/>
              </a:ext>
            </a:extLst>
          </p:cNvPr>
          <p:cNvSpPr/>
          <p:nvPr/>
        </p:nvSpPr>
        <p:spPr>
          <a:xfrm>
            <a:off x="2901572" y="2742677"/>
            <a:ext cx="799116" cy="32684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33"/>
          </a:p>
        </p:txBody>
      </p:sp>
      <p:sp>
        <p:nvSpPr>
          <p:cNvPr id="13" name="사각형: 둥근 모서리 6">
            <a:extLst>
              <a:ext uri="{FF2B5EF4-FFF2-40B4-BE49-F238E27FC236}">
                <a16:creationId xmlns:a16="http://schemas.microsoft.com/office/drawing/2014/main" id="{F8ED3310-6B8C-69F0-539E-4140D265006B}"/>
              </a:ext>
            </a:extLst>
          </p:cNvPr>
          <p:cNvSpPr/>
          <p:nvPr/>
        </p:nvSpPr>
        <p:spPr>
          <a:xfrm>
            <a:off x="3978262" y="6299723"/>
            <a:ext cx="1038237" cy="32684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33"/>
          </a:p>
        </p:txBody>
      </p:sp>
      <p:sp>
        <p:nvSpPr>
          <p:cNvPr id="14" name="사각형: 둥근 모서리 6">
            <a:extLst>
              <a:ext uri="{FF2B5EF4-FFF2-40B4-BE49-F238E27FC236}">
                <a16:creationId xmlns:a16="http://schemas.microsoft.com/office/drawing/2014/main" id="{E5A9E4CC-A3CA-7E56-6F14-69781D8FA099}"/>
              </a:ext>
            </a:extLst>
          </p:cNvPr>
          <p:cNvSpPr/>
          <p:nvPr/>
        </p:nvSpPr>
        <p:spPr>
          <a:xfrm>
            <a:off x="7519382" y="5304808"/>
            <a:ext cx="1510318" cy="1188691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33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681AF34-0C14-0E1C-59F2-A1DAB839F325}"/>
              </a:ext>
            </a:extLst>
          </p:cNvPr>
          <p:cNvSpPr txBox="1"/>
          <p:nvPr/>
        </p:nvSpPr>
        <p:spPr>
          <a:xfrm>
            <a:off x="3490131" y="2921845"/>
            <a:ext cx="58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C00000"/>
                </a:solidFill>
              </a:rPr>
              <a:t>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DA6A5EF-FC50-C5EA-89D1-481CAA501D77}"/>
              </a:ext>
            </a:extLst>
          </p:cNvPr>
          <p:cNvSpPr txBox="1"/>
          <p:nvPr/>
        </p:nvSpPr>
        <p:spPr>
          <a:xfrm>
            <a:off x="3682317" y="5924597"/>
            <a:ext cx="58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C00000"/>
                </a:solidFill>
              </a:rPr>
              <a:t>②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8AF614A-F975-2A23-EAD8-E12DB3512E10}"/>
              </a:ext>
            </a:extLst>
          </p:cNvPr>
          <p:cNvSpPr txBox="1"/>
          <p:nvPr/>
        </p:nvSpPr>
        <p:spPr>
          <a:xfrm>
            <a:off x="7509050" y="5390843"/>
            <a:ext cx="58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C00000"/>
                </a:solidFill>
              </a:rPr>
              <a:t>③</a:t>
            </a:r>
          </a:p>
        </p:txBody>
      </p:sp>
      <p:sp>
        <p:nvSpPr>
          <p:cNvPr id="20" name="별: 꼭짓점 12개 19">
            <a:extLst>
              <a:ext uri="{FF2B5EF4-FFF2-40B4-BE49-F238E27FC236}">
                <a16:creationId xmlns:a16="http://schemas.microsoft.com/office/drawing/2014/main" id="{2D07ED88-C663-D3A8-F3D3-65009B650AD8}"/>
              </a:ext>
            </a:extLst>
          </p:cNvPr>
          <p:cNvSpPr/>
          <p:nvPr/>
        </p:nvSpPr>
        <p:spPr>
          <a:xfrm>
            <a:off x="4190094" y="3506810"/>
            <a:ext cx="1778000" cy="680176"/>
          </a:xfrm>
          <a:prstGeom prst="star12">
            <a:avLst/>
          </a:prstGeom>
          <a:solidFill>
            <a:srgbClr val="C00000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부가세환급</a:t>
            </a:r>
            <a:r>
              <a:rPr lang="en-US" altLang="ko-KR" dirty="0"/>
              <a:t>X</a:t>
            </a:r>
            <a:endParaRPr lang="ko-KR" alt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D24B752-5A18-558B-46A3-763DB03EFB0A}"/>
              </a:ext>
            </a:extLst>
          </p:cNvPr>
          <p:cNvSpPr txBox="1"/>
          <p:nvPr/>
        </p:nvSpPr>
        <p:spPr>
          <a:xfrm>
            <a:off x="10184768" y="6463146"/>
            <a:ext cx="150233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>
                <a:solidFill>
                  <a:schemeClr val="bg2">
                    <a:lumMod val="25000"/>
                  </a:schemeClr>
                </a:solidFill>
              </a:rPr>
              <a:t>출처 </a:t>
            </a:r>
            <a:r>
              <a:rPr lang="en-US" altLang="ko-KR" sz="1000" dirty="0">
                <a:solidFill>
                  <a:schemeClr val="bg2">
                    <a:lumMod val="25000"/>
                  </a:schemeClr>
                </a:solidFill>
              </a:rPr>
              <a:t>: </a:t>
            </a:r>
            <a:r>
              <a:rPr lang="ko-KR" altLang="en-US" sz="1000" dirty="0" err="1">
                <a:solidFill>
                  <a:schemeClr val="bg2">
                    <a:lumMod val="25000"/>
                  </a:schemeClr>
                </a:solidFill>
              </a:rPr>
              <a:t>홈텍스</a:t>
            </a:r>
            <a:r>
              <a:rPr lang="ko-KR" altLang="en-US" sz="1000" dirty="0">
                <a:solidFill>
                  <a:schemeClr val="bg2">
                    <a:lumMod val="25000"/>
                  </a:schemeClr>
                </a:solidFill>
              </a:rPr>
              <a:t> 홈페이지</a:t>
            </a:r>
          </a:p>
        </p:txBody>
      </p:sp>
    </p:spTree>
    <p:extLst>
      <p:ext uri="{BB962C8B-B14F-4D97-AF65-F5344CB8AC3E}">
        <p14:creationId xmlns:p14="http://schemas.microsoft.com/office/powerpoint/2010/main" val="20662856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직사각형 33">
            <a:extLst>
              <a:ext uri="{FF2B5EF4-FFF2-40B4-BE49-F238E27FC236}">
                <a16:creationId xmlns:a16="http://schemas.microsoft.com/office/drawing/2014/main" id="{6C13B726-0DB5-501B-6799-2050A950B2DD}"/>
              </a:ext>
            </a:extLst>
          </p:cNvPr>
          <p:cNvSpPr/>
          <p:nvPr/>
        </p:nvSpPr>
        <p:spPr>
          <a:xfrm>
            <a:off x="410029" y="4366592"/>
            <a:ext cx="11101357" cy="216771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lnSpc>
                <a:spcPct val="150000"/>
              </a:lnSpc>
              <a:buNone/>
              <a:defRPr/>
            </a:pPr>
            <a:r>
              <a:rPr lang="ko-KR" altLang="en-US" sz="2000" b="1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준비 서류</a:t>
            </a:r>
            <a:endParaRPr lang="en-US" altLang="ko-KR" sz="2000" b="1" kern="0" dirty="0">
              <a:solidFill>
                <a:schemeClr val="bg2">
                  <a:lumMod val="25000"/>
                </a:schemeClr>
              </a:solidFill>
              <a:latin typeface="+mj-lt"/>
            </a:endParaRPr>
          </a:p>
          <a:p>
            <a:pPr marL="457200" lvl="1" indent="0">
              <a:lnSpc>
                <a:spcPct val="150000"/>
              </a:lnSpc>
              <a:buNone/>
              <a:defRPr/>
            </a:pPr>
            <a:r>
              <a:rPr lang="ko-KR" altLang="en-US" sz="1400" b="1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세금계산서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 복사본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( 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간이영수증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, 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신용카드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, 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현금영수증 불가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, 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원본은 보관 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)</a:t>
            </a:r>
          </a:p>
          <a:p>
            <a:pPr marL="457200" lvl="1" indent="0">
              <a:lnSpc>
                <a:spcPct val="150000"/>
              </a:lnSpc>
              <a:buNone/>
              <a:defRPr/>
            </a:pPr>
            <a:r>
              <a:rPr lang="ko-KR" altLang="en-US" sz="1400" kern="0" dirty="0" err="1">
                <a:solidFill>
                  <a:schemeClr val="bg2">
                    <a:lumMod val="25000"/>
                  </a:schemeClr>
                </a:solidFill>
                <a:latin typeface="+mj-lt"/>
              </a:rPr>
              <a:t>농업인확인서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 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(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농산물품질관리원에 신청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-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매년 최초 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1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회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)</a:t>
            </a:r>
          </a:p>
          <a:p>
            <a:pPr marL="457200" lvl="1" indent="0">
              <a:lnSpc>
                <a:spcPct val="150000"/>
              </a:lnSpc>
              <a:buNone/>
              <a:defRPr/>
            </a:pPr>
            <a:r>
              <a:rPr lang="ko-KR" altLang="en-US" sz="1400" kern="0" dirty="0" err="1">
                <a:solidFill>
                  <a:schemeClr val="bg2">
                    <a:lumMod val="25000"/>
                  </a:schemeClr>
                </a:solidFill>
                <a:latin typeface="+mj-lt"/>
              </a:rPr>
              <a:t>농어업용기자재부가가세환급대행신청서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(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농협 비치 양식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, </a:t>
            </a:r>
            <a:r>
              <a:rPr lang="ko-KR" altLang="en-US" sz="1400" kern="0" dirty="0" err="1">
                <a:solidFill>
                  <a:schemeClr val="bg2">
                    <a:lumMod val="25000"/>
                  </a:schemeClr>
                </a:solidFill>
                <a:latin typeface="+mj-lt"/>
              </a:rPr>
              <a:t>부록참고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)</a:t>
            </a:r>
          </a:p>
          <a:p>
            <a:pPr marL="457200" lvl="1" indent="0">
              <a:lnSpc>
                <a:spcPct val="150000"/>
              </a:lnSpc>
              <a:buNone/>
              <a:defRPr/>
            </a:pP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환급대행수수료 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: 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부가가치세의 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5%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이내 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( 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건당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, 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최대 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5</a:t>
            </a:r>
            <a:r>
              <a:rPr lang="ko-KR" altLang="en-US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만원</a:t>
            </a:r>
            <a:r>
              <a:rPr lang="en-US" altLang="ko-KR" sz="1400" kern="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)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BF5D26B2-6E67-3858-AC95-2ECB22827D6C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9C00D5-CC15-ADC8-A7DE-88041FF52F3B}"/>
              </a:ext>
            </a:extLst>
          </p:cNvPr>
          <p:cNvSpPr txBox="1"/>
          <p:nvPr/>
        </p:nvSpPr>
        <p:spPr>
          <a:xfrm>
            <a:off x="1021345" y="389204"/>
            <a:ext cx="10205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농업용 기자재의 환급 신청</a:t>
            </a:r>
          </a:p>
        </p:txBody>
      </p:sp>
      <p:graphicFrame>
        <p:nvGraphicFramePr>
          <p:cNvPr id="2" name="표 19">
            <a:extLst>
              <a:ext uri="{FF2B5EF4-FFF2-40B4-BE49-F238E27FC236}">
                <a16:creationId xmlns:a16="http://schemas.microsoft.com/office/drawing/2014/main" id="{B4861EED-E7F0-B68E-2341-1203463632BB}"/>
              </a:ext>
            </a:extLst>
          </p:cNvPr>
          <p:cNvGraphicFramePr>
            <a:graphicFrameLocks noGrp="1"/>
          </p:cNvGraphicFramePr>
          <p:nvPr/>
        </p:nvGraphicFramePr>
        <p:xfrm>
          <a:off x="244929" y="2105479"/>
          <a:ext cx="11346283" cy="8433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72791">
                  <a:extLst>
                    <a:ext uri="{9D8B030D-6E8A-4147-A177-3AD203B41FA5}">
                      <a16:colId xmlns:a16="http://schemas.microsoft.com/office/drawing/2014/main" val="866665684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3367788357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2386277644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3521873931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849553341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3926952494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2143220953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3803653634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1199991633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2429585728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832511969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3488851229"/>
                    </a:ext>
                  </a:extLst>
                </a:gridCol>
                <a:gridCol w="872791">
                  <a:extLst>
                    <a:ext uri="{9D8B030D-6E8A-4147-A177-3AD203B41FA5}">
                      <a16:colId xmlns:a16="http://schemas.microsoft.com/office/drawing/2014/main" val="1082850985"/>
                    </a:ext>
                  </a:extLst>
                </a:gridCol>
              </a:tblGrid>
              <a:tr h="326571">
                <a:tc>
                  <a:txBody>
                    <a:bodyPr/>
                    <a:lstStyle/>
                    <a:p>
                      <a:pPr latinLnBrk="1"/>
                      <a:endParaRPr lang="ko-KR" alt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5352342"/>
                  </a:ext>
                </a:extLst>
              </a:tr>
              <a:tr h="4775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C00000"/>
                          </a:solidFill>
                        </a:rPr>
                        <a:t>1</a:t>
                      </a:r>
                      <a:r>
                        <a:rPr lang="ko-KR" altLang="en-US" b="1" dirty="0">
                          <a:solidFill>
                            <a:srgbClr val="C00000"/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2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3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C00000"/>
                          </a:solidFill>
                        </a:rPr>
                        <a:t>4</a:t>
                      </a:r>
                      <a:r>
                        <a:rPr lang="ko-KR" altLang="en-US" b="1" dirty="0">
                          <a:solidFill>
                            <a:srgbClr val="C00000"/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5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6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C00000"/>
                          </a:solidFill>
                        </a:rPr>
                        <a:t>7</a:t>
                      </a:r>
                      <a:r>
                        <a:rPr lang="ko-KR" altLang="en-US" b="1" dirty="0">
                          <a:solidFill>
                            <a:srgbClr val="C00000"/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8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9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C00000"/>
                          </a:solidFill>
                        </a:rPr>
                        <a:t>10</a:t>
                      </a:r>
                      <a:r>
                        <a:rPr lang="ko-KR" altLang="en-US" b="1" dirty="0">
                          <a:solidFill>
                            <a:srgbClr val="C00000"/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11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12</a:t>
                      </a:r>
                      <a:r>
                        <a:rPr lang="ko-KR" altLang="en-US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C00000"/>
                          </a:solidFill>
                        </a:rPr>
                        <a:t>1</a:t>
                      </a:r>
                      <a:r>
                        <a:rPr lang="ko-KR" altLang="en-US" b="1" dirty="0">
                          <a:solidFill>
                            <a:srgbClr val="C00000"/>
                          </a:solidFill>
                        </a:rPr>
                        <a:t>월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7071216"/>
                  </a:ext>
                </a:extLst>
              </a:tr>
            </a:tbl>
          </a:graphicData>
        </a:graphic>
      </p:graphicFrame>
      <p:sp>
        <p:nvSpPr>
          <p:cNvPr id="3" name="왼쪽 중괄호 2">
            <a:extLst>
              <a:ext uri="{FF2B5EF4-FFF2-40B4-BE49-F238E27FC236}">
                <a16:creationId xmlns:a16="http://schemas.microsoft.com/office/drawing/2014/main" id="{7DFCA6FE-5EF7-8320-EEE0-937EC1E3D968}"/>
              </a:ext>
            </a:extLst>
          </p:cNvPr>
          <p:cNvSpPr/>
          <p:nvPr/>
        </p:nvSpPr>
        <p:spPr>
          <a:xfrm rot="16200000">
            <a:off x="1285260" y="1908465"/>
            <a:ext cx="316014" cy="2396673"/>
          </a:xfrm>
          <a:prstGeom prst="leftBrac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왼쪽 중괄호 7">
            <a:extLst>
              <a:ext uri="{FF2B5EF4-FFF2-40B4-BE49-F238E27FC236}">
                <a16:creationId xmlns:a16="http://schemas.microsoft.com/office/drawing/2014/main" id="{61001D00-2FA4-CE01-D3BE-3C62B7D4E339}"/>
              </a:ext>
            </a:extLst>
          </p:cNvPr>
          <p:cNvSpPr/>
          <p:nvPr/>
        </p:nvSpPr>
        <p:spPr>
          <a:xfrm rot="5400000">
            <a:off x="9359771" y="1138330"/>
            <a:ext cx="252446" cy="2385789"/>
          </a:xfrm>
          <a:prstGeom prst="leftBrac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연결선: 꺾임 8">
            <a:extLst>
              <a:ext uri="{FF2B5EF4-FFF2-40B4-BE49-F238E27FC236}">
                <a16:creationId xmlns:a16="http://schemas.microsoft.com/office/drawing/2014/main" id="{7C0C0AB4-253B-5E2F-6723-BE78FFF2BA4C}"/>
              </a:ext>
            </a:extLst>
          </p:cNvPr>
          <p:cNvCxnSpPr>
            <a:cxnSpLocks/>
            <a:stCxn id="3" idx="1"/>
          </p:cNvCxnSpPr>
          <p:nvPr/>
        </p:nvCxnSpPr>
        <p:spPr>
          <a:xfrm rot="5400000" flipH="1" flipV="1">
            <a:off x="2192999" y="2199062"/>
            <a:ext cx="316016" cy="1815478"/>
          </a:xfrm>
          <a:prstGeom prst="bentConnector4">
            <a:avLst>
              <a:gd name="adj1" fmla="val -52244"/>
              <a:gd name="adj2" fmla="val 99822"/>
            </a:avLst>
          </a:prstGeom>
          <a:ln w="28575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9CC30AF3-7391-2C83-28E4-73F77E5882D3}"/>
              </a:ext>
            </a:extLst>
          </p:cNvPr>
          <p:cNvCxnSpPr>
            <a:cxnSpLocks/>
            <a:stCxn id="8" idx="1"/>
          </p:cNvCxnSpPr>
          <p:nvPr/>
        </p:nvCxnSpPr>
        <p:spPr>
          <a:xfrm rot="16200000" flipH="1">
            <a:off x="10184299" y="1506697"/>
            <a:ext cx="252446" cy="1649056"/>
          </a:xfrm>
          <a:prstGeom prst="bentConnector4">
            <a:avLst>
              <a:gd name="adj1" fmla="val -50308"/>
              <a:gd name="adj2" fmla="val 99673"/>
            </a:avLst>
          </a:prstGeom>
          <a:ln w="28575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제목 1">
            <a:extLst>
              <a:ext uri="{FF2B5EF4-FFF2-40B4-BE49-F238E27FC236}">
                <a16:creationId xmlns:a16="http://schemas.microsoft.com/office/drawing/2014/main" id="{A9C71F20-6CA5-C01C-6185-96FF5C687920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사업자 등록증이 없는 농업인</a:t>
            </a:r>
          </a:p>
        </p:txBody>
      </p:sp>
      <p:sp>
        <p:nvSpPr>
          <p:cNvPr id="21" name="왼쪽 중괄호 20">
            <a:extLst>
              <a:ext uri="{FF2B5EF4-FFF2-40B4-BE49-F238E27FC236}">
                <a16:creationId xmlns:a16="http://schemas.microsoft.com/office/drawing/2014/main" id="{1A451C26-1541-F80A-6353-6AA95B951FC4}"/>
              </a:ext>
            </a:extLst>
          </p:cNvPr>
          <p:cNvSpPr/>
          <p:nvPr/>
        </p:nvSpPr>
        <p:spPr>
          <a:xfrm rot="16200000">
            <a:off x="6632506" y="1868933"/>
            <a:ext cx="316014" cy="2396673"/>
          </a:xfrm>
          <a:prstGeom prst="leftBrac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연결선: 꺾임 21">
            <a:extLst>
              <a:ext uri="{FF2B5EF4-FFF2-40B4-BE49-F238E27FC236}">
                <a16:creationId xmlns:a16="http://schemas.microsoft.com/office/drawing/2014/main" id="{31600C56-3610-8C26-3456-466D93372F07}"/>
              </a:ext>
            </a:extLst>
          </p:cNvPr>
          <p:cNvCxnSpPr>
            <a:cxnSpLocks/>
            <a:stCxn id="21" idx="1"/>
          </p:cNvCxnSpPr>
          <p:nvPr/>
        </p:nvCxnSpPr>
        <p:spPr>
          <a:xfrm rot="5400000" flipH="1" flipV="1">
            <a:off x="7540245" y="2159530"/>
            <a:ext cx="316016" cy="1815478"/>
          </a:xfrm>
          <a:prstGeom prst="bentConnector4">
            <a:avLst>
              <a:gd name="adj1" fmla="val -52244"/>
              <a:gd name="adj2" fmla="val 99822"/>
            </a:avLst>
          </a:prstGeom>
          <a:ln w="28575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왼쪽 중괄호 29">
            <a:extLst>
              <a:ext uri="{FF2B5EF4-FFF2-40B4-BE49-F238E27FC236}">
                <a16:creationId xmlns:a16="http://schemas.microsoft.com/office/drawing/2014/main" id="{AB4244C1-A147-0AEB-F9DF-C709A6229D3C}"/>
              </a:ext>
            </a:extLst>
          </p:cNvPr>
          <p:cNvSpPr/>
          <p:nvPr/>
        </p:nvSpPr>
        <p:spPr>
          <a:xfrm rot="5400000">
            <a:off x="4063871" y="1100350"/>
            <a:ext cx="252446" cy="2385789"/>
          </a:xfrm>
          <a:prstGeom prst="leftBrac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1" name="연결선: 꺾임 30">
            <a:extLst>
              <a:ext uri="{FF2B5EF4-FFF2-40B4-BE49-F238E27FC236}">
                <a16:creationId xmlns:a16="http://schemas.microsoft.com/office/drawing/2014/main" id="{F9C1EB45-6857-871D-C269-193F60AC4F35}"/>
              </a:ext>
            </a:extLst>
          </p:cNvPr>
          <p:cNvCxnSpPr>
            <a:cxnSpLocks/>
            <a:stCxn id="30" idx="1"/>
          </p:cNvCxnSpPr>
          <p:nvPr/>
        </p:nvCxnSpPr>
        <p:spPr>
          <a:xfrm rot="16200000" flipH="1">
            <a:off x="4888399" y="1468717"/>
            <a:ext cx="252446" cy="1649056"/>
          </a:xfrm>
          <a:prstGeom prst="bentConnector4">
            <a:avLst>
              <a:gd name="adj1" fmla="val -50308"/>
              <a:gd name="adj2" fmla="val 99673"/>
            </a:avLst>
          </a:prstGeom>
          <a:ln w="28575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AA31141F-A211-FE77-58A7-A5BEA92F90EC}"/>
              </a:ext>
            </a:extLst>
          </p:cNvPr>
          <p:cNvSpPr txBox="1"/>
          <p:nvPr/>
        </p:nvSpPr>
        <p:spPr>
          <a:xfrm>
            <a:off x="244929" y="3564993"/>
            <a:ext cx="1124857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400" kern="0" dirty="0">
                <a:latin typeface="+mj-lt"/>
              </a:rPr>
              <a:t>원래 신청일은 </a:t>
            </a:r>
            <a:r>
              <a:rPr lang="en-US" altLang="ko-KR" sz="1400" kern="0" dirty="0">
                <a:latin typeface="+mj-lt"/>
              </a:rPr>
              <a:t>1~25</a:t>
            </a:r>
            <a:r>
              <a:rPr lang="ko-KR" altLang="en-US" sz="1400" kern="0" dirty="0">
                <a:latin typeface="+mj-lt"/>
              </a:rPr>
              <a:t>일 이지만 농협</a:t>
            </a:r>
            <a:r>
              <a:rPr lang="en-US" altLang="ko-KR" sz="1400" kern="0" dirty="0">
                <a:latin typeface="+mj-lt"/>
              </a:rPr>
              <a:t>(</a:t>
            </a:r>
            <a:r>
              <a:rPr lang="ko-KR" altLang="en-US" sz="1400" kern="0" dirty="0">
                <a:latin typeface="+mj-lt"/>
              </a:rPr>
              <a:t>축협</a:t>
            </a:r>
            <a:r>
              <a:rPr lang="en-US" altLang="ko-KR" sz="1400" kern="0" dirty="0">
                <a:latin typeface="+mj-lt"/>
              </a:rPr>
              <a:t>,</a:t>
            </a:r>
            <a:r>
              <a:rPr lang="ko-KR" altLang="en-US" sz="1400" kern="0" dirty="0">
                <a:latin typeface="+mj-lt"/>
              </a:rPr>
              <a:t>수협</a:t>
            </a:r>
            <a:r>
              <a:rPr lang="en-US" altLang="ko-KR" sz="1400" kern="0" dirty="0">
                <a:latin typeface="+mj-lt"/>
              </a:rPr>
              <a:t>)</a:t>
            </a:r>
            <a:r>
              <a:rPr lang="ko-KR" altLang="en-US" sz="1400" kern="0" dirty="0">
                <a:latin typeface="+mj-lt"/>
              </a:rPr>
              <a:t> 사정상 조기 마감될 수 있어 빠른 신청 필요</a:t>
            </a:r>
            <a:endParaRPr lang="en-US" altLang="ko-KR" sz="1400" kern="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7225395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1">
            <a:extLst>
              <a:ext uri="{FF2B5EF4-FFF2-40B4-BE49-F238E27FC236}">
                <a16:creationId xmlns:a16="http://schemas.microsoft.com/office/drawing/2014/main" id="{EDC05FF2-E824-C8A1-869F-58D4C5A1D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74" y="1895137"/>
            <a:ext cx="6150601" cy="3947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폭발: 14pt 5">
            <a:extLst>
              <a:ext uri="{FF2B5EF4-FFF2-40B4-BE49-F238E27FC236}">
                <a16:creationId xmlns:a16="http://schemas.microsoft.com/office/drawing/2014/main" id="{3629C195-6F16-32E1-43EA-405A376D36E4}"/>
              </a:ext>
            </a:extLst>
          </p:cNvPr>
          <p:cNvSpPr/>
          <p:nvPr/>
        </p:nvSpPr>
        <p:spPr>
          <a:xfrm>
            <a:off x="158750" y="4052659"/>
            <a:ext cx="3460750" cy="2066577"/>
          </a:xfrm>
          <a:prstGeom prst="irregularSeal2">
            <a:avLst/>
          </a:prstGeom>
          <a:noFill/>
          <a:ln w="349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742626BE-5D4F-8292-0BF7-DD92FD1DE9E5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F75220-C993-6E9C-76CC-B7EE249A52E3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부가세와 소득세</a:t>
            </a:r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2DB93368-B4C9-44D7-786F-94D399AF5213}"/>
              </a:ext>
            </a:extLst>
          </p:cNvPr>
          <p:cNvSpPr txBox="1">
            <a:spLocks/>
          </p:cNvSpPr>
          <p:nvPr/>
        </p:nvSpPr>
        <p:spPr>
          <a:xfrm>
            <a:off x="1014412" y="1236324"/>
            <a:ext cx="10163175" cy="341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0000" lnSpcReduction="200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의제매입 공제 신고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1997099-FDC7-158E-B507-FDB04DEF4B6A}"/>
              </a:ext>
            </a:extLst>
          </p:cNvPr>
          <p:cNvSpPr txBox="1"/>
          <p:nvPr/>
        </p:nvSpPr>
        <p:spPr>
          <a:xfrm>
            <a:off x="6553200" y="2203256"/>
            <a:ext cx="547035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chemeClr val="bg2">
                    <a:lumMod val="25000"/>
                  </a:schemeClr>
                </a:solidFill>
              </a:rPr>
              <a:t>의제매입세액공제 </a:t>
            </a:r>
            <a:endParaRPr lang="en-US" altLang="ko-KR" sz="20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en-US" altLang="ko-KR" sz="20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ko-KR" dirty="0">
                <a:solidFill>
                  <a:schemeClr val="bg2">
                    <a:lumMod val="25000"/>
                  </a:schemeClr>
                </a:solidFill>
              </a:rPr>
              <a:t>- </a:t>
            </a:r>
            <a:r>
              <a:rPr lang="ko-KR" altLang="en-US" dirty="0">
                <a:solidFill>
                  <a:schemeClr val="bg2">
                    <a:lumMod val="25000"/>
                  </a:schemeClr>
                </a:solidFill>
              </a:rPr>
              <a:t>제조업</a:t>
            </a:r>
            <a:r>
              <a:rPr lang="en-US" altLang="ko-KR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bg2">
                    <a:lumMod val="25000"/>
                  </a:schemeClr>
                </a:solidFill>
              </a:rPr>
              <a:t>음식점</a:t>
            </a:r>
            <a:r>
              <a:rPr lang="en-US" altLang="ko-KR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ko-KR" altLang="en-US" dirty="0" err="1">
                <a:solidFill>
                  <a:schemeClr val="bg2">
                    <a:lumMod val="25000"/>
                  </a:schemeClr>
                </a:solidFill>
              </a:rPr>
              <a:t>카페등</a:t>
            </a:r>
            <a:r>
              <a:rPr lang="ko-KR" altLang="en-US" dirty="0">
                <a:solidFill>
                  <a:schemeClr val="bg2">
                    <a:lumMod val="25000"/>
                  </a:schemeClr>
                </a:solidFill>
              </a:rPr>
              <a:t> 적용</a:t>
            </a:r>
            <a:r>
              <a:rPr lang="en-US" altLang="ko-KR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bg2">
                    <a:lumMod val="25000"/>
                  </a:schemeClr>
                </a:solidFill>
              </a:rPr>
              <a:t>즉 사과즙 가공업</a:t>
            </a:r>
            <a:endParaRPr lang="en-US" altLang="ko-KR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25000"/>
                  </a:schemeClr>
                </a:solidFill>
              </a:rPr>
              <a:t> - </a:t>
            </a:r>
            <a:r>
              <a:rPr lang="ko-KR" altLang="en-US" dirty="0">
                <a:solidFill>
                  <a:schemeClr val="bg2">
                    <a:lumMod val="25000"/>
                  </a:schemeClr>
                </a:solidFill>
              </a:rPr>
              <a:t>그 외 일반사업자는 적용불가</a:t>
            </a:r>
            <a:endParaRPr lang="en-US" altLang="ko-KR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F188116-4F14-7FB9-F0F6-C0763F7E19DB}"/>
              </a:ext>
            </a:extLst>
          </p:cNvPr>
          <p:cNvSpPr txBox="1"/>
          <p:nvPr/>
        </p:nvSpPr>
        <p:spPr>
          <a:xfrm>
            <a:off x="6553200" y="4052659"/>
            <a:ext cx="49784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chemeClr val="bg2">
                    <a:lumMod val="25000"/>
                  </a:schemeClr>
                </a:solidFill>
              </a:rPr>
              <a:t>의제매입세액 차등 공제 </a:t>
            </a:r>
            <a:endParaRPr lang="en-US" altLang="ko-KR" sz="2000" b="1" dirty="0">
              <a:solidFill>
                <a:schemeClr val="bg2">
                  <a:lumMod val="25000"/>
                </a:schemeClr>
              </a:solidFill>
            </a:endParaRPr>
          </a:p>
          <a:p>
            <a:endParaRPr lang="en-US" altLang="ko-KR" sz="16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</a:rPr>
              <a:t>업종과 사업자등록증</a:t>
            </a:r>
            <a:r>
              <a:rPr lang="en-US" altLang="ko-KR" sz="1600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</a:rPr>
              <a:t>매출액에 따라 의제매입세액공제 가능 금액이 차등 적용 됨</a:t>
            </a:r>
            <a:r>
              <a:rPr lang="en-US" altLang="ko-KR" sz="1600" dirty="0">
                <a:solidFill>
                  <a:schemeClr val="bg2">
                    <a:lumMod val="25000"/>
                  </a:schemeClr>
                </a:solidFill>
              </a:rPr>
              <a:t>.   </a:t>
            </a:r>
          </a:p>
          <a:p>
            <a:endParaRPr lang="en-US" altLang="ko-KR" sz="16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ko-KR" altLang="en-US" sz="1600" dirty="0">
                <a:solidFill>
                  <a:schemeClr val="accent6">
                    <a:lumMod val="50000"/>
                  </a:schemeClr>
                </a:solidFill>
              </a:rPr>
              <a:t>예 </a:t>
            </a:r>
            <a:r>
              <a:rPr lang="en-US" altLang="ko-KR" sz="1600" dirty="0">
                <a:solidFill>
                  <a:schemeClr val="accent6">
                    <a:lumMod val="50000"/>
                  </a:schemeClr>
                </a:solidFill>
              </a:rPr>
              <a:t>) </a:t>
            </a:r>
            <a:r>
              <a:rPr lang="ko-KR" altLang="en-US" sz="1600" dirty="0">
                <a:solidFill>
                  <a:schemeClr val="accent6">
                    <a:lumMod val="50000"/>
                  </a:schemeClr>
                </a:solidFill>
              </a:rPr>
              <a:t>사과즙 개인과세사업자가 연 매출이 </a:t>
            </a:r>
            <a:r>
              <a:rPr lang="en-US" altLang="ko-KR" sz="1600" dirty="0">
                <a:solidFill>
                  <a:schemeClr val="accent6">
                    <a:lumMod val="50000"/>
                  </a:schemeClr>
                </a:solidFill>
              </a:rPr>
              <a:t>1</a:t>
            </a:r>
            <a:r>
              <a:rPr lang="ko-KR" altLang="en-US" sz="1600" dirty="0">
                <a:solidFill>
                  <a:schemeClr val="accent6">
                    <a:lumMod val="50000"/>
                  </a:schemeClr>
                </a:solidFill>
              </a:rPr>
              <a:t>억일 경우 </a:t>
            </a:r>
            <a:r>
              <a:rPr lang="en-US" altLang="ko-KR" sz="1600" dirty="0">
                <a:solidFill>
                  <a:schemeClr val="accent6">
                    <a:lumMod val="50000"/>
                  </a:schemeClr>
                </a:solidFill>
              </a:rPr>
              <a:t>6</a:t>
            </a:r>
            <a:r>
              <a:rPr lang="ko-KR" altLang="en-US" sz="1600" dirty="0">
                <a:solidFill>
                  <a:schemeClr val="accent6">
                    <a:lumMod val="50000"/>
                  </a:schemeClr>
                </a:solidFill>
              </a:rPr>
              <a:t>천만원 면세계산서 받았다면 약 </a:t>
            </a:r>
            <a:r>
              <a:rPr lang="en-US" altLang="ko-KR" sz="1600" dirty="0">
                <a:solidFill>
                  <a:schemeClr val="accent6">
                    <a:lumMod val="50000"/>
                  </a:schemeClr>
                </a:solidFill>
              </a:rPr>
              <a:t>495</a:t>
            </a:r>
            <a:r>
              <a:rPr lang="ko-KR" altLang="en-US" sz="1600" dirty="0">
                <a:solidFill>
                  <a:schemeClr val="accent6">
                    <a:lumMod val="50000"/>
                  </a:schemeClr>
                </a:solidFill>
              </a:rPr>
              <a:t>만원 공제 가능</a:t>
            </a:r>
            <a:endParaRPr lang="en-US" altLang="ko-KR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01925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95D637-6BB5-0507-660F-1D8F050211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958711B4-6CC1-F906-E8B2-44F1EFC6388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4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CDBBEF-1EF8-C33F-DC63-364DC718341D}"/>
              </a:ext>
            </a:extLst>
          </p:cNvPr>
          <p:cNvSpPr txBox="1"/>
          <p:nvPr/>
        </p:nvSpPr>
        <p:spPr>
          <a:xfrm>
            <a:off x="2367418" y="389204"/>
            <a:ext cx="8859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사업계획서 작성기법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C233FE-A5C6-49AC-EE8B-DB2F624E2BFD}"/>
              </a:ext>
            </a:extLst>
          </p:cNvPr>
          <p:cNvSpPr txBox="1"/>
          <p:nvPr/>
        </p:nvSpPr>
        <p:spPr>
          <a:xfrm>
            <a:off x="1678084" y="1765962"/>
            <a:ext cx="94326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>
              <a:buAutoNum type="alphaUcPeriod"/>
            </a:pP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사업계획서 작성 </a:t>
            </a:r>
            <a:r>
              <a:rPr lang="ko-KR" altLang="en-US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꿀팁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!</a:t>
            </a:r>
          </a:p>
          <a:p>
            <a:pPr algn="r"/>
            <a:endParaRPr lang="en-US" altLang="ko-KR" sz="2400" b="1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  <a:p>
            <a:pPr algn="r"/>
            <a:endParaRPr lang="en-US" altLang="ko-KR" sz="2400" b="1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  <a:p>
            <a:pPr algn="r"/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B. 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사업계획서 작성 실무</a:t>
            </a:r>
            <a:endParaRPr lang="en-US" altLang="ko-K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329035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1AEA5F-5AD1-DC75-194D-571ED75BA8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22FDAB97-3E32-E62A-AF2A-33C72137833B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B0A0E5-8634-753B-FB6F-A1BBC67BA7C0}"/>
              </a:ext>
            </a:extLst>
          </p:cNvPr>
          <p:cNvSpPr txBox="1"/>
          <p:nvPr/>
        </p:nvSpPr>
        <p:spPr>
          <a:xfrm>
            <a:off x="4156528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사업계획서 작성 </a:t>
            </a:r>
            <a:r>
              <a:rPr lang="ko-KR" altLang="en-US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꿀팁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125EBE-BBC4-AB96-B96A-918B6DC45541}"/>
              </a:ext>
            </a:extLst>
          </p:cNvPr>
          <p:cNvSpPr txBox="1"/>
          <p:nvPr/>
        </p:nvSpPr>
        <p:spPr>
          <a:xfrm>
            <a:off x="1141244" y="2041445"/>
            <a:ext cx="952536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sz="3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심사표</a:t>
            </a:r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항목부터 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2400" u="sng" dirty="0"/>
              <a:t>심사위원들 평가하기 편하게 해주기</a:t>
            </a:r>
            <a:endParaRPr lang="en-US" altLang="ko-KR" sz="2400" u="sng" dirty="0"/>
          </a:p>
          <a:p>
            <a:endParaRPr lang="en-US" altLang="ko-KR" sz="2400" dirty="0"/>
          </a:p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sz="2400" dirty="0"/>
              <a:t>사업계획서를 </a:t>
            </a:r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한문장</a:t>
            </a:r>
            <a:r>
              <a:rPr lang="ko-KR" altLang="en-US" sz="2400" dirty="0"/>
              <a:t>으로 종결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숫자</a:t>
            </a:r>
            <a:r>
              <a:rPr lang="ko-KR" altLang="en-US" sz="2400" dirty="0"/>
              <a:t>는 그래프와 </a:t>
            </a:r>
            <a:r>
              <a:rPr lang="ko-KR" altLang="en-US" sz="2400" dirty="0" err="1"/>
              <a:t>챠트</a:t>
            </a:r>
            <a:r>
              <a:rPr lang="en-US" altLang="ko-KR" sz="2400" dirty="0"/>
              <a:t>, </a:t>
            </a:r>
            <a:r>
              <a:rPr lang="ko-KR" altLang="en-US" sz="2400" dirty="0"/>
              <a:t>경쟁지역</a:t>
            </a:r>
            <a:r>
              <a:rPr lang="en-US" altLang="ko-KR" sz="2400" dirty="0"/>
              <a:t>(</a:t>
            </a:r>
            <a:r>
              <a:rPr lang="ko-KR" altLang="en-US" sz="2400" dirty="0"/>
              <a:t>품목</a:t>
            </a:r>
            <a:r>
              <a:rPr lang="en-US" altLang="ko-KR" sz="2400" dirty="0"/>
              <a:t>)</a:t>
            </a:r>
            <a:r>
              <a:rPr lang="ko-KR" altLang="en-US" sz="2400" dirty="0"/>
              <a:t>과 비교</a:t>
            </a:r>
            <a:r>
              <a:rPr lang="en-US" altLang="ko-KR" sz="2400" dirty="0"/>
              <a:t>, </a:t>
            </a:r>
            <a:r>
              <a:rPr lang="ko-KR" altLang="en-US" sz="2400" dirty="0"/>
              <a:t>핵심숫자 강조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sz="2400" dirty="0"/>
              <a:t>준비 서류 </a:t>
            </a:r>
            <a:r>
              <a:rPr lang="en-US" altLang="ko-KR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CHECK </a:t>
            </a:r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리스트 </a:t>
            </a:r>
            <a:r>
              <a:rPr lang="ko-KR" altLang="en-US" sz="2400" dirty="0"/>
              <a:t>만들기</a:t>
            </a:r>
          </a:p>
        </p:txBody>
      </p:sp>
    </p:spTree>
    <p:extLst>
      <p:ext uri="{BB962C8B-B14F-4D97-AF65-F5344CB8AC3E}">
        <p14:creationId xmlns:p14="http://schemas.microsoft.com/office/powerpoint/2010/main" val="28988894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56CE47-ADFC-5518-4197-58140F3E3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910B9A0-3840-984E-3521-4230C04E7B5C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E1AD9F-FAA3-DA20-3CC3-8C1092F6767A}"/>
              </a:ext>
            </a:extLst>
          </p:cNvPr>
          <p:cNvSpPr txBox="1"/>
          <p:nvPr/>
        </p:nvSpPr>
        <p:spPr>
          <a:xfrm>
            <a:off x="4156528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청년후계농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작성 </a:t>
            </a:r>
            <a:r>
              <a:rPr lang="ko-KR" altLang="en-US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꿀팁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BE9B0D-2F1A-965C-2B11-7822EDA1D92D}"/>
              </a:ext>
            </a:extLst>
          </p:cNvPr>
          <p:cNvSpPr txBox="1"/>
          <p:nvPr/>
        </p:nvSpPr>
        <p:spPr>
          <a:xfrm>
            <a:off x="1141244" y="2041445"/>
            <a:ext cx="848822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현실적인 재무계획</a:t>
            </a:r>
            <a:endParaRPr lang="en-US" altLang="ko-KR" sz="3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400" dirty="0"/>
              <a:t>      </a:t>
            </a:r>
            <a:r>
              <a:rPr lang="ko-KR" altLang="en-US" sz="2400" dirty="0"/>
              <a:t>예상 수익과 비용을 명확 </a:t>
            </a:r>
            <a:r>
              <a:rPr lang="en-US" altLang="ko-KR" sz="2400" dirty="0"/>
              <a:t>– </a:t>
            </a:r>
            <a:r>
              <a:rPr lang="ko-KR" altLang="en-US" sz="2400" dirty="0"/>
              <a:t>조사한 시장자료 첨부필수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사회적 기요도 강조</a:t>
            </a:r>
            <a:endParaRPr lang="en-US" altLang="ko-KR" sz="3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2400" dirty="0"/>
              <a:t>지역사회 문제점을 파악</a:t>
            </a:r>
            <a:r>
              <a:rPr lang="en-US" altLang="ko-KR" sz="2400" dirty="0"/>
              <a:t>. </a:t>
            </a:r>
            <a:r>
              <a:rPr lang="ko-KR" altLang="en-US" sz="2400" dirty="0"/>
              <a:t>방안과 대책 제안 </a:t>
            </a:r>
            <a:endParaRPr lang="en-US" altLang="ko-KR" sz="2400" dirty="0"/>
          </a:p>
          <a:p>
            <a:endParaRPr lang="en-US" altLang="ko-KR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위험관리 계획</a:t>
            </a:r>
            <a:endParaRPr lang="en-US" altLang="ko-KR" sz="3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dirty="0"/>
              <a:t>    기후변화</a:t>
            </a:r>
            <a:r>
              <a:rPr lang="en-US" altLang="ko-KR" sz="2400" dirty="0"/>
              <a:t>, </a:t>
            </a:r>
            <a:r>
              <a:rPr lang="ko-KR" altLang="en-US" sz="2400" dirty="0"/>
              <a:t>병충해</a:t>
            </a:r>
            <a:r>
              <a:rPr lang="en-US" altLang="ko-KR" sz="2400" dirty="0"/>
              <a:t>, </a:t>
            </a:r>
            <a:r>
              <a:rPr lang="ko-KR" altLang="en-US" sz="2400" dirty="0"/>
              <a:t>가격 변동등의 위험을 구체적으로 작성</a:t>
            </a:r>
          </a:p>
        </p:txBody>
      </p:sp>
    </p:spTree>
    <p:extLst>
      <p:ext uri="{BB962C8B-B14F-4D97-AF65-F5344CB8AC3E}">
        <p14:creationId xmlns:p14="http://schemas.microsoft.com/office/powerpoint/2010/main" val="350957730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23717E-1749-F12F-601D-B9A70BD7A7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7D07C5F5-7940-50A2-9A3D-D509175789BF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E61D4C-E2D8-B5B7-BD9C-409D537DD0FC}"/>
              </a:ext>
            </a:extLst>
          </p:cNvPr>
          <p:cNvSpPr txBox="1"/>
          <p:nvPr/>
        </p:nvSpPr>
        <p:spPr>
          <a:xfrm>
            <a:off x="4156528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청년후계농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작성 </a:t>
            </a:r>
            <a:r>
              <a:rPr lang="ko-KR" altLang="en-US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꿀팁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12FC27D2-EDD3-C664-FDE8-B9B397E4EB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413" y="1426028"/>
            <a:ext cx="4341496" cy="524394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ACDDF70-83BF-633A-25B4-5BE7B5A51A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7714" y="1201978"/>
            <a:ext cx="6527230" cy="5517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07056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8367B1-66EF-C4CE-41FA-FB7D55A38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D01972AC-C2CC-055D-4E93-05F0FC1EB225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5DD391-714E-B5FC-ED42-3C6E32EEA153}"/>
              </a:ext>
            </a:extLst>
          </p:cNvPr>
          <p:cNvSpPr txBox="1"/>
          <p:nvPr/>
        </p:nvSpPr>
        <p:spPr>
          <a:xfrm>
            <a:off x="4156528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청년후계농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작성 </a:t>
            </a:r>
            <a:r>
              <a:rPr lang="ko-KR" altLang="en-US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꿀팁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96D4DE00-34DC-73B6-F046-2C70925AA1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255" y="1508111"/>
            <a:ext cx="11393490" cy="3439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51619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DEB311-9B04-E401-1F2A-2C9DEBE35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DD014890-0EE1-8B5F-30EB-210D972C5A50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DFCE74-4B0E-50FC-2420-51301E326A4F}"/>
              </a:ext>
            </a:extLst>
          </p:cNvPr>
          <p:cNvSpPr txBox="1"/>
          <p:nvPr/>
        </p:nvSpPr>
        <p:spPr>
          <a:xfrm>
            <a:off x="4156528" y="39485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청년후계농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작성 </a:t>
            </a:r>
            <a:r>
              <a:rPr lang="ko-KR" altLang="en-US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꿀팁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40B9FE5-75AD-8D60-3B31-F29921079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5693" y="1342011"/>
            <a:ext cx="7378949" cy="5170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6466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B019B-C160-DD67-058B-619669FB8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98CDCA5-022A-8E0F-D320-778D57B0BD14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BA9BD816-0B57-6488-C156-4A6AF4B7A51C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심사위원 편안하게 해주기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3EAB9-949E-C80A-0C71-4AC30B555FB1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심사표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항목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4B2EDCA-1CD1-A24E-ECC6-E5E580E566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510" y="1843313"/>
            <a:ext cx="11122325" cy="428171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잉크 4">
                <a:extLst>
                  <a:ext uri="{FF2B5EF4-FFF2-40B4-BE49-F238E27FC236}">
                    <a16:creationId xmlns:a16="http://schemas.microsoft.com/office/drawing/2014/main" id="{59193073-ACB9-3912-F94B-0514AAE329B6}"/>
                  </a:ext>
                </a:extLst>
              </p14:cNvPr>
              <p14:cNvContentPartPr/>
              <p14:nvPr/>
            </p14:nvContentPartPr>
            <p14:xfrm>
              <a:off x="5537946" y="1688715"/>
              <a:ext cx="666000" cy="486000"/>
            </p14:xfrm>
          </p:contentPart>
        </mc:Choice>
        <mc:Fallback xmlns="">
          <p:pic>
            <p:nvPicPr>
              <p:cNvPr id="5" name="잉크 4">
                <a:extLst>
                  <a:ext uri="{FF2B5EF4-FFF2-40B4-BE49-F238E27FC236}">
                    <a16:creationId xmlns:a16="http://schemas.microsoft.com/office/drawing/2014/main" id="{59193073-ACB9-3912-F94B-0514AAE329B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483946" y="1580635"/>
                <a:ext cx="773640" cy="701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8154254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AB5F54-03EC-7470-4F6C-1E5BB9D9D8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B4AD1DAC-DB91-E6CD-5107-1F0F3DCF89BD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DFE3EFAA-ADFD-7A0F-20B7-4F7D91C2993F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사업의 구조화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55C610-EA41-ED8C-3B91-23AF0D4A914B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사업을 한문장으로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F86BD5-25BC-5ED8-6B1E-9424DAD80FA8}"/>
              </a:ext>
            </a:extLst>
          </p:cNvPr>
          <p:cNvSpPr txBox="1"/>
          <p:nvPr/>
        </p:nvSpPr>
        <p:spPr>
          <a:xfrm>
            <a:off x="3813628" y="1873657"/>
            <a:ext cx="58565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 문장으로 만들기</a:t>
            </a: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33369F3E-9530-859C-442A-C1B41091EB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200805"/>
              </p:ext>
            </p:extLst>
          </p:nvPr>
        </p:nvGraphicFramePr>
        <p:xfrm>
          <a:off x="1014411" y="2958385"/>
          <a:ext cx="10163176" cy="35923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6058">
                  <a:extLst>
                    <a:ext uri="{9D8B030D-6E8A-4147-A177-3AD203B41FA5}">
                      <a16:colId xmlns:a16="http://schemas.microsoft.com/office/drawing/2014/main" val="3167394296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789073404"/>
                    </a:ext>
                  </a:extLst>
                </a:gridCol>
                <a:gridCol w="1865086">
                  <a:extLst>
                    <a:ext uri="{9D8B030D-6E8A-4147-A177-3AD203B41FA5}">
                      <a16:colId xmlns:a16="http://schemas.microsoft.com/office/drawing/2014/main" val="2153686368"/>
                    </a:ext>
                  </a:extLst>
                </a:gridCol>
                <a:gridCol w="3718832">
                  <a:extLst>
                    <a:ext uri="{9D8B030D-6E8A-4147-A177-3AD203B41FA5}">
                      <a16:colId xmlns:a16="http://schemas.microsoft.com/office/drawing/2014/main" val="1404377292"/>
                    </a:ext>
                  </a:extLst>
                </a:gridCol>
              </a:tblGrid>
              <a:tr h="760124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800" dirty="0">
                          <a:solidFill>
                            <a:schemeClr val="accent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경영주체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800" dirty="0">
                          <a:solidFill>
                            <a:schemeClr val="accent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상품명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800" dirty="0">
                          <a:solidFill>
                            <a:schemeClr val="accent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조달형태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800" dirty="0">
                          <a:solidFill>
                            <a:schemeClr val="accent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판매형태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8752620"/>
                  </a:ext>
                </a:extLst>
              </a:tr>
              <a:tr h="760124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400" dirty="0" err="1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우리농장은</a:t>
                      </a:r>
                      <a:endParaRPr lang="ko-KR" altLang="en-US" sz="24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4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포도를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4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생산하여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4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소비자에게 판매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871213"/>
                  </a:ext>
                </a:extLst>
              </a:tr>
              <a:tr h="760124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400" dirty="0" err="1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우리법인은</a:t>
                      </a:r>
                      <a:endParaRPr lang="ko-KR" altLang="en-US" sz="24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4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포도즙을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4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제조하여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4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백화점에 납품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7378447"/>
                  </a:ext>
                </a:extLst>
              </a:tr>
              <a:tr h="1311995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4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우리마을은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400" dirty="0" err="1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포도수확체험</a:t>
                      </a:r>
                      <a:endParaRPr lang="ko-KR" altLang="en-US" sz="24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4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서비스를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2400" dirty="0" err="1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고객에세</a:t>
                      </a:r>
                      <a:r>
                        <a:rPr lang="ko-KR" altLang="en-US" sz="24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제공한다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48185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280189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D9790F-FE01-5290-C92A-9A557F743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831CAB3-B7BB-0A17-BBDA-B74060D64BE6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63908FF5-22D5-8653-077E-E4558332B5C8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사업기획력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86BFC1-054D-F488-2E1A-5B78E3E5D57C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One Paper </a:t>
            </a:r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사업계획서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A3930BDC-521D-1A45-4CC0-960955AF56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860881"/>
              </p:ext>
            </p:extLst>
          </p:nvPr>
        </p:nvGraphicFramePr>
        <p:xfrm>
          <a:off x="383496" y="1348242"/>
          <a:ext cx="7883525" cy="5314951"/>
        </p:xfrm>
        <a:graphic>
          <a:graphicData uri="http://schemas.openxmlformats.org/drawingml/2006/table">
            <a:tbl>
              <a:tblPr/>
              <a:tblGrid>
                <a:gridCol w="16211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62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57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한양신명조"/>
                        </a:rPr>
                        <a:t>구 분</a:t>
                      </a: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한양신명조"/>
                        </a:rPr>
                        <a:t>내  용</a:t>
                      </a: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79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한양신명조"/>
                          <a:ea typeface="+mn-ea"/>
                          <a:cs typeface="+mn-cs"/>
                        </a:rPr>
                        <a:t>경영체명</a:t>
                      </a:r>
                      <a:endParaRPr kumimoji="0" lang="ko-KR" alt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한양신명조"/>
                        <a:ea typeface="+mn-ea"/>
                        <a:cs typeface="+mn-cs"/>
                      </a:endParaRP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6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* </a:t>
                      </a:r>
                      <a:r>
                        <a:rPr lang="ko-KR" altLang="en-US" sz="800" dirty="0" err="1">
                          <a:solidFill>
                            <a:srgbClr val="000000"/>
                          </a:solidFill>
                          <a:latin typeface="한양신명조"/>
                        </a:rPr>
                        <a:t>농장명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 또는 이름</a:t>
                      </a: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7685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한양신명조"/>
                        </a:rPr>
                        <a:t>주요 매출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4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* 농장에서 주된 목적으로 생산하는 농산물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(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구체적으로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)</a:t>
                      </a: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199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한양신명조"/>
                        </a:rPr>
                        <a:t>사업형태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84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* 매출이 일어나기 위해 고객에게 제공하는 상품 조달 형태</a:t>
                      </a: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604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한양신명조"/>
                        </a:rPr>
                        <a:t>생산형태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84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* 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1. (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노지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/ 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시설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)   2.( </a:t>
                      </a:r>
                      <a:r>
                        <a:rPr lang="ko-KR" altLang="en-US" sz="800" dirty="0" err="1">
                          <a:solidFill>
                            <a:srgbClr val="000000"/>
                          </a:solidFill>
                          <a:latin typeface="한양신명조"/>
                        </a:rPr>
                        <a:t>토경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/ </a:t>
                      </a:r>
                      <a:r>
                        <a:rPr lang="ko-KR" altLang="en-US" sz="800" dirty="0" err="1">
                          <a:solidFill>
                            <a:srgbClr val="000000"/>
                          </a:solidFill>
                          <a:latin typeface="한양신명조"/>
                        </a:rPr>
                        <a:t>양액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)   3. (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친환경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/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관행 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) 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등</a:t>
                      </a: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88823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한양신명조"/>
                        </a:rPr>
                        <a:t>판매형태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84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* 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1. 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농협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/</a:t>
                      </a:r>
                      <a:r>
                        <a:rPr lang="ko-KR" altLang="en-US" sz="800" dirty="0" err="1">
                          <a:solidFill>
                            <a:srgbClr val="000000"/>
                          </a:solidFill>
                          <a:latin typeface="한양신명조"/>
                        </a:rPr>
                        <a:t>작목반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 출하  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2. </a:t>
                      </a:r>
                      <a:r>
                        <a:rPr lang="ko-KR" altLang="en-US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유통업자 출하  </a:t>
                      </a:r>
                      <a:r>
                        <a:rPr lang="en-US" altLang="ko-KR" sz="800" dirty="0">
                          <a:solidFill>
                            <a:srgbClr val="000000"/>
                          </a:solidFill>
                          <a:latin typeface="한양신명조"/>
                        </a:rPr>
                        <a:t>3.</a:t>
                      </a:r>
                      <a:r>
                        <a:rPr lang="en-US" altLang="ko-KR" sz="800" baseline="0" dirty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ko-KR" altLang="en-US" sz="800" baseline="0" dirty="0">
                          <a:solidFill>
                            <a:srgbClr val="000000"/>
                          </a:solidFill>
                          <a:latin typeface="한양신명조"/>
                        </a:rPr>
                        <a:t>소비자 직판  </a:t>
                      </a:r>
                      <a:r>
                        <a:rPr lang="en-US" altLang="ko-KR" sz="800" baseline="0" dirty="0">
                          <a:solidFill>
                            <a:srgbClr val="000000"/>
                          </a:solidFill>
                          <a:latin typeface="한양신명조"/>
                        </a:rPr>
                        <a:t>4. </a:t>
                      </a:r>
                      <a:r>
                        <a:rPr lang="ko-KR" altLang="en-US" sz="800" baseline="0" dirty="0">
                          <a:solidFill>
                            <a:srgbClr val="000000"/>
                          </a:solidFill>
                          <a:latin typeface="한양신명조"/>
                        </a:rPr>
                        <a:t>기타</a:t>
                      </a:r>
                      <a:endParaRPr lang="ko-KR" altLang="en-US" sz="80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7745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한양신명조"/>
                        </a:rPr>
                        <a:t>농장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한양신명조"/>
                        </a:rPr>
                        <a:t>홍보방법</a:t>
                      </a: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1937" marR="31937" marT="15968" marB="159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175011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196F20-B164-C601-6BAB-A42E3B4B0F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2210C9CB-9251-AC63-39CD-13B8C65C1B4D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962A41-247C-3ABA-EB83-074E6EC11C2C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숫자는 강조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EA53104-B5A7-2682-83DB-AD3791FF6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406" y="1147361"/>
            <a:ext cx="10200794" cy="272748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6B5C8D0A-0B56-EB05-5319-4FA207BD34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43" y="4016469"/>
            <a:ext cx="10319657" cy="2631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12538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FA648C-FED2-3FA5-C01E-1A326F49A5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B4E8E7A1-4078-1854-800D-1897221FFDF1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33743D9E-0C5E-E464-4ED1-08E6A52BDBBA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그래프와 </a:t>
            </a:r>
            <a:r>
              <a:rPr lang="ko-KR" altLang="en-US" sz="2700" b="1" dirty="0" err="1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챠트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 활용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F482E8-42C6-72DD-10D0-32C54750B2F8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숫자는 강조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90B9D881-CD9F-63AC-06E9-7DB237AE35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927" y="1395128"/>
            <a:ext cx="6205673" cy="165605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6B58A3B-24E9-C13F-3186-F0214B2DCD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0235" y="3280229"/>
            <a:ext cx="5199603" cy="3086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82996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DF1849-479F-0765-07A6-ACE8AF2994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57AAD1D-28AD-72B5-67D7-954BFC36B5B7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870BEB4C-5885-5FBC-9202-43D1ADCF7C2A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표에 그림을 넣어 가독성을 높이기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158094-F738-310E-8EE3-BF0798887861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숫자는 강조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0BF978D-F5CB-66EE-112B-F89677A298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585" y="2000050"/>
            <a:ext cx="11213724" cy="352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15434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FE323C-6E68-DD8A-8535-DC31FE7BC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72B29B48-F3F0-B9E4-984C-039DE0A9CAAC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481CC0-7E68-944D-A94C-73C558D96D30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제출 자료 체크리스트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DB68911-C738-C525-9364-F4F9FB61E4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2987" y="1553029"/>
            <a:ext cx="4165469" cy="5185826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8F70D0D-D626-A745-0E58-FCC221D62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759" y="1278537"/>
            <a:ext cx="3935729" cy="5379888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DB4EDF50-C348-EA3E-2D20-DCB024801A3D}"/>
              </a:ext>
            </a:extLst>
          </p:cNvPr>
          <p:cNvSpPr txBox="1">
            <a:spLocks/>
          </p:cNvSpPr>
          <p:nvPr/>
        </p:nvSpPr>
        <p:spPr>
          <a:xfrm>
            <a:off x="995523" y="1088290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후계농업경영인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(75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년생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3713006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8C16FC-62C4-9A35-B890-631B94F4B5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2C97FBF-48BA-75F5-1FEA-99EDD625BC79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C811D3F5-44BA-35E5-B2EF-42B430E2E071}"/>
              </a:ext>
            </a:extLst>
          </p:cNvPr>
          <p:cNvSpPr txBox="1">
            <a:spLocks/>
          </p:cNvSpPr>
          <p:nvPr/>
        </p:nvSpPr>
        <p:spPr>
          <a:xfrm>
            <a:off x="995523" y="1088290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후계농업경영인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(75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년생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E796C5-7F3F-021A-C288-6C05E4355711}"/>
              </a:ext>
            </a:extLst>
          </p:cNvPr>
          <p:cNvSpPr txBox="1"/>
          <p:nvPr/>
        </p:nvSpPr>
        <p:spPr>
          <a:xfrm>
            <a:off x="4261444" y="439716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사업계획서 작성 실습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45AE00B-6D3E-FABC-D7C3-448E264C63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428" y="1712643"/>
            <a:ext cx="4801270" cy="183858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51B609F-2CDD-2C1F-3545-E301143A9B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8849" y="3580943"/>
            <a:ext cx="4829849" cy="327705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C5E0F30-E25E-F6CA-57B7-5409D9BD10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449" y="1712643"/>
            <a:ext cx="5632457" cy="2299326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9DF0E7C3-70EF-4BD8-0664-C77233BC1E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244" y="4168936"/>
            <a:ext cx="5360869" cy="2875296"/>
          </a:xfrm>
          <a:prstGeom prst="rect">
            <a:avLst/>
          </a:prstGeom>
        </p:spPr>
      </p:pic>
      <p:sp>
        <p:nvSpPr>
          <p:cNvPr id="14" name="제목 1">
            <a:extLst>
              <a:ext uri="{FF2B5EF4-FFF2-40B4-BE49-F238E27FC236}">
                <a16:creationId xmlns:a16="http://schemas.microsoft.com/office/drawing/2014/main" id="{A96BBFB8-04E3-EBDB-17EB-21EF4F4A54F0}"/>
              </a:ext>
            </a:extLst>
          </p:cNvPr>
          <p:cNvSpPr txBox="1">
            <a:spLocks/>
          </p:cNvSpPr>
          <p:nvPr/>
        </p:nvSpPr>
        <p:spPr>
          <a:xfrm>
            <a:off x="-4555487" y="1096759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청년농업인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(85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년생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)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9981804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E995FD-1FA4-DC12-9F32-C391BC67C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318775B5-BC9E-FA52-3275-EC1A3AB42989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845FE4-39A0-BDED-3519-DD1560290012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사업계획서 작성 실무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BF96808-DDA4-B44A-7A63-330D90A72B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6576" y="2220575"/>
            <a:ext cx="5160254" cy="178174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2EEDDFF9-3E7B-384C-9D14-6D26D42527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57" y="1226458"/>
            <a:ext cx="4682447" cy="5551714"/>
          </a:xfrm>
          <a:prstGeom prst="rect">
            <a:avLst/>
          </a:prstGeom>
        </p:spPr>
      </p:pic>
      <p:sp>
        <p:nvSpPr>
          <p:cNvPr id="16" name="제목 1">
            <a:extLst>
              <a:ext uri="{FF2B5EF4-FFF2-40B4-BE49-F238E27FC236}">
                <a16:creationId xmlns:a16="http://schemas.microsoft.com/office/drawing/2014/main" id="{54512E9F-5DA8-9746-DD3C-DD492DEAD8C4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품목설명은 사진 첨부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644859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21B775-B803-60EB-FD5F-B8F0CEBA76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67DF0049-F976-CE7D-11D9-93EE1C1AA5D3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517FE922-1FD3-E500-661A-5903EC0AF64A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지역활성화 기여도를 보여주자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! 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6A285A-24AB-F290-32C6-89AA0C7CDB39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사업계획서 작성 실무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4784F7F-FBC5-958A-3A98-689D18A53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7031" y="2065373"/>
            <a:ext cx="7066875" cy="24390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E67C38-828A-EBF6-D191-3C99EE1C94CA}"/>
              </a:ext>
            </a:extLst>
          </p:cNvPr>
          <p:cNvSpPr txBox="1"/>
          <p:nvPr/>
        </p:nvSpPr>
        <p:spPr>
          <a:xfrm>
            <a:off x="1807031" y="4788021"/>
            <a:ext cx="10067857" cy="459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rPr>
              <a:t>예시</a:t>
            </a: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3</a:t>
            </a:r>
            <a:r>
              <a:rPr lang="ko-KR" altLang="en-US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년차부터</a:t>
            </a:r>
            <a:r>
              <a: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체험이나 가공시설 투자가 있을 경우 고용인원을 늘려준다</a:t>
            </a: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822609-50F7-0B41-8F8D-AA924CD4AE45}"/>
              </a:ext>
            </a:extLst>
          </p:cNvPr>
          <p:cNvSpPr txBox="1"/>
          <p:nvPr/>
        </p:nvSpPr>
        <p:spPr>
          <a:xfrm>
            <a:off x="1807031" y="5376905"/>
            <a:ext cx="10067857" cy="459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계획이지만 실현 가능성 있도록</a:t>
            </a: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!!!!</a:t>
            </a: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8980532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D40360-27AA-8F54-22DA-2162CCA6FD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FE219C1-4F26-29E4-643E-6566E5EF1B93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56F2EAB0-247E-16D9-D991-67732CFAA139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내 작물에 필요한 모든 농기계 목록 확보 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EF8C9D-530D-6E4E-CEA4-FE3330185FAD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사업계획서 작성 실무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DF529900-748F-C531-F855-4EE4D5FA77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312" y="1839793"/>
            <a:ext cx="9608041" cy="2921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75791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3907E-296A-85A5-305E-BEA71C76A2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41417C5C-3B46-B6D8-052E-8E203DBFF344}"/>
              </a:ext>
            </a:extLst>
          </p:cNvPr>
          <p:cNvSpPr/>
          <p:nvPr/>
        </p:nvSpPr>
        <p:spPr>
          <a:xfrm>
            <a:off x="-1" y="394854"/>
            <a:ext cx="11346287" cy="706582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82B4D7B1-694E-2FDA-90A8-F50E9F2F9F13}"/>
              </a:ext>
            </a:extLst>
          </p:cNvPr>
          <p:cNvSpPr txBox="1">
            <a:spLocks/>
          </p:cNvSpPr>
          <p:nvPr/>
        </p:nvSpPr>
        <p:spPr>
          <a:xfrm>
            <a:off x="923655" y="1251416"/>
            <a:ext cx="10163175" cy="5303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가장 중요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!! </a:t>
            </a:r>
            <a:r>
              <a:rPr lang="ko-KR" altLang="en-US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압박면접 대비필수 </a:t>
            </a:r>
            <a:r>
              <a:rPr lang="en-US" altLang="ko-KR" sz="2700" b="1" dirty="0">
                <a:solidFill>
                  <a:schemeClr val="accent6">
                    <a:lumMod val="75000"/>
                  </a:schemeClr>
                </a:solidFill>
                <a:latin typeface="나눔고딕" pitchFamily="2" charset="-127"/>
                <a:ea typeface="나눔고딕" pitchFamily="2" charset="-127"/>
              </a:rPr>
              <a:t>! 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나눔고딕" pitchFamily="2" charset="-127"/>
              <a:ea typeface="나눔고딕" pitchFamily="2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8E6F38-7411-FBCE-6182-705F517749D4}"/>
              </a:ext>
            </a:extLst>
          </p:cNvPr>
          <p:cNvSpPr txBox="1"/>
          <p:nvPr/>
        </p:nvSpPr>
        <p:spPr>
          <a:xfrm>
            <a:off x="4229100" y="389204"/>
            <a:ext cx="6997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사업계획서 작성 실무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C82DDEF-B082-4739-E62E-7B1883010E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397" y="2064958"/>
            <a:ext cx="11120901" cy="359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614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2755</TotalTime>
  <Words>1908</Words>
  <Application>Microsoft Office PowerPoint</Application>
  <PresentationFormat>와이드스크린</PresentationFormat>
  <Paragraphs>486</Paragraphs>
  <Slides>62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62</vt:i4>
      </vt:variant>
    </vt:vector>
  </HeadingPairs>
  <TitlesOfParts>
    <vt:vector size="70" baseType="lpstr">
      <vt:lpstr>HY강M</vt:lpstr>
      <vt:lpstr>굴림체</vt:lpstr>
      <vt:lpstr>나눔고딕</vt:lpstr>
      <vt:lpstr>나눔바른고딕</vt:lpstr>
      <vt:lpstr>맑은 고딕</vt:lpstr>
      <vt:lpstr>Arial</vt:lpstr>
      <vt:lpstr>한양신명조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금융 규제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공 나양</dc:creator>
  <cp:lastModifiedBy>NAYANG</cp:lastModifiedBy>
  <cp:revision>58</cp:revision>
  <cp:lastPrinted>2022-12-18T13:13:31Z</cp:lastPrinted>
  <dcterms:created xsi:type="dcterms:W3CDTF">2022-12-18T13:13:14Z</dcterms:created>
  <dcterms:modified xsi:type="dcterms:W3CDTF">2024-11-21T04:50:20Z</dcterms:modified>
</cp:coreProperties>
</file>